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78" r:id="rId5"/>
    <p:sldMasterId id="2147483683" r:id="rId6"/>
    <p:sldMasterId id="2147483688" r:id="rId7"/>
    <p:sldMasterId id="2147483693" r:id="rId8"/>
  </p:sldMasterIdLst>
  <p:notesMasterIdLst>
    <p:notesMasterId r:id="rId37"/>
  </p:notesMasterIdLst>
  <p:sldIdLst>
    <p:sldId id="297" r:id="rId9"/>
    <p:sldId id="258" r:id="rId10"/>
    <p:sldId id="275" r:id="rId11"/>
    <p:sldId id="266" r:id="rId12"/>
    <p:sldId id="282" r:id="rId13"/>
    <p:sldId id="281" r:id="rId14"/>
    <p:sldId id="283" r:id="rId15"/>
    <p:sldId id="276" r:id="rId16"/>
    <p:sldId id="267" r:id="rId17"/>
    <p:sldId id="292" r:id="rId18"/>
    <p:sldId id="284" r:id="rId19"/>
    <p:sldId id="285" r:id="rId20"/>
    <p:sldId id="286" r:id="rId21"/>
    <p:sldId id="269" r:id="rId22"/>
    <p:sldId id="279" r:id="rId23"/>
    <p:sldId id="296" r:id="rId24"/>
    <p:sldId id="287" r:id="rId25"/>
    <p:sldId id="293" r:id="rId26"/>
    <p:sldId id="288" r:id="rId27"/>
    <p:sldId id="290" r:id="rId28"/>
    <p:sldId id="294" r:id="rId29"/>
    <p:sldId id="278" r:id="rId30"/>
    <p:sldId id="270" r:id="rId31"/>
    <p:sldId id="268" r:id="rId32"/>
    <p:sldId id="272" r:id="rId33"/>
    <p:sldId id="289" r:id="rId34"/>
    <p:sldId id="295" r:id="rId35"/>
    <p:sldId id="27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7" autoAdjust="0"/>
    <p:restoredTop sz="83593" autoAdjust="0"/>
  </p:normalViewPr>
  <p:slideViewPr>
    <p:cSldViewPr snapToGrid="0" snapToObjects="1">
      <p:cViewPr>
        <p:scale>
          <a:sx n="60" d="100"/>
          <a:sy n="60" d="100"/>
        </p:scale>
        <p:origin x="428" y="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B8349-1E1C-964E-8FA3-AD2CBFB5EDF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10702-8B18-514C-BA59-5E6EEADC7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9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story of clinical shift during which David and I discussed CAP </a:t>
            </a:r>
            <a:r>
              <a:rPr lang="en-US" dirty="0" err="1"/>
              <a:t>tx</a:t>
            </a:r>
            <a:r>
              <a:rPr lang="en-US" dirty="0"/>
              <a:t> 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4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story of clinical shift during which David and I discussed CAP </a:t>
            </a:r>
            <a:r>
              <a:rPr lang="en-US" dirty="0" err="1"/>
              <a:t>tx</a:t>
            </a:r>
            <a:r>
              <a:rPr lang="en-US" dirty="0"/>
              <a:t> 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2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story of clinical shift during which David and I discussed CAP </a:t>
            </a:r>
            <a:r>
              <a:rPr lang="en-US" dirty="0" err="1"/>
              <a:t>tx</a:t>
            </a:r>
            <a:r>
              <a:rPr lang="en-US" dirty="0"/>
              <a:t> 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96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story of clinical shift during which David and I discussed CAP </a:t>
            </a:r>
            <a:r>
              <a:rPr lang="en-US" dirty="0" err="1"/>
              <a:t>tx</a:t>
            </a:r>
            <a:r>
              <a:rPr lang="en-US" dirty="0"/>
              <a:t> 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07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 results at OAV2 for RADAR. When looking at DOOR at OAV1 and OAV2, no significant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7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Advantages: </a:t>
            </a:r>
          </a:p>
          <a:p>
            <a:pPr marL="171450" indent="-171450">
              <a:buFontTx/>
              <a:buChar char="-"/>
            </a:pPr>
            <a:r>
              <a:rPr lang="en-US" dirty="0"/>
              <a:t>Efficiency: increased events rates with reduced sample size requirements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ElsevierGulliver"/>
              </a:rPr>
              <a:t>composite outcomes allow researchers to assess the net clinical benefit of an intervention without having to choose a single outcome from many equally important outcomes of interest to clinicians/patients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2E2E2E"/>
                </a:solidFill>
                <a:effectLst/>
                <a:latin typeface="ElsevierGulliver"/>
              </a:rPr>
              <a:t>Disadvantages: construction of composite outcomes often lacks logic and is susceptible to post hoc choosing, or “cherry picking,” of a favorable combinations of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50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Concerns: </a:t>
            </a:r>
          </a:p>
          <a:p>
            <a:r>
              <a:rPr lang="en-US" dirty="0"/>
              <a:t>How sick are these kids? </a:t>
            </a:r>
          </a:p>
          <a:p>
            <a:r>
              <a:rPr lang="en-US" dirty="0"/>
              <a:t>How often do we diagnose pneumonia without CXR?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91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validity: </a:t>
            </a:r>
          </a:p>
          <a:p>
            <a:r>
              <a:rPr lang="en-US" dirty="0"/>
              <a:t>Good - maybe viral vs bacterial, no CXR – this is a REAL clinical scenario</a:t>
            </a:r>
          </a:p>
          <a:p>
            <a:r>
              <a:rPr lang="en-US" dirty="0"/>
              <a:t>Bad - HOWEVER, these patients were already getting better at the 5 day mark (no more fever, tachypnea, or severe cough)</a:t>
            </a:r>
          </a:p>
          <a:p>
            <a:r>
              <a:rPr lang="en-US" dirty="0"/>
              <a:t>Lac of validity = “bias” or “systematic error”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53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validity: </a:t>
            </a:r>
          </a:p>
          <a:p>
            <a:r>
              <a:rPr lang="en-US" dirty="0"/>
              <a:t>Good - maybe viral vs bacterial, no CXR – this is a REAL clinical scenario</a:t>
            </a:r>
          </a:p>
          <a:p>
            <a:r>
              <a:rPr lang="en-US" dirty="0"/>
              <a:t>Bad - HOWEVER, these patients were already getting better at the 5 day mark (no more fever, tachypnea, or severe cough)</a:t>
            </a:r>
          </a:p>
          <a:p>
            <a:r>
              <a:rPr lang="en-US" dirty="0"/>
              <a:t>Lac of validity = “bias” or “systematic error”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10702-8B18-514C-BA59-5E6EEADC741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is.gd/pemconf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is.gd/pemconf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is.gd/pemconf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is.gd/pemconf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664A898-C068-40CD-AAC7-90CB36716EC1}"/>
              </a:ext>
            </a:extLst>
          </p:cNvPr>
          <p:cNvSpPr txBox="1">
            <a:spLocks/>
          </p:cNvSpPr>
          <p:nvPr userDrawn="1"/>
        </p:nvSpPr>
        <p:spPr>
          <a:xfrm>
            <a:off x="787370" y="6600812"/>
            <a:ext cx="3510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PEM Conference feedback: </a:t>
            </a:r>
            <a:r>
              <a:rPr lang="en-US" u="sng" dirty="0">
                <a:solidFill>
                  <a:srgbClr val="0563C1"/>
                </a:solidFill>
                <a:latin typeface="Arial" panose="020B0604020202020204" pitchFamily="34" charset="0"/>
                <a:hlinkClick r:id="rId3"/>
              </a:rPr>
              <a:t>http://is.gd/pemconf</a:t>
            </a:r>
            <a:r>
              <a:rPr lang="en-US" dirty="0">
                <a:solidFill>
                  <a:srgbClr val="565A5C"/>
                </a:solidFill>
                <a:latin typeface="Arial" panose="020B0604020202020204" pitchFamily="34" charset="0"/>
              </a:rPr>
              <a:t> 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025514F-08DB-4CBE-8FB8-C268790136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2442"/>
            <a:ext cx="845558" cy="8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25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083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4083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85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E12F7E-5E41-455B-9C72-747AC5E4F57E}"/>
              </a:ext>
            </a:extLst>
          </p:cNvPr>
          <p:cNvSpPr txBox="1">
            <a:spLocks/>
          </p:cNvSpPr>
          <p:nvPr userDrawn="1"/>
        </p:nvSpPr>
        <p:spPr>
          <a:xfrm>
            <a:off x="787370" y="6600812"/>
            <a:ext cx="3510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PEM Conference feedback: </a:t>
            </a:r>
            <a:r>
              <a:rPr lang="en-US" u="sng" dirty="0">
                <a:solidFill>
                  <a:srgbClr val="0563C1"/>
                </a:solidFill>
                <a:latin typeface="Arial" panose="020B0604020202020204" pitchFamily="34" charset="0"/>
                <a:hlinkClick r:id="rId3"/>
              </a:rPr>
              <a:t>http://is.gd/pemconf</a:t>
            </a:r>
            <a:r>
              <a:rPr lang="en-US" dirty="0">
                <a:solidFill>
                  <a:srgbClr val="565A5C"/>
                </a:solidFill>
                <a:latin typeface="Arial" panose="020B0604020202020204" pitchFamily="34" charset="0"/>
              </a:rPr>
              <a:t> 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BDD624F-20D8-48AC-A592-213F891531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2442"/>
            <a:ext cx="845558" cy="8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88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89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389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1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EB74A-5FC3-4344-8FF7-EF1167397809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EE5CE2-41F3-4388-B08D-4FA08CFC43DD}"/>
              </a:ext>
            </a:extLst>
          </p:cNvPr>
          <p:cNvSpPr txBox="1">
            <a:spLocks/>
          </p:cNvSpPr>
          <p:nvPr userDrawn="1"/>
        </p:nvSpPr>
        <p:spPr>
          <a:xfrm>
            <a:off x="787370" y="6600812"/>
            <a:ext cx="3510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PEM Conference feedback: </a:t>
            </a:r>
            <a:r>
              <a:rPr lang="en-US" u="sng" dirty="0">
                <a:solidFill>
                  <a:srgbClr val="0563C1"/>
                </a:solidFill>
                <a:latin typeface="Arial" panose="020B0604020202020204" pitchFamily="34" charset="0"/>
                <a:hlinkClick r:id="rId3"/>
              </a:rPr>
              <a:t>http://is.gd/pemconf</a:t>
            </a:r>
            <a:r>
              <a:rPr lang="en-US" dirty="0">
                <a:solidFill>
                  <a:srgbClr val="565A5C"/>
                </a:solidFill>
                <a:latin typeface="Arial" panose="020B0604020202020204" pitchFamily="34" charset="0"/>
              </a:rPr>
              <a:t> 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FE2AE1B-4501-4045-B7F7-9361506C25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2442"/>
            <a:ext cx="845558" cy="8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87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EB74A-5FC3-4344-8FF7-EF1167397809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41881-8612-0842-B2F9-5029B026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9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EB74A-5FC3-4344-8FF7-EF1167397809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41881-8612-0842-B2F9-5029B026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8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2823-AF0A-8B49-8F81-1F0CD098CE86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FD11D9-F783-46F9-A934-3A8E4DFD8882}"/>
              </a:ext>
            </a:extLst>
          </p:cNvPr>
          <p:cNvSpPr txBox="1">
            <a:spLocks/>
          </p:cNvSpPr>
          <p:nvPr userDrawn="1"/>
        </p:nvSpPr>
        <p:spPr>
          <a:xfrm>
            <a:off x="787370" y="6600812"/>
            <a:ext cx="3510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PEM Conference feedback: </a:t>
            </a:r>
            <a:r>
              <a:rPr lang="en-US" u="sng" dirty="0">
                <a:solidFill>
                  <a:srgbClr val="0563C1"/>
                </a:solidFill>
                <a:latin typeface="Arial" panose="020B0604020202020204" pitchFamily="34" charset="0"/>
                <a:hlinkClick r:id="rId3"/>
              </a:rPr>
              <a:t>http://is.gd/pemconf</a:t>
            </a:r>
            <a:r>
              <a:rPr lang="en-US" dirty="0">
                <a:solidFill>
                  <a:srgbClr val="565A5C"/>
                </a:solidFill>
                <a:latin typeface="Arial" panose="020B0604020202020204" pitchFamily="34" charset="0"/>
              </a:rPr>
              <a:t> 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C7537FF-F6E9-454D-AFBB-556251AD6D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2442"/>
            <a:ext cx="845558" cy="8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2823-AF0A-8B49-8F81-1F0CD098CE86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134D4-A390-EA42-BCF9-97CC83CBB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40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5766721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2823-AF0A-8B49-8F81-1F0CD098CE86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134D4-A390-EA42-BCF9-97CC83CBB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97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9FBE569-D22C-4DBF-B1EF-F7E296EB7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7174"/>
            <a:ext cx="9144000" cy="44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15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90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462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32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8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15565-90B7-4B48-82A9-E3239121F5E1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4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370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90E34-D6B9-C048-9708-6D40DDC11EC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2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2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752766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EB74A-5FC3-4344-8FF7-EF1167397809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41881-8612-0842-B2F9-5029B026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6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7" r:id="rId3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24856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lnSpc>
                <a:spcPct val="7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22823-AF0A-8B49-8F81-1F0CD098CE86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lnSpc>
                <a:spcPct val="7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lnSpc>
                <a:spcPct val="70000"/>
              </a:lnSpc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134D4-A390-EA42-BCF9-97CC83CBB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1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2" r:id="rId3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A437F052-C7DC-4532-ADD6-933CF02B43B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1187174"/>
            <a:ext cx="9144000" cy="44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3696998.2020.1797755" TargetMode="External"/><Relationship Id="rId2" Type="http://schemas.openxmlformats.org/officeDocument/2006/relationships/hyperlink" Target="https://doi.org/10.1016/j.annemergmed.2022.01.046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590/S1806-37562018000000164" TargetMode="External"/><Relationship Id="rId5" Type="http://schemas.openxmlformats.org/officeDocument/2006/relationships/hyperlink" Target="https://doi.org/10.4103/0253-7184.62770" TargetMode="External"/><Relationship Id="rId4" Type="http://schemas.openxmlformats.org/officeDocument/2006/relationships/hyperlink" Target="https://doi.org/10.1001/jama.289.19.25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A0FA37-FC48-FE28-60F8-38F14FD297AE}"/>
              </a:ext>
            </a:extLst>
          </p:cNvPr>
          <p:cNvSpPr txBox="1">
            <a:spLocks/>
          </p:cNvSpPr>
          <p:nvPr/>
        </p:nvSpPr>
        <p:spPr>
          <a:xfrm>
            <a:off x="457200" y="1532971"/>
            <a:ext cx="8686800" cy="8005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12121"/>
                </a:solidFill>
                <a:latin typeface="Merriweather" pitchFamily="2" charset="77"/>
              </a:rPr>
              <a:t>The SCOUT-CAP Randomized Clinical Trial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9F42F-0902-7316-14A6-6B15BFD1E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68" y="2018093"/>
            <a:ext cx="4276165" cy="1910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765CF9-B48B-58E7-6E08-C127377B8135}"/>
              </a:ext>
            </a:extLst>
          </p:cNvPr>
          <p:cNvSpPr txBox="1"/>
          <p:nvPr/>
        </p:nvSpPr>
        <p:spPr>
          <a:xfrm>
            <a:off x="542254" y="4264507"/>
            <a:ext cx="767670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Cincinnati Children’s Hospital </a:t>
            </a:r>
          </a:p>
          <a:p>
            <a:r>
              <a:rPr lang="en-US" sz="2000" dirty="0"/>
              <a:t>Pediatric Emergency Medicine Fellows Journal Club</a:t>
            </a:r>
          </a:p>
          <a:p>
            <a:r>
              <a:rPr lang="en-US" sz="2000" dirty="0"/>
              <a:t>By: Tanner Heckle, MD, MPH</a:t>
            </a:r>
          </a:p>
          <a:p>
            <a:r>
              <a:rPr lang="en-US" sz="2000" dirty="0"/>
              <a:t>Mentor: Matthew </a:t>
            </a:r>
            <a:r>
              <a:rPr lang="en-US" sz="2000" dirty="0" err="1"/>
              <a:t>Lipshaw</a:t>
            </a:r>
            <a:r>
              <a:rPr lang="en-US" sz="2000" dirty="0"/>
              <a:t>, MD, MS</a:t>
            </a:r>
          </a:p>
          <a:p>
            <a:r>
              <a:rPr lang="en-US" sz="2000" dirty="0"/>
              <a:t>July 2023</a:t>
            </a:r>
          </a:p>
        </p:txBody>
      </p:sp>
    </p:spTree>
    <p:extLst>
      <p:ext uri="{BB962C8B-B14F-4D97-AF65-F5344CB8AC3E}">
        <p14:creationId xmlns:p14="http://schemas.microsoft.com/office/powerpoint/2010/main" val="921670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Journal Club Objectives </a:t>
            </a:r>
            <a:r>
              <a:rPr lang="en-US" sz="1600" dirty="0"/>
              <a:t>(</a:t>
            </a:r>
            <a:r>
              <a:rPr lang="en-US" sz="1600" dirty="0" err="1"/>
              <a:t>Sharepoint</a:t>
            </a:r>
            <a:r>
              <a:rPr lang="en-US" sz="16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i="0" dirty="0">
                <a:effectLst/>
              </a:rPr>
              <a:t>Critically appraise a journal article using the JAMA Users’ Guides to the Medical Literature or other resource specific to the article type</a:t>
            </a:r>
          </a:p>
          <a:p>
            <a:r>
              <a:rPr lang="en-US" sz="2800" dirty="0"/>
              <a:t>L</a:t>
            </a:r>
            <a:r>
              <a:rPr lang="en-US" sz="2800" b="0" i="0" dirty="0">
                <a:effectLst/>
              </a:rPr>
              <a:t>earn and review research methods using the medical literature as a guide</a:t>
            </a:r>
          </a:p>
          <a:p>
            <a:r>
              <a:rPr lang="en-US" sz="2800" dirty="0"/>
              <a:t>F</a:t>
            </a:r>
            <a:r>
              <a:rPr lang="en-US" sz="2800" b="0" i="0" dirty="0">
                <a:effectLst/>
              </a:rPr>
              <a:t>amiliarize with sentinel PEM articles in our field 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0296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Define composite outcomes and discuss their utility in clinical research</a:t>
            </a:r>
          </a:p>
          <a:p>
            <a:r>
              <a:rPr lang="en-US" sz="2800" dirty="0"/>
              <a:t>Review one example of composite outcomes used to assess antibiotic utility in a recently published journal article</a:t>
            </a:r>
          </a:p>
          <a:p>
            <a:r>
              <a:rPr lang="en-US" sz="2800" dirty="0"/>
              <a:t>Discuss the advantages and disadvantages of composite outcomes</a:t>
            </a:r>
          </a:p>
          <a:p>
            <a:r>
              <a:rPr lang="en-US" sz="2800" dirty="0"/>
              <a:t>Discuss the treatment duration of antibiotics for non-severe community acquired pneumonia in pediatric patients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1267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study?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9C7DA-E5C0-4FB8-9662-2671D1A7B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1" y="1590585"/>
            <a:ext cx="8738395" cy="40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0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study?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9C7DA-E5C0-4FB8-9662-2671D1A7B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1" y="1590585"/>
            <a:ext cx="8738395" cy="40302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0657A0-A9D6-AF4E-8AC4-197A1710DC4F}"/>
              </a:ext>
            </a:extLst>
          </p:cNvPr>
          <p:cNvSpPr/>
          <p:nvPr/>
        </p:nvSpPr>
        <p:spPr>
          <a:xfrm>
            <a:off x="2743199" y="5056094"/>
            <a:ext cx="5943600" cy="61856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4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study?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9C7DA-E5C0-4FB8-9662-2671D1A7BC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9281" y="1590585"/>
            <a:ext cx="8738395" cy="4030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6D5F77-8F0A-20E9-EF45-D08F008B9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546" y="1237129"/>
            <a:ext cx="6658908" cy="482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9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study?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9C7DA-E5C0-4FB8-9662-2671D1A7BC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9281" y="1590585"/>
            <a:ext cx="8738395" cy="4030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6D5F77-8F0A-20E9-EF45-D08F008B9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546" y="1237129"/>
            <a:ext cx="6658908" cy="48281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ACDADD-703E-97CC-9B9D-782B154B265E}"/>
              </a:ext>
            </a:extLst>
          </p:cNvPr>
          <p:cNvSpPr/>
          <p:nvPr/>
        </p:nvSpPr>
        <p:spPr>
          <a:xfrm>
            <a:off x="1242545" y="4410635"/>
            <a:ext cx="6260913" cy="151951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8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this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5A7777-9964-2B9B-81A8-453DEC8B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76" y="1492957"/>
            <a:ext cx="8668848" cy="38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47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Study Overview: PICO</a:t>
            </a:r>
          </a:p>
        </p:txBody>
      </p:sp>
      <p:pic>
        <p:nvPicPr>
          <p:cNvPr id="2050" name="Picture 2" descr="Salsa Mexicana Recipe For You Today - Pico De Gallo Png Transparent PNG -  800x533 - Free Download on NicePNG">
            <a:extLst>
              <a:ext uri="{FF2B5EF4-FFF2-40B4-BE49-F238E27FC236}">
                <a16:creationId xmlns:a16="http://schemas.microsoft.com/office/drawing/2014/main" id="{FA1EFBEF-7C97-1271-05F4-2FF18E6CD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145" y="1931438"/>
            <a:ext cx="4825710" cy="299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39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Study Overview: PICO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3050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Population: healthy children age 6 to 71  months, with clinician-diagnosed </a:t>
            </a:r>
            <a:r>
              <a:rPr lang="en-US" dirty="0" err="1"/>
              <a:t>nonsevere</a:t>
            </a:r>
            <a:r>
              <a:rPr lang="en-US" dirty="0"/>
              <a:t> CAP in an outpatient clinic, urgent care, or emergency setting in 8 US cities, who had received 5 days of antibiotics (</a:t>
            </a:r>
            <a:r>
              <a:rPr lang="en-US" dirty="0" err="1"/>
              <a:t>amox</a:t>
            </a:r>
            <a:r>
              <a:rPr lang="en-US" dirty="0"/>
              <a:t>, </a:t>
            </a:r>
            <a:r>
              <a:rPr lang="en-US" dirty="0" err="1"/>
              <a:t>amox-clav</a:t>
            </a:r>
            <a:r>
              <a:rPr lang="en-US" dirty="0"/>
              <a:t>, cefdinir)</a:t>
            </a:r>
          </a:p>
        </p:txBody>
      </p:sp>
    </p:spTree>
    <p:extLst>
      <p:ext uri="{BB962C8B-B14F-4D97-AF65-F5344CB8AC3E}">
        <p14:creationId xmlns:p14="http://schemas.microsoft.com/office/powerpoint/2010/main" val="343662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Study Overview: PICO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2517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Population: healthy children age 6 to 71  months, with clinician-diagnosed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nonsevere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CAP in an outpatient clinic, urgent care, or emergency setting in 8 US cities, who had received 5 days of antibiotics (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amox-clav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cefdinir)</a:t>
            </a:r>
          </a:p>
          <a:p>
            <a:r>
              <a:rPr lang="en-US" dirty="0"/>
              <a:t>Intervention: placebo</a:t>
            </a:r>
          </a:p>
        </p:txBody>
      </p:sp>
    </p:spTree>
    <p:extLst>
      <p:ext uri="{BB962C8B-B14F-4D97-AF65-F5344CB8AC3E}">
        <p14:creationId xmlns:p14="http://schemas.microsoft.com/office/powerpoint/2010/main" val="64945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Study Overview: PICO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1214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Population: healthy children age 6 to 71  months, with clinician-diagnosed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nonsevere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CAP in an outpatient clinic, urgent care, or emergency setting in 8 US cities, who had received 5 days of antibiotics (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amox-clav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cefdinir)</a:t>
            </a:r>
          </a:p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Intervention: placebo</a:t>
            </a:r>
          </a:p>
          <a:p>
            <a:r>
              <a:rPr lang="en-US" dirty="0"/>
              <a:t>Control: 5 additional days of same antibiotic</a:t>
            </a:r>
          </a:p>
        </p:txBody>
      </p:sp>
    </p:spTree>
    <p:extLst>
      <p:ext uri="{BB962C8B-B14F-4D97-AF65-F5344CB8AC3E}">
        <p14:creationId xmlns:p14="http://schemas.microsoft.com/office/powerpoint/2010/main" val="3350457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Study Overview: PICO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8294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Population: healthy children age 6 to 71  months, with clinician-diagnosed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nonsevere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CAP in an outpatient clinic, urgent care, or emergency setting in 8 US cities, who had received 5 days of antibiotics (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amox-clav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, cefdinir)</a:t>
            </a:r>
          </a:p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Intervention: placebo</a:t>
            </a:r>
          </a:p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Control: 5 additional days of same antibiotic</a:t>
            </a:r>
          </a:p>
          <a:p>
            <a:r>
              <a:rPr lang="en-US" dirty="0"/>
              <a:t>Outcome: Response Adjusted for Duration of Antibiotic Risk (RADAR) at OAV1</a:t>
            </a:r>
          </a:p>
          <a:p>
            <a:pPr lvl="1"/>
            <a:r>
              <a:rPr lang="en-US" dirty="0"/>
              <a:t>Secondary: RADAR at OAV2, DOOR at OAV1, DOOR at OAV2, antibiotic resistance genes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F162B1-127C-DB14-F787-73FCAF73ED9A}"/>
              </a:ext>
            </a:extLst>
          </p:cNvPr>
          <p:cNvCxnSpPr>
            <a:cxnSpLocks/>
          </p:cNvCxnSpPr>
          <p:nvPr/>
        </p:nvCxnSpPr>
        <p:spPr>
          <a:xfrm>
            <a:off x="1008529" y="5461747"/>
            <a:ext cx="75258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AC93AD-9C2B-A3E7-3422-63654F83E9AE}"/>
              </a:ext>
            </a:extLst>
          </p:cNvPr>
          <p:cNvCxnSpPr>
            <a:cxnSpLocks/>
          </p:cNvCxnSpPr>
          <p:nvPr/>
        </p:nvCxnSpPr>
        <p:spPr>
          <a:xfrm>
            <a:off x="1008529" y="5785597"/>
            <a:ext cx="701152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663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Composite Outcome: the combination of 2 or more outcomes into a singular outcome</a:t>
            </a:r>
          </a:p>
          <a:p>
            <a:pPr lvl="1"/>
            <a:r>
              <a:rPr lang="en-US" dirty="0"/>
              <a:t>Used in health care research to capture the numerous potential </a:t>
            </a:r>
            <a:r>
              <a:rPr lang="en-US" b="1" dirty="0"/>
              <a:t>benefits</a:t>
            </a:r>
            <a:r>
              <a:rPr lang="en-US" dirty="0"/>
              <a:t> and/or </a:t>
            </a:r>
            <a:r>
              <a:rPr lang="en-US" b="1" dirty="0"/>
              <a:t>risks</a:t>
            </a:r>
            <a:r>
              <a:rPr lang="en-US" dirty="0"/>
              <a:t> of interventions</a:t>
            </a:r>
          </a:p>
          <a:p>
            <a:pPr lvl="1"/>
            <a:r>
              <a:rPr lang="en-US" dirty="0"/>
              <a:t>Should be associated with the primary objective of the study and be both biologically plausible and meaningful to patients and clinicians</a:t>
            </a:r>
          </a:p>
        </p:txBody>
      </p:sp>
    </p:spTree>
    <p:extLst>
      <p:ext uri="{BB962C8B-B14F-4D97-AF65-F5344CB8AC3E}">
        <p14:creationId xmlns:p14="http://schemas.microsoft.com/office/powerpoint/2010/main" val="2132735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Composite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“Major Adverse Cardiac Events” after cardiac </a:t>
            </a:r>
            <a:r>
              <a:rPr lang="en-US" dirty="0" err="1"/>
              <a:t>cath</a:t>
            </a:r>
            <a:r>
              <a:rPr lang="en-US" dirty="0"/>
              <a:t> combines coronary intervention, nonfatal myocardial infarction, and mortality </a:t>
            </a:r>
          </a:p>
          <a:p>
            <a:r>
              <a:rPr lang="en-US" dirty="0"/>
              <a:t>“Pulmonary Embolism Severity Index” combines mortality and adverse events</a:t>
            </a:r>
          </a:p>
          <a:p>
            <a:r>
              <a:rPr lang="en-US" dirty="0"/>
              <a:t>HEART, TIMI, GRACE, San Francisco Syncope Rule….. RADAR</a:t>
            </a:r>
          </a:p>
        </p:txBody>
      </p:sp>
    </p:spTree>
    <p:extLst>
      <p:ext uri="{BB962C8B-B14F-4D97-AF65-F5344CB8AC3E}">
        <p14:creationId xmlns:p14="http://schemas.microsoft.com/office/powerpoint/2010/main" val="1902183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96E2E-67DF-AD22-B40B-17BC7C80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87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What components does RADAR encompass?</a:t>
            </a:r>
          </a:p>
        </p:txBody>
      </p:sp>
    </p:spTree>
    <p:extLst>
      <p:ext uri="{BB962C8B-B14F-4D97-AF65-F5344CB8AC3E}">
        <p14:creationId xmlns:p14="http://schemas.microsoft.com/office/powerpoint/2010/main" val="1381262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RADAR Score:</a:t>
            </a:r>
            <a:br>
              <a:rPr lang="en-US" dirty="0"/>
            </a:br>
            <a:r>
              <a:rPr lang="en-US" sz="2200" dirty="0"/>
              <a:t>Clinical Response + Persistent Symptoms + Adverse Effects</a:t>
            </a:r>
            <a:endParaRPr lang="en-US" dirty="0"/>
          </a:p>
        </p:txBody>
      </p:sp>
      <p:pic>
        <p:nvPicPr>
          <p:cNvPr id="9" name="Content Placeholder 8" descr="A white paper with black and blue numbers and a graph&#10;&#10;Description automatically generated">
            <a:extLst>
              <a:ext uri="{FF2B5EF4-FFF2-40B4-BE49-F238E27FC236}">
                <a16:creationId xmlns:a16="http://schemas.microsoft.com/office/drawing/2014/main" id="{08459816-5634-3FC7-0544-D24B357895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9217" y="1351126"/>
            <a:ext cx="7476564" cy="5457887"/>
          </a:xfrm>
          <a:noFill/>
        </p:spPr>
      </p:pic>
    </p:spTree>
    <p:extLst>
      <p:ext uri="{BB962C8B-B14F-4D97-AF65-F5344CB8AC3E}">
        <p14:creationId xmlns:p14="http://schemas.microsoft.com/office/powerpoint/2010/main" val="1646370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RADAR Score is a 2 step process.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2435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Clinical Outcomes are categorized according to the DOOR (desirability of outcome ranking)</a:t>
            </a:r>
          </a:p>
          <a:p>
            <a:pPr marL="857250" lvl="1" indent="-457200">
              <a:buFontTx/>
              <a:buChar char="-"/>
            </a:pPr>
            <a:r>
              <a:rPr lang="en-US" sz="2200" dirty="0"/>
              <a:t>DOOR 1 through DOOR 8</a:t>
            </a:r>
          </a:p>
          <a:p>
            <a:pPr marL="400050" lvl="1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dirty="0"/>
              <a:t>2.  Ranking of all experiences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200" dirty="0"/>
              <a:t>- when comparing different DOOR ranks, more desirable 	DOOR received a higher rank</a:t>
            </a:r>
          </a:p>
          <a:p>
            <a:pPr marL="0" indent="0">
              <a:buNone/>
            </a:pPr>
            <a:r>
              <a:rPr lang="en-US" sz="2200" dirty="0"/>
              <a:t>	- when comparing same DOOR rank, the short-course 	received a higher rank than standard-course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820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RADAR Score:</a:t>
            </a:r>
            <a:br>
              <a:rPr lang="en-US" dirty="0"/>
            </a:br>
            <a:r>
              <a:rPr lang="en-US" sz="2200" dirty="0"/>
              <a:t>Clinical Response + Persistent Symptoms + Adverse Effects</a:t>
            </a:r>
            <a:endParaRPr lang="en-US" dirty="0"/>
          </a:p>
        </p:txBody>
      </p:sp>
      <p:pic>
        <p:nvPicPr>
          <p:cNvPr id="5" name="Content Placeholder 12" descr="A table with text on it&#10;&#10;Description automatically generated">
            <a:extLst>
              <a:ext uri="{FF2B5EF4-FFF2-40B4-BE49-F238E27FC236}">
                <a16:creationId xmlns:a16="http://schemas.microsoft.com/office/drawing/2014/main" id="{7428FE3E-1AE8-82A9-8A2E-01C629DE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4" y="1535732"/>
            <a:ext cx="8414657" cy="391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93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RADAR Score:</a:t>
            </a:r>
            <a:br>
              <a:rPr lang="en-US" dirty="0"/>
            </a:br>
            <a:r>
              <a:rPr lang="en-US" sz="2200" dirty="0"/>
              <a:t>Clinical Response + Persistent Symptoms + Adverse Effects</a:t>
            </a:r>
            <a:endParaRPr lang="en-US" dirty="0"/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EABD8932-2F53-873A-5EBC-4E926B1D4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9" y="1698990"/>
            <a:ext cx="6860840" cy="3734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D6BE42-C4F3-3E80-7C17-36F168F48F92}"/>
              </a:ext>
            </a:extLst>
          </p:cNvPr>
          <p:cNvSpPr txBox="1"/>
          <p:nvPr/>
        </p:nvSpPr>
        <p:spPr>
          <a:xfrm>
            <a:off x="82234" y="2396766"/>
            <a:ext cx="1143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DOOR Rank #1 = most desirable outcome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B7FF3-3A8D-D54E-619B-37C443917821}"/>
              </a:ext>
            </a:extLst>
          </p:cNvPr>
          <p:cNvSpPr txBox="1"/>
          <p:nvPr/>
        </p:nvSpPr>
        <p:spPr>
          <a:xfrm>
            <a:off x="82234" y="4693944"/>
            <a:ext cx="1143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DOOR Rank #1 = most desirable outcome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701656-2C9E-DB27-D5C0-83CD2AD7328F}"/>
              </a:ext>
            </a:extLst>
          </p:cNvPr>
          <p:cNvCxnSpPr/>
          <p:nvPr/>
        </p:nvCxnSpPr>
        <p:spPr>
          <a:xfrm>
            <a:off x="997414" y="3079376"/>
            <a:ext cx="530378" cy="2958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CA7B99-C583-6188-ADB8-A5BFF26B52B6}"/>
              </a:ext>
            </a:extLst>
          </p:cNvPr>
          <p:cNvCxnSpPr>
            <a:cxnSpLocks/>
          </p:cNvCxnSpPr>
          <p:nvPr/>
        </p:nvCxnSpPr>
        <p:spPr>
          <a:xfrm flipV="1">
            <a:off x="997025" y="5235384"/>
            <a:ext cx="508356" cy="2634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147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15C4B-3322-8C6C-8082-D7E62F545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3091D-8B93-6607-9AD2-F564F0163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00201"/>
            <a:ext cx="8229600" cy="4389444"/>
          </a:xfrm>
        </p:spPr>
        <p:txBody>
          <a:bodyPr/>
          <a:lstStyle/>
          <a:p>
            <a:r>
              <a:rPr lang="en-US" dirty="0"/>
              <a:t>Primary Outcome</a:t>
            </a:r>
          </a:p>
          <a:p>
            <a:pPr lvl="1"/>
            <a:r>
              <a:rPr lang="en-US" dirty="0"/>
              <a:t>RADAR at OAV1: clinically significant difference</a:t>
            </a:r>
          </a:p>
          <a:p>
            <a:pPr lvl="1"/>
            <a:r>
              <a:rPr lang="en-US" dirty="0"/>
              <a:t>Estimated probability of a more desirable RADAR for the short-course strategy of 0.69 (95% CI, 0.63-0.75)</a:t>
            </a:r>
          </a:p>
        </p:txBody>
      </p:sp>
    </p:spTree>
    <p:extLst>
      <p:ext uri="{BB962C8B-B14F-4D97-AF65-F5344CB8AC3E}">
        <p14:creationId xmlns:p14="http://schemas.microsoft.com/office/powerpoint/2010/main" val="153042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6441"/>
            <a:ext cx="4007224" cy="423787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Resource efficiency</a:t>
            </a:r>
          </a:p>
          <a:p>
            <a:pPr lvl="1"/>
            <a:r>
              <a:rPr lang="en-US" dirty="0"/>
              <a:t>Statistical efficiency</a:t>
            </a:r>
          </a:p>
          <a:p>
            <a:pPr lvl="1"/>
            <a:r>
              <a:rPr lang="en-US" dirty="0"/>
              <a:t>Avoids arbitrary single choice outcome</a:t>
            </a:r>
          </a:p>
          <a:p>
            <a:pPr lvl="1"/>
            <a:r>
              <a:rPr lang="en-US" dirty="0"/>
              <a:t>Estimates net clinical benefit of an intervention or treatment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4F5DD7-B29F-DEA6-5DF5-A780079877BC}"/>
              </a:ext>
            </a:extLst>
          </p:cNvPr>
          <p:cNvSpPr txBox="1">
            <a:spLocks/>
          </p:cNvSpPr>
          <p:nvPr/>
        </p:nvSpPr>
        <p:spPr>
          <a:xfrm>
            <a:off x="4464424" y="1417639"/>
            <a:ext cx="4007224" cy="43780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Components may be unreasonably combined</a:t>
            </a:r>
          </a:p>
          <a:p>
            <a:pPr lvl="1"/>
            <a:r>
              <a:rPr lang="en-US" dirty="0"/>
              <a:t>Benefits may be presumed to related to all components</a:t>
            </a:r>
          </a:p>
          <a:p>
            <a:pPr lvl="1"/>
            <a:r>
              <a:rPr lang="en-US" dirty="0"/>
              <a:t>Possible lack of relevance of component to patient outcome</a:t>
            </a:r>
          </a:p>
        </p:txBody>
      </p:sp>
    </p:spTree>
    <p:extLst>
      <p:ext uri="{BB962C8B-B14F-4D97-AF65-F5344CB8AC3E}">
        <p14:creationId xmlns:p14="http://schemas.microsoft.com/office/powerpoint/2010/main" val="694707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Disadvantages of RADAR in our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Inadequate development methodology, lack of transparency or the likelihood of producing misleading results</a:t>
            </a:r>
          </a:p>
          <a:p>
            <a:r>
              <a:rPr lang="en-US" dirty="0"/>
              <a:t>Subjectivity in assigning ”mild”, moderate” or severe</a:t>
            </a:r>
          </a:p>
          <a:p>
            <a:r>
              <a:rPr lang="en-US" dirty="0"/>
              <a:t>Is each component appropriately weighted?</a:t>
            </a:r>
          </a:p>
        </p:txBody>
      </p:sp>
    </p:spTree>
    <p:extLst>
      <p:ext uri="{BB962C8B-B14F-4D97-AF65-F5344CB8AC3E}">
        <p14:creationId xmlns:p14="http://schemas.microsoft.com/office/powerpoint/2010/main" val="256645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RADAR?</a:t>
            </a:r>
          </a:p>
        </p:txBody>
      </p:sp>
      <p:pic>
        <p:nvPicPr>
          <p:cNvPr id="1026" name="Picture 2" descr="Radar GIFs | Tenor">
            <a:extLst>
              <a:ext uri="{FF2B5EF4-FFF2-40B4-BE49-F238E27FC236}">
                <a16:creationId xmlns:a16="http://schemas.microsoft.com/office/drawing/2014/main" id="{C97C7E3A-ACA5-80BE-ECC8-7EB2D9018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876" y="1417638"/>
            <a:ext cx="4382247" cy="438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454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4426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Does this apply to us? </a:t>
            </a:r>
          </a:p>
        </p:txBody>
      </p:sp>
    </p:spTree>
    <p:extLst>
      <p:ext uri="{BB962C8B-B14F-4D97-AF65-F5344CB8AC3E}">
        <p14:creationId xmlns:p14="http://schemas.microsoft.com/office/powerpoint/2010/main" val="4276301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Valid?</a:t>
            </a:r>
          </a:p>
          <a:p>
            <a:pPr lvl="1"/>
            <a:r>
              <a:rPr lang="en-US" dirty="0"/>
              <a:t>Internally valid: does observed results represent the truth for the patients studied?</a:t>
            </a:r>
          </a:p>
          <a:p>
            <a:pPr lvl="1"/>
            <a:r>
              <a:rPr lang="en-US" dirty="0"/>
              <a:t>Externally valid: does observed results apply to similar patients in different setting?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FD6FF30-B33F-4A74-7D69-B514B6F87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350838"/>
            <a:ext cx="2425700" cy="145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491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Valid?</a:t>
            </a:r>
          </a:p>
          <a:p>
            <a:pPr lvl="1"/>
            <a:r>
              <a:rPr lang="en-US" dirty="0"/>
              <a:t>Internally valid: does observed results represent the truth for the patients studied?</a:t>
            </a:r>
          </a:p>
          <a:p>
            <a:pPr lvl="1"/>
            <a:r>
              <a:rPr lang="en-US" dirty="0"/>
              <a:t>Externally valid: does observed results apply to similar patients in different setting?</a:t>
            </a:r>
          </a:p>
          <a:p>
            <a:r>
              <a:rPr lang="en-US" dirty="0"/>
              <a:t>Applicable?</a:t>
            </a:r>
          </a:p>
          <a:p>
            <a:pPr lvl="1"/>
            <a:r>
              <a:rPr lang="en-US" dirty="0"/>
              <a:t>A very small subset</a:t>
            </a:r>
          </a:p>
          <a:p>
            <a:pPr lvl="1"/>
            <a:r>
              <a:rPr lang="en-US" dirty="0"/>
              <a:t>In combination with other studies: SAFER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FD6FF30-B33F-4A74-7D69-B514B6F87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350838"/>
            <a:ext cx="2425700" cy="145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457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050" b="0" i="0" dirty="0">
                <a:effectLst/>
              </a:rPr>
              <a:t>Dash, K., Goodacre, S., &amp; Sutton, L. (2022). Composite Outcomes in Clinical Prediction Modeling: Are We Trying to Predict Apples and Oranges?. </a:t>
            </a:r>
            <a:r>
              <a:rPr lang="en-US" sz="1050" b="0" i="1" dirty="0">
                <a:effectLst/>
              </a:rPr>
              <a:t>Annals of emergency medicine</a:t>
            </a:r>
            <a:r>
              <a:rPr lang="en-US" sz="1050" b="0" i="0" dirty="0">
                <a:effectLst/>
              </a:rPr>
              <a:t>, </a:t>
            </a:r>
            <a:r>
              <a:rPr lang="en-US" sz="1050" b="0" i="1" dirty="0">
                <a:effectLst/>
              </a:rPr>
              <a:t>80</a:t>
            </a:r>
            <a:r>
              <a:rPr lang="en-US" sz="1050" b="0" i="0" dirty="0">
                <a:effectLst/>
              </a:rPr>
              <a:t>(1), 12–19. </a:t>
            </a:r>
            <a:r>
              <a:rPr lang="en-US" sz="1050" b="0" i="0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https://doi.org/10.1016/j.annemergmed.2022.01.046</a:t>
            </a:r>
            <a:endParaRPr lang="en-US" sz="1050" b="0" i="0" dirty="0">
              <a:effectLst/>
            </a:endParaRP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b="0" i="0" dirty="0">
                <a:effectLst/>
              </a:rPr>
              <a:t>McKenna, S. P., &amp; Heaney, A. (2020). Composite outcome measurement in clinical research: the triumph of illusion over reality?. </a:t>
            </a:r>
            <a:r>
              <a:rPr lang="en-US" sz="1050" b="0" i="1" dirty="0">
                <a:effectLst/>
              </a:rPr>
              <a:t>Journal of medical economics</a:t>
            </a:r>
            <a:r>
              <a:rPr lang="en-US" sz="1050" b="0" i="0" dirty="0">
                <a:effectLst/>
              </a:rPr>
              <a:t>, </a:t>
            </a:r>
            <a:r>
              <a:rPr lang="en-US" sz="1050" b="0" i="1" dirty="0">
                <a:effectLst/>
              </a:rPr>
              <a:t>23</a:t>
            </a:r>
            <a:r>
              <a:rPr lang="en-US" sz="1050" b="0" i="0" dirty="0">
                <a:effectLst/>
              </a:rPr>
              <a:t>(10), 1196–1204. </a:t>
            </a:r>
            <a:r>
              <a:rPr lang="en-US" sz="105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https://doi.org/10.1080/13696998.2020.1797755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b="0" i="0" dirty="0">
                <a:effectLst/>
              </a:rPr>
              <a:t>Freemantle, N., Calvert, M., Wood, J., </a:t>
            </a:r>
            <a:r>
              <a:rPr lang="en-US" sz="1050" b="0" i="0" dirty="0" err="1">
                <a:effectLst/>
              </a:rPr>
              <a:t>Eastaugh</a:t>
            </a:r>
            <a:r>
              <a:rPr lang="en-US" sz="1050" b="0" i="0" dirty="0">
                <a:effectLst/>
              </a:rPr>
              <a:t>, J., &amp; Griffin, C. (2003). Composite outcomes in randomized trials: greater precision but with greater uncertainty?. </a:t>
            </a:r>
            <a:r>
              <a:rPr lang="en-US" sz="1050" b="0" i="1" dirty="0">
                <a:effectLst/>
              </a:rPr>
              <a:t>JAMA</a:t>
            </a:r>
            <a:r>
              <a:rPr lang="en-US" sz="1050" b="0" i="0" dirty="0">
                <a:effectLst/>
              </a:rPr>
              <a:t>, </a:t>
            </a:r>
            <a:r>
              <a:rPr lang="en-US" sz="1050" b="0" i="1" dirty="0">
                <a:effectLst/>
              </a:rPr>
              <a:t>289</a:t>
            </a:r>
            <a:r>
              <a:rPr lang="en-US" sz="1050" b="0" i="0" dirty="0">
                <a:effectLst/>
              </a:rPr>
              <a:t>(19), 2554–2559. </a:t>
            </a:r>
            <a:r>
              <a:rPr lang="en-US" sz="1050" b="0" i="0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https://doi.org/10.1001/jama.289.19.2554</a:t>
            </a:r>
            <a:endParaRPr lang="en-US" sz="1050" b="0" i="0" dirty="0">
              <a:effectLst/>
            </a:endParaRP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b="0" i="0" dirty="0" err="1">
                <a:effectLst/>
              </a:rPr>
              <a:t>Mhaskar</a:t>
            </a:r>
            <a:r>
              <a:rPr lang="en-US" sz="1050" b="0" i="0" dirty="0">
                <a:effectLst/>
              </a:rPr>
              <a:t>, R., Emmanuel, P., Mishra, S., Patel, S., Naik, E., &amp; Kumar, A. (2009). Critical appraisal skills are essential to informed decision-making. </a:t>
            </a:r>
            <a:r>
              <a:rPr lang="en-US" sz="1050" b="0" i="1" dirty="0">
                <a:effectLst/>
              </a:rPr>
              <a:t>Indian journal of sexually transmitted diseases and AIDS</a:t>
            </a:r>
            <a:r>
              <a:rPr lang="en-US" sz="1050" b="0" i="0" dirty="0">
                <a:effectLst/>
              </a:rPr>
              <a:t>, </a:t>
            </a:r>
            <a:r>
              <a:rPr lang="en-US" sz="1050" b="0" i="1" dirty="0">
                <a:effectLst/>
              </a:rPr>
              <a:t>30</a:t>
            </a:r>
            <a:r>
              <a:rPr lang="en-US" sz="1050" b="0" i="0" dirty="0">
                <a:effectLst/>
              </a:rPr>
              <a:t>(2), 112–119. </a:t>
            </a:r>
            <a:r>
              <a:rPr lang="en-US" sz="1050" b="0" i="0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https://doi.org/10.4103/0253-7184.62770</a:t>
            </a:r>
            <a:endParaRPr lang="en-US" sz="1050" b="0" i="0" dirty="0">
              <a:effectLst/>
            </a:endParaRP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b="0" i="0" dirty="0" err="1">
                <a:effectLst/>
              </a:rPr>
              <a:t>Patino</a:t>
            </a:r>
            <a:r>
              <a:rPr lang="en-US" sz="1050" b="0" i="0" dirty="0">
                <a:effectLst/>
              </a:rPr>
              <a:t>, C. M., &amp; Ferreira, J. C. (2018). Internal and external validity: can you apply research study results to your patients?. </a:t>
            </a:r>
            <a:r>
              <a:rPr lang="en-US" sz="1050" b="0" i="1" dirty="0" err="1">
                <a:effectLst/>
              </a:rPr>
              <a:t>Jornal</a:t>
            </a:r>
            <a:r>
              <a:rPr lang="en-US" sz="1050" b="0" i="1" dirty="0">
                <a:effectLst/>
              </a:rPr>
              <a:t> </a:t>
            </a:r>
            <a:r>
              <a:rPr lang="en-US" sz="1050" b="0" i="1" dirty="0" err="1">
                <a:effectLst/>
              </a:rPr>
              <a:t>brasileiro</a:t>
            </a:r>
            <a:r>
              <a:rPr lang="en-US" sz="1050" b="0" i="1" dirty="0">
                <a:effectLst/>
              </a:rPr>
              <a:t> de </a:t>
            </a:r>
            <a:r>
              <a:rPr lang="en-US" sz="1050" b="0" i="1" dirty="0" err="1">
                <a:effectLst/>
              </a:rPr>
              <a:t>pneumologia</a:t>
            </a:r>
            <a:r>
              <a:rPr lang="en-US" sz="1050" b="0" i="1" dirty="0">
                <a:effectLst/>
              </a:rPr>
              <a:t> : </a:t>
            </a:r>
            <a:r>
              <a:rPr lang="en-US" sz="1050" b="0" i="1" dirty="0" err="1">
                <a:effectLst/>
              </a:rPr>
              <a:t>publicacao</a:t>
            </a:r>
            <a:r>
              <a:rPr lang="en-US" sz="1050" b="0" i="1" dirty="0">
                <a:effectLst/>
              </a:rPr>
              <a:t> </a:t>
            </a:r>
            <a:r>
              <a:rPr lang="en-US" sz="1050" b="0" i="1" dirty="0" err="1">
                <a:effectLst/>
              </a:rPr>
              <a:t>oficial</a:t>
            </a:r>
            <a:r>
              <a:rPr lang="en-US" sz="1050" b="0" i="1" dirty="0">
                <a:effectLst/>
              </a:rPr>
              <a:t> da </a:t>
            </a:r>
            <a:r>
              <a:rPr lang="en-US" sz="1050" b="0" i="1" dirty="0" err="1">
                <a:effectLst/>
              </a:rPr>
              <a:t>Sociedade</a:t>
            </a:r>
            <a:r>
              <a:rPr lang="en-US" sz="1050" b="0" i="1" dirty="0">
                <a:effectLst/>
              </a:rPr>
              <a:t> </a:t>
            </a:r>
            <a:r>
              <a:rPr lang="en-US" sz="1050" b="0" i="1" dirty="0" err="1">
                <a:effectLst/>
              </a:rPr>
              <a:t>Brasileira</a:t>
            </a:r>
            <a:r>
              <a:rPr lang="en-US" sz="1050" b="0" i="1" dirty="0">
                <a:effectLst/>
              </a:rPr>
              <a:t> de </a:t>
            </a:r>
            <a:r>
              <a:rPr lang="en-US" sz="1050" b="0" i="1" dirty="0" err="1">
                <a:effectLst/>
              </a:rPr>
              <a:t>Pneumologia</a:t>
            </a:r>
            <a:r>
              <a:rPr lang="en-US" sz="1050" b="0" i="1" dirty="0">
                <a:effectLst/>
              </a:rPr>
              <a:t> e </a:t>
            </a:r>
            <a:r>
              <a:rPr lang="en-US" sz="1050" b="0" i="1" dirty="0" err="1">
                <a:effectLst/>
              </a:rPr>
              <a:t>Tisilogia</a:t>
            </a:r>
            <a:r>
              <a:rPr lang="en-US" sz="1050" b="0" i="0" dirty="0">
                <a:effectLst/>
              </a:rPr>
              <a:t>, </a:t>
            </a:r>
            <a:r>
              <a:rPr lang="en-US" sz="1050" b="0" i="1" dirty="0">
                <a:effectLst/>
              </a:rPr>
              <a:t>44</a:t>
            </a:r>
            <a:r>
              <a:rPr lang="en-US" sz="1050" b="0" i="0" dirty="0">
                <a:effectLst/>
              </a:rPr>
              <a:t>(3), 183. </a:t>
            </a:r>
            <a:r>
              <a:rPr lang="en-US" sz="1050" b="0" i="0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https://doi.org/10.1590/S1806-37562018000000164</a:t>
            </a:r>
            <a:endParaRPr lang="en-US" sz="1050" b="0" i="0" dirty="0">
              <a:effectLst/>
            </a:endParaRPr>
          </a:p>
          <a:p>
            <a:pPr marL="0" indent="0"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6570418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rgbClr val="565A5C"/>
    </a:dk1>
    <a:lt1>
      <a:sysClr val="window" lastClr="FFFFFF"/>
    </a:lt1>
    <a:dk2>
      <a:srgbClr val="808080"/>
    </a:dk2>
    <a:lt2>
      <a:srgbClr val="B3B3B3"/>
    </a:lt2>
    <a:accent1>
      <a:srgbClr val="009CB1"/>
    </a:accent1>
    <a:accent2>
      <a:srgbClr val="77BC1F"/>
    </a:accent2>
    <a:accent3>
      <a:srgbClr val="A1CD3A"/>
    </a:accent3>
    <a:accent4>
      <a:srgbClr val="9AD1DC"/>
    </a:accent4>
    <a:accent5>
      <a:srgbClr val="6EC4E9"/>
    </a:accent5>
    <a:accent6>
      <a:srgbClr val="E7417A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Custom 2">
    <a:dk1>
      <a:srgbClr val="565A5C"/>
    </a:dk1>
    <a:lt1>
      <a:sysClr val="window" lastClr="FFFFFF"/>
    </a:lt1>
    <a:dk2>
      <a:srgbClr val="808080"/>
    </a:dk2>
    <a:lt2>
      <a:srgbClr val="B3B3B3"/>
    </a:lt2>
    <a:accent1>
      <a:srgbClr val="009CB1"/>
    </a:accent1>
    <a:accent2>
      <a:srgbClr val="77BC1F"/>
    </a:accent2>
    <a:accent3>
      <a:srgbClr val="A1CD3A"/>
    </a:accent3>
    <a:accent4>
      <a:srgbClr val="9AD1DC"/>
    </a:accent4>
    <a:accent5>
      <a:srgbClr val="6EC4E9"/>
    </a:accent5>
    <a:accent6>
      <a:srgbClr val="E7417A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565A5C"/>
    </a:dk1>
    <a:lt1>
      <a:sysClr val="window" lastClr="FFFFFF"/>
    </a:lt1>
    <a:dk2>
      <a:srgbClr val="808080"/>
    </a:dk2>
    <a:lt2>
      <a:srgbClr val="B3B3B3"/>
    </a:lt2>
    <a:accent1>
      <a:srgbClr val="009CB1"/>
    </a:accent1>
    <a:accent2>
      <a:srgbClr val="77BC1F"/>
    </a:accent2>
    <a:accent3>
      <a:srgbClr val="A1CD3A"/>
    </a:accent3>
    <a:accent4>
      <a:srgbClr val="9AD1DC"/>
    </a:accent4>
    <a:accent5>
      <a:srgbClr val="6EC4E9"/>
    </a:accent5>
    <a:accent6>
      <a:srgbClr val="E7417A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4F3A960FE413498D587E0101912FDF" ma:contentTypeVersion="" ma:contentTypeDescription="Create a new document." ma:contentTypeScope="" ma:versionID="0c0a946191af6f894455e6f4017a6e99">
  <xsd:schema xmlns:xsd="http://www.w3.org/2001/XMLSchema" xmlns:xs="http://www.w3.org/2001/XMLSchema" xmlns:p="http://schemas.microsoft.com/office/2006/metadata/properties" xmlns:ns2="307597ac-5fd1-4a42-8c3b-cfc02fc39c1e" xmlns:ns3="51d6d4d2-2365-4bbc-a1d4-c99089b4961d" xmlns:ns4="a5ad1fa1-c87e-43a4-85e0-b7e6b921d0d1" targetNamespace="http://schemas.microsoft.com/office/2006/metadata/properties" ma:root="true" ma:fieldsID="c37ab26a3eac330553b59489f5c6aec8" ns2:_="" ns3:_="" ns4:_="">
    <xsd:import namespace="307597ac-5fd1-4a42-8c3b-cfc02fc39c1e"/>
    <xsd:import namespace="51d6d4d2-2365-4bbc-a1d4-c99089b4961d"/>
    <xsd:import namespace="a5ad1fa1-c87e-43a4-85e0-b7e6b921d0d1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3:Content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Applicationlinks" minOccurs="0"/>
                <xsd:element ref="ns3:lcf76f155ced4ddcb4097134ff3c332f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7597ac-5fd1-4a42-8c3b-cfc02fc39c1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3A608440-57EF-4057-BDE1-6471EDF49A5A}" ma:internalName="TaxCatchAll" ma:showField="CatchAllData" ma:web="{a5ad1fa1-c87e-43a4-85e0-b7e6b921d0d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d6d4d2-2365-4bbc-a1d4-c99089b496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ontents" ma:index="15" nillable="true" ma:displayName="Contents" ma:description="conference guidelines, master schedule " ma:format="Dropdown" ma:internalName="Contents">
      <xsd:simpleType>
        <xsd:restriction base="dms:Text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Applicationlinks" ma:index="21" nillable="true" ma:displayName="Application links" ma:description="https://www.cincinnatichildrens.org/education/clinical/student-grad/masters/applicants/apply" ma:format="Dropdown" ma:internalName="Applicationlinks">
      <xsd:simpleType>
        <xsd:restriction base="dms:Text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eabcfe3-6ca4-44ec-8978-38926539f7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d1fa1-c87e-43a4-85e0-b7e6b921d0d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licationlinks xmlns="51d6d4d2-2365-4bbc-a1d4-c99089b4961d" xsi:nil="true"/>
    <lcf76f155ced4ddcb4097134ff3c332f xmlns="51d6d4d2-2365-4bbc-a1d4-c99089b4961d">
      <Terms xmlns="http://schemas.microsoft.com/office/infopath/2007/PartnerControls"/>
    </lcf76f155ced4ddcb4097134ff3c332f>
    <Contents xmlns="51d6d4d2-2365-4bbc-a1d4-c99089b4961d" xsi:nil="true"/>
    <TaxCatchAll xmlns="307597ac-5fd1-4a42-8c3b-cfc02fc39c1e" xsi:nil="true"/>
  </documentManagement>
</p:properties>
</file>

<file path=customXml/itemProps1.xml><?xml version="1.0" encoding="utf-8"?>
<ds:datastoreItem xmlns:ds="http://schemas.openxmlformats.org/officeDocument/2006/customXml" ds:itemID="{3285B8F1-60E3-4EC2-B50D-B3142DFDF0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AA4C37-91DB-488E-9253-8C29EEE03F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7597ac-5fd1-4a42-8c3b-cfc02fc39c1e"/>
    <ds:schemaRef ds:uri="51d6d4d2-2365-4bbc-a1d4-c99089b4961d"/>
    <ds:schemaRef ds:uri="a5ad1fa1-c87e-43a4-85e0-b7e6b921d0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DA2E5A-7917-413F-AC1A-9F6C71FEBD6F}">
  <ds:schemaRefs>
    <ds:schemaRef ds:uri="http://schemas.microsoft.com/office/2006/metadata/properties"/>
    <ds:schemaRef ds:uri="http://schemas.microsoft.com/office/infopath/2007/PartnerControls"/>
    <ds:schemaRef ds:uri="51d6d4d2-2365-4bbc-a1d4-c99089b4961d"/>
    <ds:schemaRef ds:uri="307597ac-5fd1-4a42-8c3b-cfc02fc39c1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Rule_4_3_Teal.potx</Template>
  <TotalTime>3739</TotalTime>
  <Words>1387</Words>
  <Application>Microsoft Office PowerPoint</Application>
  <PresentationFormat>On-screen Show (4:3)</PresentationFormat>
  <Paragraphs>127</Paragraphs>
  <Slides>28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ElsevierGulliver</vt:lpstr>
      <vt:lpstr>Merriweather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Journal Club Objectives (Sharepoint)</vt:lpstr>
      <vt:lpstr>Today’s Objectives</vt:lpstr>
      <vt:lpstr>Why this study?</vt:lpstr>
      <vt:lpstr>Why this study?</vt:lpstr>
      <vt:lpstr>Why this study?</vt:lpstr>
      <vt:lpstr>Why this study?</vt:lpstr>
      <vt:lpstr>General thoughts about this study</vt:lpstr>
      <vt:lpstr>Brief Study Overview: PICO</vt:lpstr>
      <vt:lpstr>Brief Study Overview: PICO</vt:lpstr>
      <vt:lpstr>Brief Study Overview: PICO</vt:lpstr>
      <vt:lpstr>Brief Study Overview: PICO</vt:lpstr>
      <vt:lpstr>Brief Study Overview: PICO</vt:lpstr>
      <vt:lpstr>Composite Outcomes</vt:lpstr>
      <vt:lpstr>Examples of Composite Outcomes</vt:lpstr>
      <vt:lpstr>What components does RADAR encompass?</vt:lpstr>
      <vt:lpstr>RADAR Score: Clinical Response + Persistent Symptoms + Adverse Effects</vt:lpstr>
      <vt:lpstr>RADAR Score is a 2 step process. </vt:lpstr>
      <vt:lpstr>RADAR Score: Clinical Response + Persistent Symptoms + Adverse Effects</vt:lpstr>
      <vt:lpstr>RADAR Score: Clinical Response + Persistent Symptoms + Adverse Effects</vt:lpstr>
      <vt:lpstr>Results</vt:lpstr>
      <vt:lpstr>Composite Outcomes</vt:lpstr>
      <vt:lpstr>Disadvantages of RADAR in our study</vt:lpstr>
      <vt:lpstr>Thoughts on RADAR?</vt:lpstr>
      <vt:lpstr>Does this apply to us? </vt:lpstr>
      <vt:lpstr>Critical Appraisal</vt:lpstr>
      <vt:lpstr>Critical Appraisal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Diederichs, Anna</dc:creator>
  <cp:lastModifiedBy>Heckle, Tanner</cp:lastModifiedBy>
  <cp:revision>44</cp:revision>
  <dcterms:created xsi:type="dcterms:W3CDTF">2016-06-28T16:48:42Z</dcterms:created>
  <dcterms:modified xsi:type="dcterms:W3CDTF">2024-07-22T16:17:10Z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0x010100F54F3A960FE413498D587E0101912FDF</vt:lpwstr>
  </property>
  <property fmtid="{D5CDD505-2E9C-101B-9397-08002B2CF9AE}" pid="3" name="MediaServiceImageTags">
    <vt:lpwstr/>
  </property>
</Properties>
</file>