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8"/>
  </p:notesMasterIdLst>
  <p:sldIdLst>
    <p:sldId id="256"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6" r:id="rId89"/>
    <p:sldId id="347" r:id="rId90"/>
    <p:sldId id="348" r:id="rId91"/>
    <p:sldId id="349" r:id="rId92"/>
    <p:sldId id="350" r:id="rId93"/>
    <p:sldId id="351" r:id="rId94"/>
    <p:sldId id="352" r:id="rId95"/>
    <p:sldId id="353" r:id="rId96"/>
    <p:sldId id="354" r:id="rId97"/>
    <p:sldId id="355" r:id="rId98"/>
    <p:sldId id="356" r:id="rId99"/>
    <p:sldId id="357" r:id="rId100"/>
    <p:sldId id="358" r:id="rId101"/>
    <p:sldId id="359" r:id="rId102"/>
    <p:sldId id="360" r:id="rId103"/>
    <p:sldId id="361" r:id="rId104"/>
    <p:sldId id="362" r:id="rId105"/>
    <p:sldId id="363" r:id="rId106"/>
    <p:sldId id="364" r:id="rId107"/>
    <p:sldId id="365" r:id="rId108"/>
    <p:sldId id="366" r:id="rId109"/>
    <p:sldId id="367" r:id="rId110"/>
    <p:sldId id="368" r:id="rId111"/>
    <p:sldId id="369" r:id="rId112"/>
    <p:sldId id="370" r:id="rId113"/>
    <p:sldId id="371" r:id="rId114"/>
    <p:sldId id="372" r:id="rId115"/>
    <p:sldId id="373" r:id="rId116"/>
    <p:sldId id="374" r:id="rId117"/>
    <p:sldId id="375" r:id="rId118"/>
    <p:sldId id="376" r:id="rId119"/>
    <p:sldId id="377" r:id="rId120"/>
    <p:sldId id="378" r:id="rId121"/>
    <p:sldId id="379" r:id="rId122"/>
    <p:sldId id="380" r:id="rId123"/>
    <p:sldId id="381" r:id="rId124"/>
    <p:sldId id="382" r:id="rId125"/>
    <p:sldId id="383" r:id="rId126"/>
    <p:sldId id="384" r:id="rId127"/>
    <p:sldId id="385" r:id="rId128"/>
    <p:sldId id="386" r:id="rId129"/>
    <p:sldId id="387" r:id="rId130"/>
    <p:sldId id="388" r:id="rId131"/>
    <p:sldId id="389" r:id="rId132"/>
    <p:sldId id="390" r:id="rId133"/>
    <p:sldId id="391" r:id="rId134"/>
    <p:sldId id="392" r:id="rId135"/>
    <p:sldId id="393" r:id="rId136"/>
    <p:sldId id="394" r:id="rId137"/>
    <p:sldId id="395" r:id="rId138"/>
    <p:sldId id="396" r:id="rId139"/>
    <p:sldId id="397" r:id="rId140"/>
    <p:sldId id="398" r:id="rId141"/>
    <p:sldId id="399" r:id="rId142"/>
    <p:sldId id="400" r:id="rId143"/>
    <p:sldId id="401" r:id="rId144"/>
    <p:sldId id="402" r:id="rId145"/>
    <p:sldId id="403" r:id="rId146"/>
    <p:sldId id="404" r:id="rId147"/>
    <p:sldId id="405" r:id="rId148"/>
    <p:sldId id="406" r:id="rId149"/>
    <p:sldId id="407" r:id="rId150"/>
    <p:sldId id="408" r:id="rId151"/>
    <p:sldId id="409" r:id="rId152"/>
    <p:sldId id="410" r:id="rId153"/>
    <p:sldId id="411" r:id="rId154"/>
    <p:sldId id="412" r:id="rId155"/>
    <p:sldId id="413" r:id="rId156"/>
    <p:sldId id="414" r:id="rId157"/>
  </p:sldIdLst>
  <p:sldSz cx="9144000" cy="5143500" type="screen16x9"/>
  <p:notesSz cx="6858000" cy="9144000"/>
  <p:embeddedFontLst>
    <p:embeddedFont>
      <p:font typeface="Helvetica Neue" panose="020B0604020202020204" charset="0"/>
      <p:regular r:id="rId159"/>
      <p:bold r:id="rId160"/>
      <p:italic r:id="rId161"/>
      <p:boldItalic r:id="rId16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4" d="100"/>
          <a:sy n="94" d="100"/>
        </p:scale>
        <p:origin x="480" y="6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font" Target="fonts/font1.fntdata"/><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font" Target="fonts/font2.fntdata"/><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font" Target="fonts/font3.fntdata"/><Relationship Id="rId16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font" Target="fonts/font4.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3" Type="http://schemas.openxmlformats.org/officeDocument/2006/relationships/hyperlink" Target="https://pubmed.gov/34726708" TargetMode="External"/><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3" Type="http://schemas.openxmlformats.org/officeDocument/2006/relationships/hyperlink" Target="https://pubmed.gov/34726708" TargetMode="External"/><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3" Type="http://schemas.openxmlformats.org/officeDocument/2006/relationships/hyperlink" Target="https://pubmed.gov/34726708" TargetMode="External"/><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3" Type="http://schemas.openxmlformats.org/officeDocument/2006/relationships/hyperlink" Target="https://pubmed.gov/34726708" TargetMode="External"/><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3" Type="http://schemas.openxmlformats.org/officeDocument/2006/relationships/hyperlink" Target="https://pubmed.gov/34726708" TargetMode="External"/><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3" Type="http://schemas.openxmlformats.org/officeDocument/2006/relationships/hyperlink" Target="https://pubmed.gov/34726708" TargetMode="External"/><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3" Type="http://schemas.openxmlformats.org/officeDocument/2006/relationships/hyperlink" Target="https://pubmed.gov/34726708" TargetMode="External"/><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3" Type="http://schemas.openxmlformats.org/officeDocument/2006/relationships/hyperlink" Target="https://pubmed.gov/34726708" TargetMode="External"/><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3" Type="http://schemas.openxmlformats.org/officeDocument/2006/relationships/hyperlink" Target="https://pubmed.gov/34726708" TargetMode="External"/><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3" Type="http://schemas.openxmlformats.org/officeDocument/2006/relationships/hyperlink" Target="https://pubmed.gov/34726708" TargetMode="External"/><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3" Type="http://schemas.openxmlformats.org/officeDocument/2006/relationships/hyperlink" Target="https://pubmed.gov/34726708" TargetMode="External"/><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3" Type="http://schemas.openxmlformats.org/officeDocument/2006/relationships/hyperlink" Target="https://pubmed.gov/34726708" TargetMode="External"/><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2e2c61745e3_0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2e2c61745e3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8f95e3eb9f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28f95e3eb9f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2e2c61745e3_0_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2e2c61745e3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200"/>
              </a:spcAft>
              <a:buClr>
                <a:schemeClr val="dk1"/>
              </a:buClr>
              <a:buSzPts val="1100"/>
              <a:buFont typeface="Arial"/>
              <a:buNone/>
            </a:pPr>
            <a:endParaRPr sz="10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2e2c61745e3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2e2c61745e3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2e5339ff917_1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2e5339ff917_1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Exceeded, 100/yr in 2013 and 200/yr in 2019</a:t>
            </a:r>
            <a:endParaRPr/>
          </a:p>
          <a:p>
            <a:pPr marL="0" lvl="0" indent="0" algn="l" rtl="0">
              <a:lnSpc>
                <a:spcPct val="115000"/>
              </a:lnSpc>
              <a:spcBef>
                <a:spcPts val="0"/>
              </a:spcBef>
              <a:spcAft>
                <a:spcPts val="0"/>
              </a:spcAft>
              <a:buNone/>
            </a:pPr>
            <a:r>
              <a:rPr lang="en" sz="1800">
                <a:solidFill>
                  <a:srgbClr val="434343"/>
                </a:solidFill>
                <a:latin typeface="Helvetica Neue"/>
                <a:ea typeface="Helvetica Neue"/>
                <a:cs typeface="Helvetica Neue"/>
                <a:sym typeface="Helvetica Neue"/>
              </a:rPr>
              <a:t>Several of which are secondary analyses of RCTs</a:t>
            </a:r>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eb55e3c304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eb55e3c304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Exceeded, 100/yr in 2013 and 200/yr in 2019</a:t>
            </a:r>
            <a:endParaRPr/>
          </a:p>
          <a:p>
            <a:pPr marL="0" lvl="0" indent="0" algn="l" rtl="0">
              <a:lnSpc>
                <a:spcPct val="115000"/>
              </a:lnSpc>
              <a:spcBef>
                <a:spcPts val="0"/>
              </a:spcBef>
              <a:spcAft>
                <a:spcPts val="0"/>
              </a:spcAft>
              <a:buNone/>
            </a:pPr>
            <a:r>
              <a:rPr lang="en" sz="1800">
                <a:solidFill>
                  <a:srgbClr val="434343"/>
                </a:solidFill>
                <a:latin typeface="Helvetica Neue"/>
                <a:ea typeface="Helvetica Neue"/>
                <a:cs typeface="Helvetica Neue"/>
                <a:sym typeface="Helvetica Neue"/>
              </a:rPr>
              <a:t>Several of which are secondary analyses of RCTs</a:t>
            </a:r>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8f95e3eb9f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8f95e3eb9f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Exceeded, 100/yr in 2013 and 200/yr in 2019</a:t>
            </a:r>
            <a:endParaRPr/>
          </a:p>
          <a:p>
            <a:pPr marL="0" lvl="0" indent="0" algn="l" rtl="0">
              <a:lnSpc>
                <a:spcPct val="115000"/>
              </a:lnSpc>
              <a:spcBef>
                <a:spcPts val="0"/>
              </a:spcBef>
              <a:spcAft>
                <a:spcPts val="0"/>
              </a:spcAft>
              <a:buNone/>
            </a:pPr>
            <a:r>
              <a:rPr lang="en" sz="1800">
                <a:solidFill>
                  <a:srgbClr val="434343"/>
                </a:solidFill>
                <a:latin typeface="Helvetica Neue"/>
                <a:ea typeface="Helvetica Neue"/>
                <a:cs typeface="Helvetica Neue"/>
                <a:sym typeface="Helvetica Neue"/>
              </a:rPr>
              <a:t>Several of which are secondary analyses of RCTs</a:t>
            </a:r>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2e5339ff917_1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2e5339ff917_1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Overview</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2e497435dba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2e497435dba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Let’s talk about clinical prediction rules!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2e513d56d07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2e513d56d0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Let’s talk about clinical prediction rules!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2e5185f5912_0_2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2e5185f5912_0_2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rPr>
              <a:t>How are clinical prediction rules made?</a:t>
            </a:r>
            <a:endParaRPr sz="1000">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e513d56d07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2e513d56d0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Quality standards for clinical prediction rules: </a:t>
            </a:r>
            <a:endParaRPr sz="1000">
              <a:solidFill>
                <a:schemeClr val="dk1"/>
              </a:solidFill>
            </a:endParaRPr>
          </a:p>
          <a:p>
            <a:pPr marL="457200" lvl="0" indent="-292100" algn="l" rtl="0">
              <a:lnSpc>
                <a:spcPct val="115000"/>
              </a:lnSpc>
              <a:spcBef>
                <a:spcPts val="0"/>
              </a:spcBef>
              <a:spcAft>
                <a:spcPts val="0"/>
              </a:spcAft>
              <a:buClr>
                <a:srgbClr val="434343"/>
              </a:buClr>
              <a:buSzPts val="1000"/>
              <a:buFont typeface="Helvetica Neue"/>
              <a:buChar char="●"/>
            </a:pPr>
            <a:r>
              <a:rPr lang="en" sz="1000">
                <a:solidFill>
                  <a:srgbClr val="434343"/>
                </a:solidFill>
                <a:latin typeface="Helvetica Neue"/>
                <a:ea typeface="Helvetica Neue"/>
                <a:cs typeface="Helvetica Neue"/>
                <a:sym typeface="Helvetica Neue"/>
              </a:rPr>
              <a:t>blind assessment of predictors</a:t>
            </a:r>
            <a:endParaRPr sz="1000">
              <a:solidFill>
                <a:srgbClr val="434343"/>
              </a:solidFill>
              <a:latin typeface="Helvetica Neue"/>
              <a:ea typeface="Helvetica Neue"/>
              <a:cs typeface="Helvetica Neue"/>
              <a:sym typeface="Helvetica Neue"/>
            </a:endParaRPr>
          </a:p>
          <a:p>
            <a:pPr marL="457200" lvl="0" indent="-292100" algn="l" rtl="0">
              <a:lnSpc>
                <a:spcPct val="115000"/>
              </a:lnSpc>
              <a:spcBef>
                <a:spcPts val="0"/>
              </a:spcBef>
              <a:spcAft>
                <a:spcPts val="0"/>
              </a:spcAft>
              <a:buClr>
                <a:srgbClr val="434343"/>
              </a:buClr>
              <a:buSzPts val="1000"/>
              <a:buFont typeface="Helvetica Neue"/>
              <a:buChar char="●"/>
            </a:pPr>
            <a:r>
              <a:rPr lang="en" sz="1000">
                <a:solidFill>
                  <a:srgbClr val="434343"/>
                </a:solidFill>
                <a:latin typeface="Helvetica Neue"/>
                <a:ea typeface="Helvetica Neue"/>
                <a:cs typeface="Helvetica Neue"/>
                <a:sym typeface="Helvetica Neue"/>
              </a:rPr>
              <a:t>reproducibility of predictors</a:t>
            </a:r>
            <a:endParaRPr sz="1000">
              <a:solidFill>
                <a:srgbClr val="434343"/>
              </a:solidFill>
              <a:latin typeface="Helvetica Neue"/>
              <a:ea typeface="Helvetica Neue"/>
              <a:cs typeface="Helvetica Neue"/>
              <a:sym typeface="Helvetica Neue"/>
            </a:endParaRPr>
          </a:p>
          <a:p>
            <a:pPr marL="457200" lvl="0" indent="-292100" algn="l" rtl="0">
              <a:lnSpc>
                <a:spcPct val="115000"/>
              </a:lnSpc>
              <a:spcBef>
                <a:spcPts val="0"/>
              </a:spcBef>
              <a:spcAft>
                <a:spcPts val="0"/>
              </a:spcAft>
              <a:buClr>
                <a:srgbClr val="434343"/>
              </a:buClr>
              <a:buSzPts val="1000"/>
              <a:buFont typeface="Helvetica Neue"/>
              <a:buChar char="●"/>
            </a:pPr>
            <a:r>
              <a:rPr lang="en" sz="1000">
                <a:solidFill>
                  <a:srgbClr val="434343"/>
                </a:solidFill>
                <a:latin typeface="Helvetica Neue"/>
                <a:ea typeface="Helvetica Neue"/>
                <a:cs typeface="Helvetica Neue"/>
                <a:sym typeface="Helvetica Neue"/>
              </a:rPr>
              <a:t>blind assessment of outcomes</a:t>
            </a:r>
            <a:endParaRPr sz="1000">
              <a:solidFill>
                <a:srgbClr val="434343"/>
              </a:solidFill>
              <a:latin typeface="Helvetica Neue"/>
              <a:ea typeface="Helvetica Neue"/>
              <a:cs typeface="Helvetica Neue"/>
              <a:sym typeface="Helvetica Neue"/>
            </a:endParaRPr>
          </a:p>
          <a:p>
            <a:pPr marL="457200" lvl="0" indent="-292100" algn="l" rtl="0">
              <a:lnSpc>
                <a:spcPct val="115000"/>
              </a:lnSpc>
              <a:spcBef>
                <a:spcPts val="0"/>
              </a:spcBef>
              <a:spcAft>
                <a:spcPts val="0"/>
              </a:spcAft>
              <a:buClr>
                <a:srgbClr val="434343"/>
              </a:buClr>
              <a:buSzPts val="1000"/>
              <a:buFont typeface="Helvetica Neue"/>
              <a:buChar char="●"/>
            </a:pPr>
            <a:r>
              <a:rPr lang="en" sz="1000">
                <a:solidFill>
                  <a:srgbClr val="434343"/>
                </a:solidFill>
                <a:latin typeface="Helvetica Neue"/>
                <a:ea typeface="Helvetica Neue"/>
                <a:cs typeface="Helvetica Neue"/>
                <a:sym typeface="Helvetica Neue"/>
              </a:rPr>
              <a:t>adequate follow-up of outcomes</a:t>
            </a:r>
            <a:endParaRPr sz="1000">
              <a:solidFill>
                <a:srgbClr val="434343"/>
              </a:solidFill>
              <a:latin typeface="Helvetica Neue"/>
              <a:ea typeface="Helvetica Neue"/>
              <a:cs typeface="Helvetica Neue"/>
              <a:sym typeface="Helvetica Neue"/>
            </a:endParaRPr>
          </a:p>
          <a:p>
            <a:pPr marL="457200" lvl="0" indent="-292100" algn="l" rtl="0">
              <a:lnSpc>
                <a:spcPct val="115000"/>
              </a:lnSpc>
              <a:spcBef>
                <a:spcPts val="0"/>
              </a:spcBef>
              <a:spcAft>
                <a:spcPts val="0"/>
              </a:spcAft>
              <a:buClr>
                <a:srgbClr val="434343"/>
              </a:buClr>
              <a:buSzPts val="1000"/>
              <a:buFont typeface="Helvetica Neue"/>
              <a:buChar char="●"/>
            </a:pPr>
            <a:r>
              <a:rPr lang="en" sz="1000">
                <a:solidFill>
                  <a:srgbClr val="434343"/>
                </a:solidFill>
                <a:latin typeface="Helvetica Neue"/>
                <a:ea typeface="Helvetica Neue"/>
                <a:cs typeface="Helvetica Neue"/>
                <a:sym typeface="Helvetica Neue"/>
              </a:rPr>
              <a:t>adequate power</a:t>
            </a:r>
            <a:endParaRPr sz="1000">
              <a:solidFill>
                <a:srgbClr val="434343"/>
              </a:solidFill>
              <a:latin typeface="Helvetica Neue"/>
              <a:ea typeface="Helvetica Neue"/>
              <a:cs typeface="Helvetica Neue"/>
              <a:sym typeface="Helvetica Neue"/>
            </a:endParaRPr>
          </a:p>
          <a:p>
            <a:pPr marL="457200" lvl="0" indent="-292100" algn="l" rtl="0">
              <a:lnSpc>
                <a:spcPct val="115000"/>
              </a:lnSpc>
              <a:spcBef>
                <a:spcPts val="0"/>
              </a:spcBef>
              <a:spcAft>
                <a:spcPts val="0"/>
              </a:spcAft>
              <a:buClr>
                <a:srgbClr val="434343"/>
              </a:buClr>
              <a:buSzPts val="1000"/>
              <a:buFont typeface="Helvetica Neue"/>
              <a:buChar char="●"/>
            </a:pPr>
            <a:r>
              <a:rPr lang="en" sz="1000">
                <a:solidFill>
                  <a:srgbClr val="434343"/>
                </a:solidFill>
                <a:latin typeface="Helvetica Neue"/>
                <a:ea typeface="Helvetica Neue"/>
                <a:cs typeface="Helvetica Neue"/>
                <a:sym typeface="Helvetica Neue"/>
              </a:rPr>
              <a:t>adequate reporting of results</a:t>
            </a:r>
            <a:endParaRPr sz="1000">
              <a:solidFill>
                <a:srgbClr val="434343"/>
              </a:solidFill>
              <a:latin typeface="Helvetica Neue"/>
              <a:ea typeface="Helvetica Neue"/>
              <a:cs typeface="Helvetica Neue"/>
              <a:sym typeface="Helvetica Neue"/>
            </a:endParaRPr>
          </a:p>
          <a:p>
            <a:pPr marL="457200" lvl="0" indent="-292100" algn="l" rtl="0">
              <a:lnSpc>
                <a:spcPct val="115000"/>
              </a:lnSpc>
              <a:spcBef>
                <a:spcPts val="0"/>
              </a:spcBef>
              <a:spcAft>
                <a:spcPts val="0"/>
              </a:spcAft>
              <a:buClr>
                <a:srgbClr val="434343"/>
              </a:buClr>
              <a:buSzPts val="1000"/>
              <a:buFont typeface="Helvetica Neue"/>
              <a:buChar char="●"/>
            </a:pPr>
            <a:r>
              <a:rPr lang="en" sz="1000">
                <a:solidFill>
                  <a:srgbClr val="434343"/>
                </a:solidFill>
                <a:latin typeface="Helvetica Neue"/>
                <a:ea typeface="Helvetica Neue"/>
                <a:cs typeface="Helvetica Neue"/>
                <a:sym typeface="Helvetica Neue"/>
              </a:rPr>
              <a:t>and 95% confidence intervals reported</a:t>
            </a:r>
            <a:endParaRPr sz="1000">
              <a:solidFill>
                <a:schemeClr val="dk1"/>
              </a:solidFill>
            </a:endParaRPr>
          </a:p>
          <a:p>
            <a:pPr marL="0" lvl="0" indent="0" algn="l" rtl="0">
              <a:lnSpc>
                <a:spcPct val="115000"/>
              </a:lnSpc>
              <a:spcBef>
                <a:spcPts val="1200"/>
              </a:spcBef>
              <a:spcAft>
                <a:spcPts val="0"/>
              </a:spcAft>
              <a:buNone/>
            </a:pPr>
            <a:endParaRPr sz="1000">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e5185f5912_0_2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2e5185f5912_0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2e5185f5912_0_2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2e5185f5912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2e5185f5912_0_2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2e5185f5912_0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b="1" u="sng">
                <a:solidFill>
                  <a:schemeClr val="dk1"/>
                </a:solidFill>
              </a:rPr>
              <a:t>You study the variables individually, then implore some fancy statistics to make a decision tree. </a:t>
            </a:r>
            <a:endParaRPr sz="1000" b="1" u="sng">
              <a:solidFill>
                <a:schemeClr val="dk1"/>
              </a:solidFill>
            </a:endParaRPr>
          </a:p>
          <a:p>
            <a:pPr marL="0" lvl="0" indent="0" algn="l" rtl="0">
              <a:lnSpc>
                <a:spcPct val="115000"/>
              </a:lnSpc>
              <a:spcBef>
                <a:spcPts val="0"/>
              </a:spcBef>
              <a:spcAft>
                <a:spcPts val="0"/>
              </a:spcAft>
              <a:buNone/>
            </a:pPr>
            <a:r>
              <a:rPr lang="en" sz="1000" b="1" u="sng">
                <a:solidFill>
                  <a:schemeClr val="dk1"/>
                </a:solidFill>
              </a:rPr>
              <a:t>Binary Recursive Partitioning</a:t>
            </a:r>
            <a:endParaRPr sz="1000" b="1" u="sng">
              <a:solidFill>
                <a:schemeClr val="dk1"/>
              </a:solidFill>
            </a:endParaRPr>
          </a:p>
          <a:p>
            <a:pPr marL="0" lvl="0" indent="0" algn="l" rtl="0">
              <a:lnSpc>
                <a:spcPct val="115000"/>
              </a:lnSpc>
              <a:spcBef>
                <a:spcPts val="0"/>
              </a:spcBef>
              <a:spcAft>
                <a:spcPts val="0"/>
              </a:spcAft>
              <a:buNone/>
            </a:pPr>
            <a:r>
              <a:rPr lang="en" sz="1000">
                <a:solidFill>
                  <a:schemeClr val="dk1"/>
                </a:solidFill>
              </a:rPr>
              <a:t>To derive a prediction rule, use “binary recursive partitioning” - an analytic technique used to develop clinical decision rules when rule sensitivity is most important. This technique divides the population into subpopulations (“nodes”) according to the risk of the outcome of interest. Each subpopulation is subsequently divided to minimize misclassification of patients until the final population meets predefined stopping criteria. Basically, the algorithm identifies optimal thresholds for each numerical predictor to generate decision trees. The results are displayed in a treelike format, easy for the clinician to interpret. We used the Gini splitting technique and 10-fold cross-validation to generate a conservative tree. Then, you set the misclassification cost of type II error (100:1, 500:1, etc) - how many will you misclassify without the outcome of interest to identify 1 with the outcome of interest (i.e., failure to identify SBI vs incorrectly predicting SBI). </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e5185f5912_0_2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2e5185f5912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2ec58629a1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2ec58629a1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2eb55e3c304_1_1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2eb55e3c304_1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2e513d56d07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2e513d56d07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2e5185f5912_0_2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2e5185f5912_0_2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b="1">
                <a:solidFill>
                  <a:schemeClr val="dk1"/>
                </a:solidFill>
              </a:rPr>
              <a:t>Derived the rules with binary recursive partitioning; with ten-fold cross validation to create stable prediction trees, and standard Gini splitting rules</a:t>
            </a:r>
            <a:endParaRPr sz="1000" b="1">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To keep risks of misclassification of patients with ciTBIs to a minimum, we assigned a relative cost of 500 to 1 for failure to identify a patient with ciTBI versus incorrect classification of a patient without ciTBI</a:t>
            </a:r>
            <a:endParaRPr sz="1000">
              <a:solidFill>
                <a:schemeClr val="dk1"/>
              </a:solidFill>
            </a:endParaRPr>
          </a:p>
          <a:p>
            <a:pPr marL="1371600" lvl="2" indent="-292100" algn="l" rtl="0">
              <a:lnSpc>
                <a:spcPct val="115000"/>
              </a:lnSpc>
              <a:spcBef>
                <a:spcPts val="0"/>
              </a:spcBef>
              <a:spcAft>
                <a:spcPts val="0"/>
              </a:spcAft>
              <a:buClr>
                <a:schemeClr val="dk1"/>
              </a:buClr>
              <a:buSzPts val="1000"/>
              <a:buChar char="-"/>
            </a:pPr>
            <a:r>
              <a:rPr lang="en" sz="1000">
                <a:solidFill>
                  <a:schemeClr val="dk1"/>
                </a:solidFill>
              </a:rPr>
              <a:t>Increasing the relative cost could improve rule sensitivity but detract from rule specificity. Anyways, re-analysis of the data with a cost ratio of 1000 to 1 resulted in no change to the variable sequence in the tree</a:t>
            </a:r>
            <a:endParaRPr sz="1000">
              <a:solidFill>
                <a:schemeClr val="dk1"/>
              </a:solidFill>
            </a:endParaRPr>
          </a:p>
          <a:p>
            <a:pPr marL="0" lvl="0" indent="0" algn="l" rtl="0">
              <a:lnSpc>
                <a:spcPct val="115000"/>
              </a:lnSpc>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e5185f5912_0_2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2e5185f5912_0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b="1"/>
              <a:t>These are all of the questions asked on the form!! Almost all of these were considered as independent candidate risk factors</a:t>
            </a:r>
            <a:endParaRPr b="1"/>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2e5185f5912_0_2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2e5185f5912_0_2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Rule excludes: ground level fall, running into stationary objects</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Study excludes: known brian tumors, penetrating trauma, pre-existing neurologic disorders</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Analyzed: shunts, bleeding disorders, GCS&lt;14 separately</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2e5185f5912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2e5185f5912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This is table from the published study that was turned into this….. (next slide)</a:t>
            </a:r>
            <a:endParaRPr b="1"/>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e5185f5912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2e5185f5912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2100" algn="l" rtl="0">
              <a:lnSpc>
                <a:spcPct val="115000"/>
              </a:lnSpc>
              <a:spcBef>
                <a:spcPts val="0"/>
              </a:spcBef>
              <a:spcAft>
                <a:spcPts val="0"/>
              </a:spcAft>
              <a:buClr>
                <a:schemeClr val="dk1"/>
              </a:buClr>
              <a:buSzPts val="1000"/>
              <a:buChar char="-"/>
            </a:pPr>
            <a:r>
              <a:rPr lang="en" sz="1000">
                <a:solidFill>
                  <a:schemeClr val="dk1"/>
                </a:solidFill>
              </a:rPr>
              <a:t>“Severe mechanism” = motor vehicle crash with patient ejection, death of another passenger, or rollover; pedestrian or bicyclist without helmet struck by a motorized vehicle; falls of more than 5 feet for patients aged 2+, or more than 3 feet for age &lt;2; or head struck by a high-impact object</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Analysis and Rules derivation: derived the rules with binary recursive partitioning; with ten-fold cross validation to create stable prediction trees, and standard Gini splitting rules</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To keep risks of misclassification of patients with ciTBIs to a minimum, we assigned a relative cost of 500 to 1 for failure to identify a patient with ciTBI versus incorrect classification of a patient without ciTBI</a:t>
            </a:r>
            <a:endParaRPr sz="1000">
              <a:solidFill>
                <a:schemeClr val="dk1"/>
              </a:solidFill>
            </a:endParaRPr>
          </a:p>
          <a:p>
            <a:pPr marL="1371600" lvl="2" indent="-292100" algn="l" rtl="0">
              <a:lnSpc>
                <a:spcPct val="115000"/>
              </a:lnSpc>
              <a:spcBef>
                <a:spcPts val="0"/>
              </a:spcBef>
              <a:spcAft>
                <a:spcPts val="0"/>
              </a:spcAft>
              <a:buClr>
                <a:schemeClr val="dk1"/>
              </a:buClr>
              <a:buSzPts val="1000"/>
              <a:buChar char="-"/>
            </a:pPr>
            <a:r>
              <a:rPr lang="en" sz="1000">
                <a:solidFill>
                  <a:schemeClr val="dk1"/>
                </a:solidFill>
              </a:rPr>
              <a:t>Increasing the relative cost could improve rule sensitivity but detract from rule specificity. Anyways, re-analysis of the data with a cost ratio of 1000 to 1 resulted in no change to the variable sequence in the tree</a:t>
            </a:r>
            <a:endParaRPr sz="10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2e5339ff917_1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2e5339ff917_1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2100" algn="l" rtl="0">
              <a:lnSpc>
                <a:spcPct val="115000"/>
              </a:lnSpc>
              <a:spcBef>
                <a:spcPts val="0"/>
              </a:spcBef>
              <a:spcAft>
                <a:spcPts val="0"/>
              </a:spcAft>
              <a:buClr>
                <a:schemeClr val="dk1"/>
              </a:buClr>
              <a:buSzPts val="1000"/>
              <a:buChar char="-"/>
            </a:pPr>
            <a:r>
              <a:rPr lang="en" sz="1000">
                <a:solidFill>
                  <a:schemeClr val="dk1"/>
                </a:solidFill>
              </a:rPr>
              <a:t>“Severe mechanism” = motor vehicle crash with patient ejection, death of another passenger, or rollover; pedestrian or bicyclist without helmet struck by a motorized vehicle; falls of more than 5 feet for patients aged 2+, or more than 3 feet for age &lt;2; or head struck by a high-impact object</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2e5185f5912_0_2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2e5185f5912_0_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Top half of the table, labeled “A”, represents kids &lt;2</a:t>
            </a:r>
            <a:endParaRPr/>
          </a:p>
          <a:p>
            <a:pPr marL="0" lvl="0" indent="0" algn="l" rtl="0">
              <a:spcBef>
                <a:spcPts val="0"/>
              </a:spcBef>
              <a:spcAft>
                <a:spcPts val="0"/>
              </a:spcAft>
              <a:buNone/>
            </a:pPr>
            <a:r>
              <a:rPr lang="en"/>
              <a:t>Bottom half of the table, labeled “B”, represents kids &gt;/= 2</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2e5185f5912_0_2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2e5185f5912_0_2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2e5185f5912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2e5185f591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2e5185f5912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2" name="Google Shape;332;g2e5185f5912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2e5185f5912_0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2e5185f5912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2e5185f5912_0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2e5185f5912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READ THIS</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b="1">
                <a:solidFill>
                  <a:schemeClr val="dk1"/>
                </a:solidFill>
              </a:rPr>
              <a:t>Rule excludes: ground level fall, running into stationary objects</a:t>
            </a:r>
            <a:endParaRPr sz="1000" b="1">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b="1">
                <a:solidFill>
                  <a:schemeClr val="dk1"/>
                </a:solidFill>
              </a:rPr>
              <a:t>Study excludes: known brian tumors, penetrating trauma, pre-existing neurologic disorders</a:t>
            </a:r>
            <a:endParaRPr sz="1000" b="1">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b="1">
                <a:solidFill>
                  <a:schemeClr val="dk1"/>
                </a:solidFill>
              </a:rPr>
              <a:t>Analyzed: shunts, bleeding disorders, GCS&lt;14 separately</a:t>
            </a:r>
            <a:endParaRPr b="1"/>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2ec58629a16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2ec58629a1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2e497435dba_0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2e497435dba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200"/>
              </a:spcAft>
              <a:buClr>
                <a:schemeClr val="dk1"/>
              </a:buClr>
              <a:buSzPts val="1100"/>
              <a:buFont typeface="Arial"/>
              <a:buNone/>
            </a:pPr>
            <a:r>
              <a:rPr lang="en">
                <a:solidFill>
                  <a:srgbClr val="434343"/>
                </a:solidFill>
                <a:latin typeface="Helvetica Neue"/>
                <a:ea typeface="Helvetica Neue"/>
                <a:cs typeface="Helvetica Neue"/>
                <a:sym typeface="Helvetica Neue"/>
              </a:rPr>
              <a:t>Exclusion: penetrating trauma, old trauma (&gt;24hr ago), unreliable neuro exam (preexisting disorders), known pregnancy, or previous abdominal CT/diagnostic peritoneal lavage done at OSH</a:t>
            </a:r>
            <a:endParaRPr sz="4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2e5185f5912_0_3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 name="Google Shape;388;g2e5185f5912_0_3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b="1">
                <a:solidFill>
                  <a:srgbClr val="434343"/>
                </a:solidFill>
                <a:latin typeface="Helvetica Neue"/>
                <a:ea typeface="Helvetica Neue"/>
                <a:cs typeface="Helvetica Neue"/>
                <a:sym typeface="Helvetica Neue"/>
              </a:rPr>
              <a:t>IAI = intra-abdominal injury</a:t>
            </a:r>
            <a:endParaRPr b="1">
              <a:solidFill>
                <a:srgbClr val="434343"/>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 b="1">
                <a:solidFill>
                  <a:srgbClr val="434343"/>
                </a:solidFill>
                <a:latin typeface="Helvetica Neue"/>
                <a:ea typeface="Helvetica Neue"/>
                <a:cs typeface="Helvetica Neue"/>
                <a:sym typeface="Helvetica Neue"/>
              </a:rPr>
              <a:t>Acute intervention</a:t>
            </a:r>
            <a:r>
              <a:rPr lang="en">
                <a:solidFill>
                  <a:srgbClr val="434343"/>
                </a:solidFill>
                <a:latin typeface="Helvetica Neue"/>
                <a:ea typeface="Helvetica Neue"/>
                <a:cs typeface="Helvetica Neue"/>
                <a:sym typeface="Helvetica Neue"/>
              </a:rPr>
              <a:t>: death caused by the intra-abdominal injury, therapeutic laparotomy, angiographic embolization, blood transfusion for hemorrhage from the intra-abdominal injury, or administration of IV fluids for 2 or more nights in patients with pancreatic or GI injuries.</a:t>
            </a:r>
            <a:endParaRPr sz="4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2eb55e3c304_1_1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2eb55e3c304_1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b="1">
                <a:solidFill>
                  <a:srgbClr val="434343"/>
                </a:solidFill>
                <a:latin typeface="Helvetica Neue"/>
                <a:ea typeface="Helvetica Neue"/>
                <a:cs typeface="Helvetica Neue"/>
                <a:sym typeface="Helvetica Neue"/>
              </a:rPr>
              <a:t>IAI = intra-abdominal injury</a:t>
            </a:r>
            <a:endParaRPr b="1">
              <a:solidFill>
                <a:srgbClr val="434343"/>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 b="1">
                <a:solidFill>
                  <a:srgbClr val="434343"/>
                </a:solidFill>
                <a:latin typeface="Helvetica Neue"/>
                <a:ea typeface="Helvetica Neue"/>
                <a:cs typeface="Helvetica Neue"/>
                <a:sym typeface="Helvetica Neue"/>
              </a:rPr>
              <a:t>Acute intervention</a:t>
            </a:r>
            <a:r>
              <a:rPr lang="en">
                <a:solidFill>
                  <a:srgbClr val="434343"/>
                </a:solidFill>
                <a:latin typeface="Helvetica Neue"/>
                <a:ea typeface="Helvetica Neue"/>
                <a:cs typeface="Helvetica Neue"/>
                <a:sym typeface="Helvetica Neue"/>
              </a:rPr>
              <a:t>: death caused by the intra-abdominal injury, therapeutic laparotomy, angiographic embolization, blood transfusion for hemorrhage from the intra-abdominal injury, or administration of IV fluids for 2 or more nights in patients with pancreatic or GI injuries.</a:t>
            </a:r>
            <a:endParaRPr sz="4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2e5185f5912_0_3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2e5185f5912_0_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Suggest CT with </a:t>
            </a:r>
            <a:r>
              <a:rPr lang="en" sz="1000" b="1">
                <a:solidFill>
                  <a:schemeClr val="dk1"/>
                </a:solidFill>
              </a:rPr>
              <a:t>evidence of abdominal trauma or GCS &lt;14</a:t>
            </a:r>
            <a:endParaRPr sz="1000" b="1">
              <a:solidFill>
                <a:schemeClr val="dk1"/>
              </a:solidFill>
            </a:endParaRPr>
          </a:p>
          <a:p>
            <a:pPr marL="0" lvl="0" indent="0" algn="l" rtl="0">
              <a:lnSpc>
                <a:spcPct val="115000"/>
              </a:lnSpc>
              <a:spcBef>
                <a:spcPts val="0"/>
              </a:spcBef>
              <a:spcAft>
                <a:spcPts val="0"/>
              </a:spcAft>
              <a:buNone/>
            </a:pPr>
            <a:r>
              <a:rPr lang="en" sz="1000">
                <a:solidFill>
                  <a:schemeClr val="dk1"/>
                </a:solidFill>
              </a:rPr>
              <a:t>Consider supplemental work up (labs, FAST)</a:t>
            </a:r>
            <a:r>
              <a:rPr lang="en" sz="1000" b="1">
                <a:solidFill>
                  <a:schemeClr val="dk1"/>
                </a:solidFill>
              </a:rPr>
              <a:t> for all other criteria.</a:t>
            </a:r>
            <a:r>
              <a:rPr lang="en" sz="1000">
                <a:solidFill>
                  <a:schemeClr val="dk1"/>
                </a:solidFill>
              </a:rPr>
              <a:t> </a:t>
            </a:r>
            <a:endParaRPr sz="1000">
              <a:solidFill>
                <a:schemeClr val="dk1"/>
              </a:solidFill>
            </a:endParaRPr>
          </a:p>
          <a:p>
            <a:pPr marL="0" lvl="0" indent="0" algn="l" rtl="0">
              <a:lnSpc>
                <a:spcPct val="115000"/>
              </a:lnSpc>
              <a:spcBef>
                <a:spcPts val="0"/>
              </a:spcBef>
              <a:spcAft>
                <a:spcPts val="0"/>
              </a:spcAft>
              <a:buNone/>
            </a:pPr>
            <a:r>
              <a:rPr lang="en" sz="1000">
                <a:solidFill>
                  <a:schemeClr val="dk1"/>
                </a:solidFill>
              </a:rPr>
              <a:t>Note mechanism is NOT included in the rule. should not push you toward CT.</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2e5185f5912_0_3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2e5185f5912_0_3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Mahajan performed secondary analysis of this data</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2ec58629a16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g2ec58629a16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2e497435dba_0_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2e497435dba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2100" algn="l" rtl="0">
              <a:lnSpc>
                <a:spcPct val="115000"/>
              </a:lnSpc>
              <a:spcBef>
                <a:spcPts val="0"/>
              </a:spcBef>
              <a:spcAft>
                <a:spcPts val="0"/>
              </a:spcAft>
              <a:buClr>
                <a:schemeClr val="dk1"/>
              </a:buClr>
              <a:buSzPts val="1000"/>
              <a:buChar char="-"/>
            </a:pPr>
            <a:r>
              <a:rPr lang="en" sz="1000">
                <a:solidFill>
                  <a:schemeClr val="dk1"/>
                </a:solidFill>
              </a:rPr>
              <a:t>Was being performed around time of PREDICT</a:t>
            </a:r>
            <a:endParaRPr sz="1000">
              <a:solidFill>
                <a:schemeClr val="dk1"/>
              </a:solidFill>
            </a:endParaRPr>
          </a:p>
          <a:p>
            <a:pPr marL="0" lvl="0" indent="0" algn="l" rtl="0">
              <a:lnSpc>
                <a:spcPct val="115000"/>
              </a:lnSpc>
              <a:spcBef>
                <a:spcPts val="0"/>
              </a:spcBef>
              <a:spcAft>
                <a:spcPts val="0"/>
              </a:spcAft>
              <a:buNone/>
            </a:pPr>
            <a:r>
              <a:rPr lang="en" sz="1000">
                <a:solidFill>
                  <a:schemeClr val="dk1"/>
                </a:solidFill>
              </a:rPr>
              <a:t>Validation forms were completed by physicians prior to knowing the results of the head CT. Convenience sample (n = 444, k statistics were acceptable) of inter-rater testing, second clinician within 1 hour of presentation</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2e513d56d07_0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8" name="Google Shape;428;g2e513d56d07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Inclusion criteria for abdominal cohort</a:t>
            </a:r>
            <a:endParaRPr/>
          </a:p>
          <a:p>
            <a:pPr marL="0" lvl="0" indent="0" algn="l" rtl="0">
              <a:spcBef>
                <a:spcPts val="0"/>
              </a:spcBef>
              <a:spcAft>
                <a:spcPts val="0"/>
              </a:spcAft>
              <a:buNone/>
            </a:pPr>
            <a:r>
              <a:rPr lang="en"/>
              <a:t>Inclusion criteria for head trauma cohort</a:t>
            </a:r>
            <a:endParaRPr/>
          </a:p>
          <a:p>
            <a:pPr marL="0" lvl="0" indent="0" algn="l" rtl="0">
              <a:spcBef>
                <a:spcPts val="0"/>
              </a:spcBef>
              <a:spcAft>
                <a:spcPts val="0"/>
              </a:spcAft>
              <a:buNone/>
            </a:pPr>
            <a:r>
              <a:rPr lang="en"/>
              <a:t>Exclusion criteria for both cohorts</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2e513d56d07_0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2e513d56d07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variables considered in this study were the variables of the actual prediction rules</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2e5185f5912_0_3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5" name="Google Shape;445;g2e5185f5912_0_3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Acute intervention = therapeutic laparotomy, angiographic embolization, blood transfusion, intravenous fluid for ≥2 days for pancreatic or gastrointestinal injuries, or death</a:t>
            </a:r>
            <a:endParaRPr sz="1000">
              <a:solidFill>
                <a:schemeClr val="dk1"/>
              </a:solidFill>
            </a:endParaRPr>
          </a:p>
          <a:p>
            <a:pPr marL="0" lvl="0" indent="0" algn="l" rtl="0">
              <a:lnSpc>
                <a:spcPct val="115000"/>
              </a:lnSpc>
              <a:spcBef>
                <a:spcPts val="0"/>
              </a:spcBef>
              <a:spcAft>
                <a:spcPts val="0"/>
              </a:spcAft>
              <a:buNone/>
            </a:pPr>
            <a:endParaRPr sz="1000" b="1" u="sng">
              <a:solidFill>
                <a:schemeClr val="dk1"/>
              </a:solidFill>
            </a:endParaRPr>
          </a:p>
          <a:p>
            <a:pPr marL="0" lvl="0" indent="0" algn="l" rtl="0">
              <a:lnSpc>
                <a:spcPct val="115000"/>
              </a:lnSpc>
              <a:spcBef>
                <a:spcPts val="0"/>
              </a:spcBef>
              <a:spcAft>
                <a:spcPts val="0"/>
              </a:spcAft>
              <a:buNone/>
            </a:pPr>
            <a:r>
              <a:rPr lang="en" sz="1000" b="1" u="sng">
                <a:solidFill>
                  <a:schemeClr val="dk1"/>
                </a:solidFill>
              </a:rPr>
              <a:t>Reminder of how to calculate sensitivity, specificity, PPV, NPV</a:t>
            </a:r>
            <a:endParaRPr sz="1000" b="1" u="sng">
              <a:solidFill>
                <a:schemeClr val="dk1"/>
              </a:solidFill>
            </a:endParaRPr>
          </a:p>
          <a:p>
            <a:pPr marL="0" lvl="0" indent="0" algn="l" rtl="0">
              <a:lnSpc>
                <a:spcPct val="115000"/>
              </a:lnSpc>
              <a:spcBef>
                <a:spcPts val="0"/>
              </a:spcBef>
              <a:spcAft>
                <a:spcPts val="0"/>
              </a:spcAft>
              <a:buNone/>
            </a:pPr>
            <a:r>
              <a:rPr lang="en" sz="1000">
                <a:solidFill>
                  <a:schemeClr val="dk1"/>
                </a:solidFill>
              </a:rPr>
              <a:t>To evaluate prediction rule performance, calculated sensitivity, specificity, and positive and negative predictive values including exact binomial 95% CIs.</a:t>
            </a:r>
            <a:endParaRPr sz="1000">
              <a:solidFill>
                <a:schemeClr val="dk1"/>
              </a:solidFill>
            </a:endParaRPr>
          </a:p>
          <a:p>
            <a:pPr marL="0" lvl="0" indent="0" algn="l" rtl="0">
              <a:lnSpc>
                <a:spcPct val="115000"/>
              </a:lnSpc>
              <a:spcBef>
                <a:spcPts val="0"/>
              </a:spcBef>
              <a:spcAft>
                <a:spcPts val="0"/>
              </a:spcAft>
              <a:buNone/>
            </a:pPr>
            <a:r>
              <a:rPr lang="en" sz="1000">
                <a:solidFill>
                  <a:schemeClr val="dk1"/>
                </a:solidFill>
              </a:rPr>
              <a:t>Sensitivity was calculated as patients with the outcome of interest and positive for the rule divided by patients with the outcome of interest. </a:t>
            </a:r>
            <a:endParaRPr sz="1000">
              <a:solidFill>
                <a:schemeClr val="dk1"/>
              </a:solidFill>
            </a:endParaRPr>
          </a:p>
          <a:p>
            <a:pPr marL="0" lvl="0" indent="0" algn="l" rtl="0">
              <a:lnSpc>
                <a:spcPct val="115000"/>
              </a:lnSpc>
              <a:spcBef>
                <a:spcPts val="0"/>
              </a:spcBef>
              <a:spcAft>
                <a:spcPts val="0"/>
              </a:spcAft>
              <a:buNone/>
            </a:pPr>
            <a:r>
              <a:rPr lang="en" sz="1000">
                <a:solidFill>
                  <a:schemeClr val="dk1"/>
                </a:solidFill>
              </a:rPr>
              <a:t>Specificity was calculated as patients without the outcome of interest and negative for the rule divided by patients without the outcome of interest. </a:t>
            </a:r>
            <a:endParaRPr sz="1000">
              <a:solidFill>
                <a:schemeClr val="dk1"/>
              </a:solidFill>
            </a:endParaRPr>
          </a:p>
          <a:p>
            <a:pPr marL="0" lvl="0" indent="0" algn="l" rtl="0">
              <a:lnSpc>
                <a:spcPct val="115000"/>
              </a:lnSpc>
              <a:spcBef>
                <a:spcPts val="0"/>
              </a:spcBef>
              <a:spcAft>
                <a:spcPts val="0"/>
              </a:spcAft>
              <a:buNone/>
            </a:pPr>
            <a:r>
              <a:rPr lang="en" sz="1000">
                <a:solidFill>
                  <a:schemeClr val="dk1"/>
                </a:solidFill>
              </a:rPr>
              <a:t>The positive predictive value was calculated as patients with the outcome of interest who are positive for the rule divided by patients positive for the rule. </a:t>
            </a:r>
            <a:endParaRPr sz="1000">
              <a:solidFill>
                <a:schemeClr val="dk1"/>
              </a:solidFill>
            </a:endParaRPr>
          </a:p>
          <a:p>
            <a:pPr marL="0" lvl="0" indent="0" algn="l" rtl="0">
              <a:lnSpc>
                <a:spcPct val="115000"/>
              </a:lnSpc>
              <a:spcBef>
                <a:spcPts val="0"/>
              </a:spcBef>
              <a:spcAft>
                <a:spcPts val="0"/>
              </a:spcAft>
              <a:buNone/>
            </a:pPr>
            <a:r>
              <a:rPr lang="en" sz="1000">
                <a:solidFill>
                  <a:schemeClr val="dk1"/>
                </a:solidFill>
              </a:rPr>
              <a:t>The negative predictive value was calculated as patients without the outcome of interest who are negative for the rule divided by patients who are negative for the rule.</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rPr>
              <a:t>Inter-rater reliability was measured with the κ statistic.</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rPr>
              <a:t>95% CIs around the κ statistic were calculated as described by Fleiss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2e5185f5912_0_3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2e5185f5912_0_3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2e5185f5912_0_3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7" name="Google Shape;457;g2e5185f5912_0_3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2e5185f5912_0_3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2e5185f5912_0_3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2ec58629a16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2ec58629a16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2e513d56d07_0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5" name="Google Shape;475;g2e513d56d07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 will briefly mention Cspine rules though the evidence is not as great</a:t>
            </a:r>
            <a:endParaRPr/>
          </a:p>
          <a:p>
            <a:pPr marL="0" lvl="0" indent="0" algn="l" rtl="0">
              <a:spcBef>
                <a:spcPts val="0"/>
              </a:spcBef>
              <a:spcAft>
                <a:spcPts val="0"/>
              </a:spcAft>
              <a:buNone/>
            </a:pPr>
            <a:endParaRPr/>
          </a:p>
          <a:p>
            <a:pPr marL="0" lvl="0" indent="0" algn="l" rtl="0">
              <a:spcBef>
                <a:spcPts val="0"/>
              </a:spcBef>
              <a:spcAft>
                <a:spcPts val="0"/>
              </a:spcAft>
              <a:buNone/>
            </a:pPr>
            <a:r>
              <a:rPr lang="en"/>
              <a:t>Leonard JC, Kuppermann N, Olsen C, Babcock-Cimpello L, Brown K, Mahajan P, Adelgais KM, Anders J, Borgialli D, Donoghue A, Hoyle JD Jr, Kim E, Leonard JR, Lillis KA, Nigrovic LE, Powell EC, Rebella G, Reeves SD, Rogers AJ, Stankovic C, Teshome G, Jaffe DM; Pediatric Emergency Care Applied Research Network. Factors associated with cervical spine injury in children after blunt trauma. Ann Emerg Med. 2011 Aug;58(2):145-55. doi: 10.1016/j.annemergmed.2010.08.038. Epub 2010 Oct 29. PMID: 21035905.</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2e5185f5912_0_3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1" name="Google Shape;481;g2e5185f5912_0_3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Inclusion: blunt trauma and were transported from scene of injury by emergency medical services (EMS) in SMR, underwent trauma team evaluation, and/or had cervical spine imaging ordered in the ED</a:t>
            </a:r>
            <a:endParaRPr sz="1000">
              <a:solidFill>
                <a:schemeClr val="dk1"/>
              </a:solidFill>
            </a:endParaRPr>
          </a:p>
          <a:p>
            <a:pPr marL="0" lvl="0" indent="0" algn="l" rtl="0">
              <a:lnSpc>
                <a:spcPct val="115000"/>
              </a:lnSpc>
              <a:spcBef>
                <a:spcPts val="0"/>
              </a:spcBef>
              <a:spcAft>
                <a:spcPts val="0"/>
              </a:spcAft>
              <a:buNone/>
            </a:pPr>
            <a:r>
              <a:rPr lang="en" sz="1000">
                <a:solidFill>
                  <a:schemeClr val="dk1"/>
                </a:solidFill>
              </a:rPr>
              <a:t>Excluded: solely penetrating trauma, legal guardian had a substantial language barrier, state’s custody, or who were transferred from the study site for definitive care.</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2e5185f5912_0_3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7" name="Google Shape;487;g2e5185f5912_0_3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2e5185f5912_0_3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3" name="Google Shape;493;g2e5185f5912_0_3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g2ec58629a16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9" name="Google Shape;499;g2ec58629a16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g2ec58629a16_0_1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7" name="Google Shape;507;g2ec58629a16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g2e497435dba_0_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3" name="Google Shape;513;g2e497435dba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Included 1389 episodes of DKA (1255 childrens - a person could not be randomized more than twice)</a:t>
            </a:r>
            <a:endParaRPr sz="1000">
              <a:solidFill>
                <a:schemeClr val="dk1"/>
              </a:solidFill>
            </a:endParaRPr>
          </a:p>
          <a:p>
            <a:pPr marL="0" lvl="0" indent="0" algn="l" rtl="0">
              <a:lnSpc>
                <a:spcPct val="115000"/>
              </a:lnSpc>
              <a:spcBef>
                <a:spcPts val="0"/>
              </a:spcBef>
              <a:spcAft>
                <a:spcPts val="0"/>
              </a:spcAft>
              <a:buNone/>
            </a:pPr>
            <a:r>
              <a:rPr lang="en" sz="1000">
                <a:solidFill>
                  <a:schemeClr val="dk1"/>
                </a:solidFill>
              </a:rPr>
              <a:t>GCS &lt; 12 fell into exclusion “because many physicians believed the fluid regimens for such children should not be determined on the basis of randomization”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Randomly assigned to one of four groups in 2-by-2 factorial design</a:t>
            </a:r>
            <a:endParaRPr sz="1000">
              <a:solidFill>
                <a:schemeClr val="dk1"/>
              </a:solidFill>
            </a:endParaRPr>
          </a:p>
          <a:p>
            <a:pPr marL="1371600" lvl="2" indent="-292100" algn="l" rtl="0">
              <a:lnSpc>
                <a:spcPct val="115000"/>
              </a:lnSpc>
              <a:spcBef>
                <a:spcPts val="0"/>
              </a:spcBef>
              <a:spcAft>
                <a:spcPts val="0"/>
              </a:spcAft>
              <a:buClr>
                <a:schemeClr val="dk1"/>
              </a:buClr>
              <a:buSzPts val="1000"/>
              <a:buChar char="-"/>
            </a:pPr>
            <a:r>
              <a:rPr lang="en" sz="1000">
                <a:solidFill>
                  <a:schemeClr val="dk1"/>
                </a:solidFill>
              </a:rPr>
              <a:t>NS (0.9%) or ½ NS (0.45%)</a:t>
            </a:r>
            <a:endParaRPr sz="1000">
              <a:solidFill>
                <a:schemeClr val="dk1"/>
              </a:solidFill>
            </a:endParaRPr>
          </a:p>
          <a:p>
            <a:pPr marL="1371600" lvl="2" indent="-292100" algn="l" rtl="0">
              <a:lnSpc>
                <a:spcPct val="115000"/>
              </a:lnSpc>
              <a:spcBef>
                <a:spcPts val="0"/>
              </a:spcBef>
              <a:spcAft>
                <a:spcPts val="0"/>
              </a:spcAft>
              <a:buClr>
                <a:schemeClr val="dk1"/>
              </a:buClr>
              <a:buSzPts val="1000"/>
              <a:buChar char="-"/>
            </a:pPr>
            <a:r>
              <a:rPr lang="en" sz="1000">
                <a:solidFill>
                  <a:schemeClr val="dk1"/>
                </a:solidFill>
              </a:rPr>
              <a:t>Rapid rate of infusion or slow rate of infusion</a:t>
            </a:r>
            <a:endParaRPr sz="1000">
              <a:solidFill>
                <a:schemeClr val="dk1"/>
              </a:solidFill>
            </a:endParaRPr>
          </a:p>
          <a:p>
            <a:pPr marL="1371600" lvl="2" indent="-292100" algn="l" rtl="0">
              <a:lnSpc>
                <a:spcPct val="115000"/>
              </a:lnSpc>
              <a:spcBef>
                <a:spcPts val="0"/>
              </a:spcBef>
              <a:spcAft>
                <a:spcPts val="0"/>
              </a:spcAft>
              <a:buClr>
                <a:schemeClr val="dk1"/>
              </a:buClr>
              <a:buSzPts val="1000"/>
              <a:buChar char="-"/>
            </a:pPr>
            <a:r>
              <a:rPr lang="en" sz="1000">
                <a:solidFill>
                  <a:schemeClr val="dk1"/>
                </a:solidFill>
              </a:rPr>
              <a:t>1. Fast administration of 1/2NS</a:t>
            </a:r>
            <a:endParaRPr sz="1000">
              <a:solidFill>
                <a:schemeClr val="dk1"/>
              </a:solidFill>
            </a:endParaRPr>
          </a:p>
          <a:p>
            <a:pPr marL="1371600" lvl="2" indent="-292100" algn="l" rtl="0">
              <a:lnSpc>
                <a:spcPct val="115000"/>
              </a:lnSpc>
              <a:spcBef>
                <a:spcPts val="0"/>
              </a:spcBef>
              <a:spcAft>
                <a:spcPts val="0"/>
              </a:spcAft>
              <a:buClr>
                <a:schemeClr val="dk1"/>
              </a:buClr>
              <a:buSzPts val="1000"/>
              <a:buChar char="-"/>
            </a:pPr>
            <a:r>
              <a:rPr lang="en" sz="1000">
                <a:solidFill>
                  <a:schemeClr val="dk1"/>
                </a:solidFill>
              </a:rPr>
              <a:t>2. Fast administration of NS</a:t>
            </a:r>
            <a:endParaRPr sz="1000">
              <a:solidFill>
                <a:schemeClr val="dk1"/>
              </a:solidFill>
            </a:endParaRPr>
          </a:p>
          <a:p>
            <a:pPr marL="1371600" lvl="2" indent="-292100" algn="l" rtl="0">
              <a:lnSpc>
                <a:spcPct val="115000"/>
              </a:lnSpc>
              <a:spcBef>
                <a:spcPts val="0"/>
              </a:spcBef>
              <a:spcAft>
                <a:spcPts val="0"/>
              </a:spcAft>
              <a:buClr>
                <a:schemeClr val="dk1"/>
              </a:buClr>
              <a:buSzPts val="1000"/>
              <a:buChar char="-"/>
            </a:pPr>
            <a:r>
              <a:rPr lang="en" sz="1000">
                <a:solidFill>
                  <a:schemeClr val="dk1"/>
                </a:solidFill>
              </a:rPr>
              <a:t>3. Slow administration of 1/2NS</a:t>
            </a:r>
            <a:endParaRPr sz="1000">
              <a:solidFill>
                <a:schemeClr val="dk1"/>
              </a:solidFill>
            </a:endParaRPr>
          </a:p>
          <a:p>
            <a:pPr marL="1371600" lvl="2" indent="-292100" algn="l" rtl="0">
              <a:lnSpc>
                <a:spcPct val="115000"/>
              </a:lnSpc>
              <a:spcBef>
                <a:spcPts val="0"/>
              </a:spcBef>
              <a:spcAft>
                <a:spcPts val="0"/>
              </a:spcAft>
              <a:buClr>
                <a:schemeClr val="dk1"/>
              </a:buClr>
              <a:buSzPts val="1000"/>
              <a:buChar char="-"/>
            </a:pPr>
            <a:r>
              <a:rPr lang="en" sz="1000">
                <a:solidFill>
                  <a:schemeClr val="dk1"/>
                </a:solidFill>
              </a:rPr>
              <a:t>4. Slow administration of NS</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All other aspects of DKA treatment were the same: insulin gtt at 0.1 U/kg/hr; add dextrose when glucose falls below 300</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Assess GCS q1h, assess digit span test q4h for 24 hours or resolution of DKA</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Primary outcome (only for patients with GCS 14-15): decline in mental status (GCS&lt;14 x2 separated by 15 minutes)</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Intention to treat analysis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Secondary outcomes: clinically apparent brain injury during DKA treatment (hyperosmolar therapy, intubation, death), short term memory during DKA treatment (blinded, digit span test), and change in memory and IQ at 2-6 month follow-ups (blinded, IQ: Wechsler Abbreviated Scale of Intelligence, digit span, contextual memory color/spatial tests)</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Chart review by committee of three blinded attendings</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Analysis on the per-protocol population and the safety population</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Analysis</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Cochran-mantel-haenszel tests to assess effects of rate and type of fluid (two sided p values since we do not know which is superior/inferior)</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Van Elteren tests: analyzed magnitude of GCS decline and duration of GCS &lt;14</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Cochran-mantel-haenszel tests to assess incidence of clinically apparent brain injury</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Linear mixed-effects model to evaluate digit span scores association with type/rate</a:t>
            </a:r>
            <a:endParaRPr sz="1000">
              <a:solidFill>
                <a:schemeClr val="dk1"/>
              </a:solidFill>
            </a:endParaRPr>
          </a:p>
          <a:p>
            <a:pPr marL="1371600" lvl="2" indent="-292100" algn="l" rtl="0">
              <a:lnSpc>
                <a:spcPct val="115000"/>
              </a:lnSpc>
              <a:spcBef>
                <a:spcPts val="0"/>
              </a:spcBef>
              <a:spcAft>
                <a:spcPts val="0"/>
              </a:spcAft>
              <a:buClr>
                <a:schemeClr val="dk1"/>
              </a:buClr>
              <a:buSzPts val="1000"/>
              <a:buChar char="-"/>
            </a:pPr>
            <a:r>
              <a:rPr lang="en" sz="1000">
                <a:solidFill>
                  <a:schemeClr val="dk1"/>
                </a:solidFill>
              </a:rPr>
              <a:t>Digit span score = 0 when GCS &lt;14</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Van Elteren test for memory scores and IQ</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Subgroup analysis: age &lt;6 and &gt;6; GCS at baseline, history of DKA (y/n)</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Results: 48 episodes (3.5%) with GCS&lt;14, 22 (1.6%) received hyperosmolar therapy for possible cerebral edema or brain injury; after adjudication, 12 of these episodes (0.9%) were determined to have true “clinically apparent brain injury.” Most have severe acidosis, hypercapnia; one died.</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 significant differences among groups for % of episodes with GCS decline, magnitude of decline, or duration of low GCS, incidence of clinically apparent brain injury. No difference in digit span scores deterioration, but the rate of improvement in digit span scores favored more rapid rehydration (p=0.06). No difference in time to resolution or duration of hospitalization.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In severe DKA (pH or pCO2 in lowest quartile): no difference among type/rate fpr GCS &lt;14 or % of episodes with clinically apparent brain injury</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When assessing subgroup based on pCO2 level, the rate of improvement in (forward) digit span scores favored more rapid rehydration (p=0.03)</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When assessing subgroup based on pH level, the rate of improvement in (backward) digit span scores favored more rapid rehydration (p=0.01)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855 of 1287 (66.4%) patients age 3+ returned for neurocognitive eval within 6 months; no differences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NS group: higher rates of hyperchloremia, hypocalcemia, and hypophosphatemia</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Rapid rate: associated with higher incidence of hypocalcemia</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Conclusions: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Excessive fluid administration, which may result in rapid osmotic changes, has been widely suspected to cause brain injury, but a more recent hypothesis suggest that cerebral hypoperfusion and the effects of reperfusion, along with neuroinflammation, are central to diabetic ketoacidosis–related brain injury. (similar to rodent models of ischemia-reperfusion injuries)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Limitations</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Severity is assessed based on quartile (rather than pH&lt;7.1)</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GCS is used primarily in trauma, not medical cases</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Set target 1360 encounters with baseline GCS 14 or 15. Study was powered to detect enough episodes of changes in GCS. However, poor power to the study because clinically apparent brain injury occurs in &lt;1% of episodes “making it impractical to design a trial with sufficient statistical power to detect differences in this outcome”</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“it is possible that declines in Glasgow Coma Scale scores that occur during treatment for diabetic ketoacidosis reflect physiological processes that are different from those responsible for clinically apparent brain injury.”</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Analysis was maybe too simple: fast vs slow and 0.45% vs 0.9% (rather than testing for a difference among all four groups)</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Does not specify fluid rate/timing of “bolus”</a:t>
            </a:r>
            <a:endParaRPr sz="1000">
              <a:solidFill>
                <a:schemeClr val="dk1"/>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2e5185f5912_0_3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9" name="Google Shape;519;g2e5185f5912_0_3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All other aspects of DKA treatment were the same: insulin gtt at 0.1 U/kg/hr; add dextrose when glucose falls below 300</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2e5339ff917_1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6" name="Google Shape;526;g2e5339ff917_1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All other aspects of DKA treatment were the same: insulin gtt at 0.1 U/kg/hr; add dextrose when glucose falls below 300</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2e5339ff917_1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2e5339ff917_1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All other aspects of DKA treatment were the same: insulin gtt at 0.1 U/kg/hr; add dextrose when glucose falls below 300</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2e5339ff917_1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3" name="Google Shape;543;g2e5339ff917_1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All other aspects of DKA treatment were the same: insulin gtt at 0.1 U/kg/hr; add dextrose when glucose falls below 300</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2e5339ff917_1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3" name="Google Shape;553;g2e5339ff917_1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b="1" u="sng">
                <a:solidFill>
                  <a:schemeClr val="dk1"/>
                </a:solidFill>
              </a:rPr>
              <a:t>Bolus was always 0.9% NaCl</a:t>
            </a:r>
            <a:endParaRPr sz="1000" b="1" u="sng">
              <a:solidFill>
                <a:schemeClr val="dk1"/>
              </a:solidFill>
            </a:endParaRPr>
          </a:p>
          <a:p>
            <a:pPr marL="0" lvl="0" indent="0" algn="l" rtl="0">
              <a:lnSpc>
                <a:spcPct val="115000"/>
              </a:lnSpc>
              <a:spcBef>
                <a:spcPts val="0"/>
              </a:spcBef>
              <a:spcAft>
                <a:spcPts val="0"/>
              </a:spcAft>
              <a:buNone/>
            </a:pPr>
            <a:r>
              <a:rPr lang="en" sz="1000" b="1">
                <a:solidFill>
                  <a:schemeClr val="dk1"/>
                </a:solidFill>
              </a:rPr>
              <a:t>All other aspects of DKA treatment were the same: insulin gtt at 0.1 U/kg/hr; add dextrose when glucose falls below 300</a:t>
            </a:r>
            <a:endParaRPr sz="1000" b="1">
              <a:solidFill>
                <a:schemeClr val="dk1"/>
              </a:solidFill>
            </a:endParaRPr>
          </a:p>
          <a:p>
            <a:pPr marL="0" lvl="0" indent="0" algn="l" rtl="0">
              <a:lnSpc>
                <a:spcPct val="115000"/>
              </a:lnSpc>
              <a:spcBef>
                <a:spcPts val="0"/>
              </a:spcBef>
              <a:spcAft>
                <a:spcPts val="0"/>
              </a:spcAft>
              <a:buNone/>
            </a:pPr>
            <a:endParaRPr sz="1000">
              <a:solidFill>
                <a:schemeClr val="dk1"/>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g2ec58629a16_0_1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4" name="Google Shape;564;g2ec58629a16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b="1" u="sng">
                <a:solidFill>
                  <a:schemeClr val="dk1"/>
                </a:solidFill>
              </a:rPr>
              <a:t>Bolus was always 0.9% NaCl</a:t>
            </a:r>
            <a:endParaRPr sz="1000" b="1" u="sng">
              <a:solidFill>
                <a:schemeClr val="dk1"/>
              </a:solidFill>
            </a:endParaRPr>
          </a:p>
          <a:p>
            <a:pPr marL="0" lvl="0" indent="0" algn="l" rtl="0">
              <a:lnSpc>
                <a:spcPct val="115000"/>
              </a:lnSpc>
              <a:spcBef>
                <a:spcPts val="0"/>
              </a:spcBef>
              <a:spcAft>
                <a:spcPts val="0"/>
              </a:spcAft>
              <a:buNone/>
            </a:pPr>
            <a:r>
              <a:rPr lang="en" sz="1000" b="1">
                <a:solidFill>
                  <a:schemeClr val="dk1"/>
                </a:solidFill>
              </a:rPr>
              <a:t>All other aspects of DKA treatment were the same: insulin gtt at 0.1 U/kg/hr; add dextrose when glucose falls below 300</a:t>
            </a:r>
            <a:endParaRPr sz="1000" b="1">
              <a:solidFill>
                <a:schemeClr val="dk1"/>
              </a:solidFill>
            </a:endParaRPr>
          </a:p>
          <a:p>
            <a:pPr marL="0" lvl="0" indent="0" algn="l" rtl="0">
              <a:lnSpc>
                <a:spcPct val="115000"/>
              </a:lnSpc>
              <a:spcBef>
                <a:spcPts val="0"/>
              </a:spcBef>
              <a:spcAft>
                <a:spcPts val="0"/>
              </a:spcAft>
              <a:buNone/>
            </a:pPr>
            <a:endParaRPr sz="1000">
              <a:solidFill>
                <a:schemeClr val="dk1"/>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2e5339ff917_1_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6" name="Google Shape;576;g2e5339ff917_1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b="1" u="sng">
                <a:solidFill>
                  <a:schemeClr val="dk1"/>
                </a:solidFill>
              </a:rPr>
              <a:t>Bolus was always 0.9% NaCl</a:t>
            </a:r>
            <a:endParaRPr sz="1000" b="1" u="sng">
              <a:solidFill>
                <a:schemeClr val="dk1"/>
              </a:solidFill>
            </a:endParaRPr>
          </a:p>
          <a:p>
            <a:pPr marL="0" lvl="0" indent="0" algn="l" rtl="0">
              <a:lnSpc>
                <a:spcPct val="115000"/>
              </a:lnSpc>
              <a:spcBef>
                <a:spcPts val="0"/>
              </a:spcBef>
              <a:spcAft>
                <a:spcPts val="0"/>
              </a:spcAft>
              <a:buNone/>
            </a:pPr>
            <a:r>
              <a:rPr lang="en" sz="1000" b="1">
                <a:solidFill>
                  <a:schemeClr val="dk1"/>
                </a:solidFill>
              </a:rPr>
              <a:t>All other aspects of DKA treatment were the same: insulin gtt at 0.1 U/kg/hr; add dextrose when glucose falls below 300</a:t>
            </a:r>
            <a:endParaRPr sz="1000" b="1">
              <a:solidFill>
                <a:schemeClr val="dk1"/>
              </a:solidFill>
            </a:endParaRPr>
          </a:p>
          <a:p>
            <a:pPr marL="0" lvl="0" indent="0" algn="l" rtl="0">
              <a:lnSpc>
                <a:spcPct val="115000"/>
              </a:lnSpc>
              <a:spcBef>
                <a:spcPts val="0"/>
              </a:spcBef>
              <a:spcAft>
                <a:spcPts val="0"/>
              </a:spcAft>
              <a:buNone/>
            </a:pPr>
            <a:endParaRPr sz="1000">
              <a:solidFill>
                <a:schemeClr val="dk1"/>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g2ec58629a16_0_1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8" name="Google Shape;588;g2ec58629a16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b="1" u="sng">
                <a:solidFill>
                  <a:schemeClr val="dk1"/>
                </a:solidFill>
              </a:rPr>
              <a:t>Bolus was always 0.9% NaCl</a:t>
            </a:r>
            <a:endParaRPr sz="1000" b="1" u="sng">
              <a:solidFill>
                <a:schemeClr val="dk1"/>
              </a:solidFill>
            </a:endParaRPr>
          </a:p>
          <a:p>
            <a:pPr marL="0" lvl="0" indent="0" algn="l" rtl="0">
              <a:lnSpc>
                <a:spcPct val="115000"/>
              </a:lnSpc>
              <a:spcBef>
                <a:spcPts val="0"/>
              </a:spcBef>
              <a:spcAft>
                <a:spcPts val="0"/>
              </a:spcAft>
              <a:buNone/>
            </a:pPr>
            <a:r>
              <a:rPr lang="en" sz="1000" b="1">
                <a:solidFill>
                  <a:schemeClr val="dk1"/>
                </a:solidFill>
              </a:rPr>
              <a:t>All other aspects of DKA treatment were the same: insulin gtt at 0.1 U/kg/hr; add dextrose when glucose falls below 300</a:t>
            </a:r>
            <a:endParaRPr sz="1000" b="1">
              <a:solidFill>
                <a:schemeClr val="dk1"/>
              </a:solidFill>
            </a:endParaRPr>
          </a:p>
          <a:p>
            <a:pPr marL="0" lvl="0" indent="0" algn="l" rtl="0">
              <a:lnSpc>
                <a:spcPct val="115000"/>
              </a:lnSpc>
              <a:spcBef>
                <a:spcPts val="0"/>
              </a:spcBef>
              <a:spcAft>
                <a:spcPts val="0"/>
              </a:spcAft>
              <a:buNone/>
            </a:pPr>
            <a:endParaRPr sz="1000">
              <a:solidFill>
                <a:schemeClr val="dk1"/>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2e5185f5912_0_3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0" name="Google Shape;600;g2e5185f5912_0_3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000">
              <a:solidFill>
                <a:schemeClr val="dk1"/>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g2e5185f5912_0_3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6" name="Google Shape;606;g2e5185f5912_0_3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Analysis</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Cochran-mantel-haenszel tests to assess effects of rate and type of fluid (two sided p values since we do not know which is superior/inferior)</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Van Elteren tests: analyzed magnitude of GCS decline and duration of GCS &lt;14</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Cochran-mantel-haenszel tests to assess incidence of clinically apparent brain injury</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Linear mixed-effects model to evaluate digit span scores association with type/rate</a:t>
            </a:r>
            <a:endParaRPr sz="1000">
              <a:solidFill>
                <a:schemeClr val="dk1"/>
              </a:solidFill>
            </a:endParaRPr>
          </a:p>
          <a:p>
            <a:pPr marL="1371600" lvl="2" indent="-292100" algn="l" rtl="0">
              <a:lnSpc>
                <a:spcPct val="115000"/>
              </a:lnSpc>
              <a:spcBef>
                <a:spcPts val="0"/>
              </a:spcBef>
              <a:spcAft>
                <a:spcPts val="0"/>
              </a:spcAft>
              <a:buClr>
                <a:schemeClr val="dk1"/>
              </a:buClr>
              <a:buSzPts val="1000"/>
              <a:buChar char="-"/>
            </a:pPr>
            <a:r>
              <a:rPr lang="en" sz="1000">
                <a:solidFill>
                  <a:schemeClr val="dk1"/>
                </a:solidFill>
              </a:rPr>
              <a:t>Digit span score = 0 when GCS &lt;14</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Van Elteren test for memory scores and IQ</a:t>
            </a:r>
            <a:endParaRPr sz="1000">
              <a:solidFill>
                <a:schemeClr val="dk1"/>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e5185f5912_0_3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2e5185f5912_0_3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855 of 1287 (66.4%) patients age 3+ returned for neurocognitive eval within 6 months; no differences</a:t>
            </a:r>
            <a:endParaRPr sz="1000">
              <a:solidFill>
                <a:schemeClr val="dk1"/>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g2e5185f5912_0_3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8" name="Google Shape;618;g2e5185f5912_0_3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000">
              <a:solidFill>
                <a:schemeClr val="dk1"/>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g2e5185f5912_0_4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4" name="Google Shape;624;g2e5185f5912_0_4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Recent hypothesis: brain injury in DKA may be related tp cerebral hypoperfusion and the effects of reperfusion, along with neuroinflammation. (similar to rodent models of ischemia-reperfusion injuries)</a:t>
            </a:r>
            <a:endParaRPr sz="1000">
              <a:solidFill>
                <a:schemeClr val="dk1"/>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2e5185f5912_0_4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0" name="Google Shape;630;g2e5185f5912_0_4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Recent hypothesis: brain injury in DKA may be related to cerebral hypoperfusion and the effects of reperfusion, along with neuroinflammation. (similar to rodent models of ischemia-reperfusion injuries)</a:t>
            </a:r>
            <a:endParaRPr sz="1000">
              <a:solidFill>
                <a:schemeClr val="dk1"/>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g2ec58629a16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6" name="Google Shape;636;g2ec58629a1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g2e497435dba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2" name="Google Shape;642;g2e497435dba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0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g2e5185f5912_0_4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8" name="Google Shape;648;g2e5185f5912_0_4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0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g2e5185f5912_0_4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4" name="Google Shape;654;g2e5185f5912_0_4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1" indent="-292100" algn="l" rtl="0">
              <a:lnSpc>
                <a:spcPct val="115000"/>
              </a:lnSpc>
              <a:spcBef>
                <a:spcPts val="0"/>
              </a:spcBef>
              <a:spcAft>
                <a:spcPts val="0"/>
              </a:spcAft>
              <a:buClr>
                <a:schemeClr val="dk1"/>
              </a:buClr>
              <a:buSzPts val="1000"/>
              <a:buChar char="-"/>
            </a:pP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Google Shape;659;g2e5185f5912_0_4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0" name="Google Shape;660;g2e5185f5912_0_4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rPr>
              <a:t> Notes: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Analysis: corrections. We</a:t>
            </a:r>
            <a:r>
              <a:rPr lang="en" sz="1000" b="1">
                <a:solidFill>
                  <a:schemeClr val="dk1"/>
                </a:solidFill>
              </a:rPr>
              <a:t> estimated unadjusted odds ratios</a:t>
            </a:r>
            <a:r>
              <a:rPr lang="en" sz="1000">
                <a:solidFill>
                  <a:schemeClr val="dk1"/>
                </a:solidFill>
              </a:rPr>
              <a:t> for decline in glucose-corrected sodium concentration using</a:t>
            </a:r>
            <a:r>
              <a:rPr lang="en" sz="1000" b="1">
                <a:solidFill>
                  <a:schemeClr val="dk1"/>
                </a:solidFill>
              </a:rPr>
              <a:t> logistic regression models</a:t>
            </a:r>
            <a:r>
              <a:rPr lang="en" sz="1000">
                <a:solidFill>
                  <a:schemeClr val="dk1"/>
                </a:solidFill>
              </a:rPr>
              <a:t> for each of the following: (1) fast versus slow infusion rate, (2) 0.45% vs 0.90% NaCl, (3) baseline GCS score (&lt;14 vs 14–15), (4) age (years), (5) previously diagnosed versus new-onset diabetes, (6) dehydration (change in body weight from presentation to discharge), and baseline laboratory values (serum urea nitrogen [SUN], creatinine, glucose-corrected sodium, chloride, and pH). We</a:t>
            </a:r>
            <a:r>
              <a:rPr lang="en" sz="1000" b="1">
                <a:solidFill>
                  <a:schemeClr val="dk1"/>
                </a:solidFill>
              </a:rPr>
              <a:t> then fit a multivariable model using factors that had univariable P values &lt;.20</a:t>
            </a:r>
            <a:r>
              <a:rPr lang="en" sz="1000">
                <a:solidFill>
                  <a:schemeClr val="dk1"/>
                </a:solidFill>
              </a:rPr>
              <a:t> and a fixed effect for study site.</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Lots of multivariable logistic regression models</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Primary analysis assessed based on rising or falling sodium at preset time points (0,4,8,12hr)</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Secondary analysis assessed sodium as a continuous variable</a:t>
            </a:r>
            <a:endParaRPr sz="1000">
              <a:solidFill>
                <a:schemeClr val="dk1"/>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g2e5185f5912_0_4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6" name="Google Shape;666;g2e5185f5912_0_4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g2eb55e3c304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2" name="Google Shape;672;g2eb55e3c304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g2ec58629a16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8" name="Google Shape;678;g2ec58629a16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g2eb55e3c304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4" name="Google Shape;684;g2eb55e3c304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*PCT not readily available at all hospitals. Cases where PCT was collected where randomly distributed between derivation and validation groups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Prospective, observational study (March 2011-May 2013)</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g2eb55e3c304_1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0" name="Google Shape;690;g2eb55e3c304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This the most recent large PECARN study for clinical prediction rule</a:t>
            </a:r>
            <a:endParaRPr sz="1000">
              <a:solidFill>
                <a:schemeClr val="dk1"/>
              </a:solidFill>
            </a:endParaRPr>
          </a:p>
          <a:p>
            <a:pPr marL="0" lvl="0" indent="0" algn="l" rtl="0">
              <a:lnSpc>
                <a:spcPct val="115000"/>
              </a:lnSpc>
              <a:spcBef>
                <a:spcPts val="0"/>
              </a:spcBef>
              <a:spcAft>
                <a:spcPts val="0"/>
              </a:spcAft>
              <a:buNone/>
            </a:pPr>
            <a:r>
              <a:rPr lang="en" sz="1000">
                <a:solidFill>
                  <a:schemeClr val="dk1"/>
                </a:solidFill>
              </a:rPr>
              <a:t>We will talk a little bit later about clinical prediction rules</a:t>
            </a:r>
            <a:endParaRPr sz="1000">
              <a:solidFill>
                <a:schemeClr val="dk1"/>
              </a:solidFill>
            </a:endParaRPr>
          </a:p>
          <a:p>
            <a:pPr marL="0" lvl="0" indent="0" algn="l" rtl="0">
              <a:lnSpc>
                <a:spcPct val="115000"/>
              </a:lnSpc>
              <a:spcBef>
                <a:spcPts val="0"/>
              </a:spcBef>
              <a:spcAft>
                <a:spcPts val="0"/>
              </a:spcAft>
              <a:buNone/>
            </a:pPr>
            <a:r>
              <a:rPr lang="en" sz="1000">
                <a:solidFill>
                  <a:schemeClr val="dk1"/>
                </a:solidFill>
              </a:rPr>
              <a:t>*PCT not readily available at all hospitals. Cases where PCT was collected where randomly distributed between derivation and validation groups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Prospective, observational study (March 2011-May 2013)</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g2eb55e3c304_1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6" name="Google Shape;696;g2eb55e3c304_1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g2ec58629a16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2" name="Google Shape;702;g2ec58629a16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g2eb55e3c304_1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8" name="Google Shape;708;g2eb55e3c304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2100" algn="l" rtl="0">
              <a:lnSpc>
                <a:spcPct val="115000"/>
              </a:lnSpc>
              <a:spcBef>
                <a:spcPts val="0"/>
              </a:spcBef>
              <a:spcAft>
                <a:spcPts val="0"/>
              </a:spcAft>
              <a:buClr>
                <a:schemeClr val="dk1"/>
              </a:buClr>
              <a:buSzPts val="1000"/>
              <a:buChar char="-"/>
            </a:pPr>
            <a:r>
              <a:rPr lang="en" sz="1000">
                <a:solidFill>
                  <a:schemeClr val="dk1"/>
                </a:solidFill>
              </a:rPr>
              <a:t>Good overview of history of SBI</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1980s switch from trying to predict high risk to try to predict low risk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Changes in bactertiology: better testing for GBS, pneumococcal immunization, better food safety for Listeria -&gt; E coli most common cause of bacteremia</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Strongly discourages the use of the term SBI</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a:solidFill>
                  <a:schemeClr val="dk1"/>
                </a:solidFill>
              </a:rPr>
              <a:t>Population: same criteria for term, healthy infant</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who (1) are well appearing, (2) have documented rectal temperatures of &gt;38.0C or 100.4F at home in the past 24 hours or determined in a clinical setting, (3) had a gestation between &gt;37 and &lt;42 weeks, and (4)</a:t>
            </a:r>
            <a:endParaRPr sz="1000">
              <a:solidFill>
                <a:schemeClr val="dk1"/>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2ec58629a16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4" name="Google Shape;714;g2ec58629a16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9"/>
        <p:cNvGrpSpPr/>
        <p:nvPr/>
      </p:nvGrpSpPr>
      <p:grpSpPr>
        <a:xfrm>
          <a:off x="0" y="0"/>
          <a:ext cx="0" cy="0"/>
          <a:chOff x="0" y="0"/>
          <a:chExt cx="0" cy="0"/>
        </a:xfrm>
      </p:grpSpPr>
      <p:sp>
        <p:nvSpPr>
          <p:cNvPr id="720" name="Google Shape;720;g2ec58629a16_0_1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1" name="Google Shape;721;g2ec58629a16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g2eb55e3c304_1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7" name="Google Shape;727;g2eb55e3c304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0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g2eb55e3c304_1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3" name="Google Shape;733;g2eb55e3c304_1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0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2eb55e3c304_1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9" name="Google Shape;739;g2eb55e3c304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g2eb55e3c304_1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7" name="Google Shape;747;g2eb55e3c304_1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+UA may be inflammation, traumatic</a:t>
            </a:r>
            <a:endParaRPr sz="10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g2eb55e3c304_1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3" name="Google Shape;753;g2eb55e3c304_1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“There were no instances of bacterial meningitis in febrile infants in the first month of life with positive UA results who had normal ANC and PCT levels, we concur with the American Academy of Pediatrics guidelines regarding the recommendation to perform LPs on all those 8 to 21 days old and those 22 to 28 days old with positive blood inflammatory markers” </a:t>
            </a:r>
            <a:r>
              <a:rPr lang="en" sz="1000" b="1" u="sng">
                <a:solidFill>
                  <a:schemeClr val="dk1"/>
                </a:solidFill>
              </a:rPr>
              <a:t>Furthermore, there is evidence that babies with UTI are unlikely to have meningitis</a:t>
            </a:r>
            <a:endParaRPr sz="1000" b="1" u="sng">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7"/>
        <p:cNvGrpSpPr/>
        <p:nvPr/>
      </p:nvGrpSpPr>
      <p:grpSpPr>
        <a:xfrm>
          <a:off x="0" y="0"/>
          <a:ext cx="0" cy="0"/>
          <a:chOff x="0" y="0"/>
          <a:chExt cx="0" cy="0"/>
        </a:xfrm>
      </p:grpSpPr>
      <p:sp>
        <p:nvSpPr>
          <p:cNvPr id="758" name="Google Shape;758;g2ec58629a16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9" name="Google Shape;759;g2ec58629a16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g2eb55e3c304_1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5" name="Google Shape;765;g2eb55e3c304_1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rgbClr val="434343"/>
                </a:solidFill>
                <a:latin typeface="Helvetica Neue"/>
                <a:ea typeface="Helvetica Neue"/>
                <a:cs typeface="Helvetica Neue"/>
                <a:sym typeface="Helvetica Neue"/>
              </a:rPr>
              <a:t>Does not look for fever, labs, etc. </a:t>
            </a:r>
            <a:endParaRPr sz="1000">
              <a:solidFill>
                <a:srgbClr val="434343"/>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 sz="1000">
                <a:solidFill>
                  <a:srgbClr val="434343"/>
                </a:solidFill>
                <a:latin typeface="Helvetica Neue"/>
                <a:ea typeface="Helvetica Neue"/>
                <a:cs typeface="Helvetica Neue"/>
                <a:sym typeface="Helvetica Neue"/>
              </a:rPr>
              <a:t>Other studies define meningitis as culture growth; this study more liberal, includes anyone</a:t>
            </a:r>
            <a:endParaRPr sz="70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g2eb55e3c304_1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1" name="Google Shape;771;g2eb55e3c304_1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 statistical difference</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g2eb55e3c304_1_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7" name="Google Shape;777;g2eb55e3c304_1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 statistical difference</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Google Shape;782;g2eb55e3c304_1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3" name="Google Shape;783;g2eb55e3c304_1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g2e5339ff917_1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0" name="Google Shape;790;g2e5339ff917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In other words, break it down by age group and at every age group, the incidence of IBI in</a:t>
            </a:r>
            <a:r>
              <a:rPr lang="en" b="1"/>
              <a:t> preterm</a:t>
            </a:r>
            <a:r>
              <a:rPr lang="en"/>
              <a:t> was higher than </a:t>
            </a:r>
            <a:r>
              <a:rPr lang="en" b="1"/>
              <a:t>term</a:t>
            </a:r>
            <a:endParaRPr b="1"/>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g2e5185f5912_0_1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8" name="Google Shape;798;g2e5185f5912_0_1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g2e5185f5912_0_1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7" name="Google Shape;807;g2e5185f5912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g2e5185f5912_0_1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7" name="Google Shape;817;g2e5185f5912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g2e497435dba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3" name="Google Shape;823;g2e497435dba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7"/>
        <p:cNvGrpSpPr/>
        <p:nvPr/>
      </p:nvGrpSpPr>
      <p:grpSpPr>
        <a:xfrm>
          <a:off x="0" y="0"/>
          <a:ext cx="0" cy="0"/>
          <a:chOff x="0" y="0"/>
          <a:chExt cx="0" cy="0"/>
        </a:xfrm>
      </p:grpSpPr>
      <p:sp>
        <p:nvSpPr>
          <p:cNvPr id="828" name="Google Shape;828;g2ec58629a16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9" name="Google Shape;829;g2ec58629a16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g2e5185f5912_0_4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5" name="Google Shape;835;g2e5185f5912_0_4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t>milliSievert = </a:t>
            </a:r>
            <a:r>
              <a:rPr lang="en" sz="1000">
                <a:solidFill>
                  <a:srgbClr val="434343"/>
                </a:solidFill>
                <a:latin typeface="Helvetica Neue"/>
                <a:ea typeface="Helvetica Neue"/>
                <a:cs typeface="Helvetica Neue"/>
                <a:sym typeface="Helvetica Neue"/>
              </a:rPr>
              <a:t> is the average accumulated background radiation dose to an individual for 1 year, exclusive of radon, in the United States</a:t>
            </a:r>
            <a:endParaRPr sz="100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9"/>
        <p:cNvGrpSpPr/>
        <p:nvPr/>
      </p:nvGrpSpPr>
      <p:grpSpPr>
        <a:xfrm>
          <a:off x="0" y="0"/>
          <a:ext cx="0" cy="0"/>
          <a:chOff x="0" y="0"/>
          <a:chExt cx="0" cy="0"/>
        </a:xfrm>
      </p:grpSpPr>
      <p:sp>
        <p:nvSpPr>
          <p:cNvPr id="840" name="Google Shape;840;g2e497435dba_0_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1" name="Google Shape;841;g2e497435dba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g2e5185f5912_0_4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7" name="Google Shape;847;g2e5185f5912_0_4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1"/>
        <p:cNvGrpSpPr/>
        <p:nvPr/>
      </p:nvGrpSpPr>
      <p:grpSpPr>
        <a:xfrm>
          <a:off x="0" y="0"/>
          <a:ext cx="0" cy="0"/>
          <a:chOff x="0" y="0"/>
          <a:chExt cx="0" cy="0"/>
        </a:xfrm>
      </p:grpSpPr>
      <p:sp>
        <p:nvSpPr>
          <p:cNvPr id="852" name="Google Shape;852;g2ec58629a16_0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3" name="Google Shape;853;g2ec58629a16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g2e497435dba_0_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2e497435dba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Estimated lifetime attributable risks of cancers from the observed organ doses using age- and sex-specific cancer risk models in the Biological Effects of Ionizing Radiations (BEIR) VII report (breast, colon, liver, lung, ovarian, prostate, stomach, thyroid, bladder, uterus, and leukemia)10 and Berrington de González et al9 (oral, esophagus, rectum, pancreas, kidney, and brain)</a:t>
            </a:r>
            <a:endParaRPr sz="10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g2e5185f5912_0_4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5" name="Google Shape;865;g2e5185f5912_0_4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Red line, solid = average rates of CT performed across health systems, age &lt;5</a:t>
            </a:r>
            <a:endParaRPr sz="1000">
              <a:solidFill>
                <a:schemeClr val="dk1"/>
              </a:solidFill>
            </a:endParaRPr>
          </a:p>
          <a:p>
            <a:pPr marL="0" lvl="0" indent="0" algn="l" rtl="0">
              <a:lnSpc>
                <a:spcPct val="115000"/>
              </a:lnSpc>
              <a:spcBef>
                <a:spcPts val="0"/>
              </a:spcBef>
              <a:spcAft>
                <a:spcPts val="0"/>
              </a:spcAft>
              <a:buNone/>
            </a:pPr>
            <a:r>
              <a:rPr lang="en" sz="1000">
                <a:solidFill>
                  <a:schemeClr val="dk1"/>
                </a:solidFill>
              </a:rPr>
              <a:t>Red line, dashed = average rates of CT performed across health systems, age 5-14</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9"/>
        <p:cNvGrpSpPr/>
        <p:nvPr/>
      </p:nvGrpSpPr>
      <p:grpSpPr>
        <a:xfrm>
          <a:off x="0" y="0"/>
          <a:ext cx="0" cy="0"/>
          <a:chOff x="0" y="0"/>
          <a:chExt cx="0" cy="0"/>
        </a:xfrm>
      </p:grpSpPr>
      <p:sp>
        <p:nvSpPr>
          <p:cNvPr id="870" name="Google Shape;870;g2ec58629a16_0_1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1" name="Google Shape;871;g2ec58629a16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g2e5185f5912_0_4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0" name="Google Shape;880;g2e5185f5912_0_4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4"/>
        <p:cNvGrpSpPr/>
        <p:nvPr/>
      </p:nvGrpSpPr>
      <p:grpSpPr>
        <a:xfrm>
          <a:off x="0" y="0"/>
          <a:ext cx="0" cy="0"/>
          <a:chOff x="0" y="0"/>
          <a:chExt cx="0" cy="0"/>
        </a:xfrm>
      </p:grpSpPr>
      <p:sp>
        <p:nvSpPr>
          <p:cNvPr id="885" name="Google Shape;885;g2e513d56d07_0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6" name="Google Shape;886;g2e513d56d07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Show attributable risk for both solid cancers and leukemia</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1"/>
        <p:cNvGrpSpPr/>
        <p:nvPr/>
      </p:nvGrpSpPr>
      <p:grpSpPr>
        <a:xfrm>
          <a:off x="0" y="0"/>
          <a:ext cx="0" cy="0"/>
          <a:chOff x="0" y="0"/>
          <a:chExt cx="0" cy="0"/>
        </a:xfrm>
      </p:grpSpPr>
      <p:sp>
        <p:nvSpPr>
          <p:cNvPr id="892" name="Google Shape;892;g2ec58629a16_0_1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3" name="Google Shape;893;g2ec58629a16_0_1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Show attributable risk for both solid cancers and leukemia</a:t>
            </a:r>
            <a:endParaRPr/>
          </a:p>
          <a:p>
            <a:pPr marL="0" lvl="0" indent="0" algn="l" rtl="0">
              <a:spcBef>
                <a:spcPts val="0"/>
              </a:spcBef>
              <a:spcAft>
                <a:spcPts val="0"/>
              </a:spcAft>
              <a:buNone/>
            </a:pP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8"/>
        <p:cNvGrpSpPr/>
        <p:nvPr/>
      </p:nvGrpSpPr>
      <p:grpSpPr>
        <a:xfrm>
          <a:off x="0" y="0"/>
          <a:ext cx="0" cy="0"/>
          <a:chOff x="0" y="0"/>
          <a:chExt cx="0" cy="0"/>
        </a:xfrm>
      </p:grpSpPr>
      <p:sp>
        <p:nvSpPr>
          <p:cNvPr id="899" name="Google Shape;899;g2ec58629a16_0_1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0" name="Google Shape;900;g2ec58629a16_0_1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Show attributable risk for both solid cancers and leukemia</a:t>
            </a:r>
            <a:endParaRPr/>
          </a:p>
          <a:p>
            <a:pPr marL="0" lvl="0" indent="0" algn="l" rtl="0">
              <a:spcBef>
                <a:spcPts val="0"/>
              </a:spcBef>
              <a:spcAft>
                <a:spcPts val="0"/>
              </a:spcAft>
              <a:buNone/>
            </a:pP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5"/>
        <p:cNvGrpSpPr/>
        <p:nvPr/>
      </p:nvGrpSpPr>
      <p:grpSpPr>
        <a:xfrm>
          <a:off x="0" y="0"/>
          <a:ext cx="0" cy="0"/>
          <a:chOff x="0" y="0"/>
          <a:chExt cx="0" cy="0"/>
        </a:xfrm>
      </p:grpSpPr>
      <p:sp>
        <p:nvSpPr>
          <p:cNvPr id="906" name="Google Shape;906;g2ec58629a16_0_1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7" name="Google Shape;907;g2ec58629a16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Show attributable risk for both solid cancers and leukemia</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2"/>
        <p:cNvGrpSpPr/>
        <p:nvPr/>
      </p:nvGrpSpPr>
      <p:grpSpPr>
        <a:xfrm>
          <a:off x="0" y="0"/>
          <a:ext cx="0" cy="0"/>
          <a:chOff x="0" y="0"/>
          <a:chExt cx="0" cy="0"/>
        </a:xfrm>
      </p:grpSpPr>
      <p:sp>
        <p:nvSpPr>
          <p:cNvPr id="913" name="Google Shape;913;g2ec58629a16_0_1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4" name="Google Shape;914;g2ec58629a16_0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Show attributable risk for both solid cancers and leukemia</a:t>
            </a:r>
            <a:endParaRPr/>
          </a:p>
          <a:p>
            <a:pPr marL="0" lvl="0" indent="0" algn="l" rtl="0">
              <a:spcBef>
                <a:spcPts val="0"/>
              </a:spcBef>
              <a:spcAft>
                <a:spcPts val="0"/>
              </a:spcAft>
              <a:buNone/>
            </a:pP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9"/>
        <p:cNvGrpSpPr/>
        <p:nvPr/>
      </p:nvGrpSpPr>
      <p:grpSpPr>
        <a:xfrm>
          <a:off x="0" y="0"/>
          <a:ext cx="0" cy="0"/>
          <a:chOff x="0" y="0"/>
          <a:chExt cx="0" cy="0"/>
        </a:xfrm>
      </p:grpSpPr>
      <p:sp>
        <p:nvSpPr>
          <p:cNvPr id="920" name="Google Shape;920;g2ec58629a16_0_1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1" name="Google Shape;921;g2ec58629a16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Show attributable risk for both solid cancers and leukemia</a:t>
            </a:r>
            <a:endParaRPr/>
          </a:p>
          <a:p>
            <a:pPr marL="0" lvl="0" indent="0" algn="l" rtl="0">
              <a:spcBef>
                <a:spcPts val="0"/>
              </a:spcBef>
              <a:spcAft>
                <a:spcPts val="0"/>
              </a:spcAft>
              <a:buNone/>
            </a:pP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6"/>
        <p:cNvGrpSpPr/>
        <p:nvPr/>
      </p:nvGrpSpPr>
      <p:grpSpPr>
        <a:xfrm>
          <a:off x="0" y="0"/>
          <a:ext cx="0" cy="0"/>
          <a:chOff x="0" y="0"/>
          <a:chExt cx="0" cy="0"/>
        </a:xfrm>
      </p:grpSpPr>
      <p:sp>
        <p:nvSpPr>
          <p:cNvPr id="927" name="Google Shape;927;g2ec58629a16_0_1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8" name="Google Shape;928;g2ec58629a16_0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Show attributable risk for both solid cancers and leukemia</a:t>
            </a:r>
            <a:endParaRPr/>
          </a:p>
          <a:p>
            <a:pPr marL="0" lvl="0" indent="0" algn="l" rtl="0">
              <a:spcBef>
                <a:spcPts val="0"/>
              </a:spcBef>
              <a:spcAft>
                <a:spcPts val="0"/>
              </a:spcAft>
              <a:buNone/>
            </a:pPr>
            <a:r>
              <a:rPr lang="en"/>
              <a:t>For girls, a radiation-induced solid cancer is projected to result from every 300 to 390 abdomen/pelvis scans.</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7"/>
        <p:cNvGrpSpPr/>
        <p:nvPr/>
      </p:nvGrpSpPr>
      <p:grpSpPr>
        <a:xfrm>
          <a:off x="0" y="0"/>
          <a:ext cx="0" cy="0"/>
          <a:chOff x="0" y="0"/>
          <a:chExt cx="0" cy="0"/>
        </a:xfrm>
      </p:grpSpPr>
      <p:sp>
        <p:nvSpPr>
          <p:cNvPr id="938" name="Google Shape;938;g2ec58629a16_0_2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9" name="Google Shape;939;g2ec58629a16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Show attributable risk for both solid cancers and leukemia</a:t>
            </a:r>
            <a:endParaRPr/>
          </a:p>
          <a:p>
            <a:pPr marL="0" lvl="0" indent="0" algn="l" rtl="0">
              <a:spcBef>
                <a:spcPts val="0"/>
              </a:spcBef>
              <a:spcAft>
                <a:spcPts val="0"/>
              </a:spcAft>
              <a:buNone/>
            </a:pPr>
            <a:r>
              <a:rPr lang="en"/>
              <a:t>For girls, a radiation-induced solid cancer is projected to result from every 300 to 390 abdomen/pelvis scans.</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8"/>
        <p:cNvGrpSpPr/>
        <p:nvPr/>
      </p:nvGrpSpPr>
      <p:grpSpPr>
        <a:xfrm>
          <a:off x="0" y="0"/>
          <a:ext cx="0" cy="0"/>
          <a:chOff x="0" y="0"/>
          <a:chExt cx="0" cy="0"/>
        </a:xfrm>
      </p:grpSpPr>
      <p:sp>
        <p:nvSpPr>
          <p:cNvPr id="949" name="Google Shape;949;g2ec58629a16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0" name="Google Shape;950;g2ec58629a16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p:cNvGrpSpPr/>
        <p:nvPr/>
      </p:nvGrpSpPr>
      <p:grpSpPr>
        <a:xfrm>
          <a:off x="0" y="0"/>
          <a:ext cx="0" cy="0"/>
          <a:chOff x="0" y="0"/>
          <a:chExt cx="0" cy="0"/>
        </a:xfrm>
      </p:grpSpPr>
      <p:sp>
        <p:nvSpPr>
          <p:cNvPr id="955" name="Google Shape;955;g2e497435dba_0_1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6" name="Google Shape;956;g2e497435dba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0"/>
        <p:cNvGrpSpPr/>
        <p:nvPr/>
      </p:nvGrpSpPr>
      <p:grpSpPr>
        <a:xfrm>
          <a:off x="0" y="0"/>
          <a:ext cx="0" cy="0"/>
          <a:chOff x="0" y="0"/>
          <a:chExt cx="0" cy="0"/>
        </a:xfrm>
      </p:grpSpPr>
      <p:sp>
        <p:nvSpPr>
          <p:cNvPr id="961" name="Google Shape;961;g2e5185f5912_0_4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2" name="Google Shape;962;g2e5185f5912_0_4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There was a very prominent difference in use of chest and abdomen/pelvis CT in all subsets.</a:t>
            </a:r>
            <a:endParaRPr/>
          </a:p>
          <a:p>
            <a:pPr marL="0" lvl="0" indent="0" algn="l" rtl="0">
              <a:lnSpc>
                <a:spcPct val="115000"/>
              </a:lnSpc>
              <a:spcBef>
                <a:spcPts val="0"/>
              </a:spcBef>
              <a:spcAft>
                <a:spcPts val="0"/>
              </a:spcAft>
              <a:buNone/>
            </a:pPr>
            <a:r>
              <a:rPr lang="en"/>
              <a:t>Rates of chest CT were nearly 8x higher at ATC and MTC compared to PTC</a:t>
            </a:r>
            <a:endParaRPr/>
          </a:p>
          <a:p>
            <a:pPr marL="0" lvl="0" indent="0" algn="l" rtl="0">
              <a:lnSpc>
                <a:spcPct val="115000"/>
              </a:lnSpc>
              <a:spcBef>
                <a:spcPts val="0"/>
              </a:spcBef>
              <a:spcAft>
                <a:spcPts val="0"/>
              </a:spcAft>
              <a:buNone/>
            </a:pPr>
            <a:r>
              <a:rPr lang="en"/>
              <a:t>Rates of abdomen/pelvis CT were over 2x higher at ATC and MTC versus PTC</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Google Shape;968;g2ec58629a16_0_2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9" name="Google Shape;969;g2ec58629a16_0_2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There was a very prominent difference in use of chest and abdomen/pelvis CT in all subsets.</a:t>
            </a:r>
            <a:endParaRPr/>
          </a:p>
          <a:p>
            <a:pPr marL="0" lvl="0" indent="0" algn="l" rtl="0">
              <a:lnSpc>
                <a:spcPct val="115000"/>
              </a:lnSpc>
              <a:spcBef>
                <a:spcPts val="0"/>
              </a:spcBef>
              <a:spcAft>
                <a:spcPts val="0"/>
              </a:spcAft>
              <a:buNone/>
            </a:pPr>
            <a:r>
              <a:rPr lang="en"/>
              <a:t>Rates of chest CT were nearly 8x higher at ATC and MTC compared to PTC</a:t>
            </a:r>
            <a:endParaRPr/>
          </a:p>
          <a:p>
            <a:pPr marL="0" lvl="0" indent="0" algn="l" rtl="0">
              <a:lnSpc>
                <a:spcPct val="115000"/>
              </a:lnSpc>
              <a:spcBef>
                <a:spcPts val="0"/>
              </a:spcBef>
              <a:spcAft>
                <a:spcPts val="0"/>
              </a:spcAft>
              <a:buNone/>
            </a:pPr>
            <a:r>
              <a:rPr lang="en"/>
              <a:t>Rates of abdomen/pelvis CT were over 2x higher at ATC and MTC versus PTC</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p:cNvGrpSpPr/>
        <p:nvPr/>
      </p:nvGrpSpPr>
      <p:grpSpPr>
        <a:xfrm>
          <a:off x="0" y="0"/>
          <a:ext cx="0" cy="0"/>
          <a:chOff x="0" y="0"/>
          <a:chExt cx="0" cy="0"/>
        </a:xfrm>
      </p:grpSpPr>
      <p:sp>
        <p:nvSpPr>
          <p:cNvPr id="974" name="Google Shape;974;g2e497435dba_0_1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5" name="Google Shape;975;g2e497435dba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9"/>
        <p:cNvGrpSpPr/>
        <p:nvPr/>
      </p:nvGrpSpPr>
      <p:grpSpPr>
        <a:xfrm>
          <a:off x="0" y="0"/>
          <a:ext cx="0" cy="0"/>
          <a:chOff x="0" y="0"/>
          <a:chExt cx="0" cy="0"/>
        </a:xfrm>
      </p:grpSpPr>
      <p:sp>
        <p:nvSpPr>
          <p:cNvPr id="980" name="Google Shape;980;g2ec58629a16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1" name="Google Shape;981;g2ec58629a16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5"/>
        <p:cNvGrpSpPr/>
        <p:nvPr/>
      </p:nvGrpSpPr>
      <p:grpSpPr>
        <a:xfrm>
          <a:off x="0" y="0"/>
          <a:ext cx="0" cy="0"/>
          <a:chOff x="0" y="0"/>
          <a:chExt cx="0" cy="0"/>
        </a:xfrm>
      </p:grpSpPr>
      <p:sp>
        <p:nvSpPr>
          <p:cNvPr id="986" name="Google Shape;986;g2e497435dba_0_1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7" name="Google Shape;987;g2e497435dba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g2e5185f5912_0_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3" name="Google Shape;993;g2e5185f5912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Pronounced “brew”</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p:cNvGrpSpPr/>
        <p:nvPr/>
      </p:nvGrpSpPr>
      <p:grpSpPr>
        <a:xfrm>
          <a:off x="0" y="0"/>
          <a:ext cx="0" cy="0"/>
          <a:chOff x="0" y="0"/>
          <a:chExt cx="0" cy="0"/>
        </a:xfrm>
      </p:grpSpPr>
      <p:sp>
        <p:nvSpPr>
          <p:cNvPr id="999" name="Google Shape;999;g2e5185f5912_0_1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0" name="Google Shape;1000;g2e5185f5912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bruit is what you auscultate in the neck</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p:cNvGrpSpPr/>
        <p:nvPr/>
      </p:nvGrpSpPr>
      <p:grpSpPr>
        <a:xfrm>
          <a:off x="0" y="0"/>
          <a:ext cx="0" cy="0"/>
          <a:chOff x="0" y="0"/>
          <a:chExt cx="0" cy="0"/>
        </a:xfrm>
      </p:grpSpPr>
      <p:sp>
        <p:nvSpPr>
          <p:cNvPr id="1008" name="Google Shape;1008;g2e5185f5912_0_1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9" name="Google Shape;1009;g2e5185f5912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Don’t say “bruit”</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8"/>
        <p:cNvGrpSpPr/>
        <p:nvPr/>
      </p:nvGrpSpPr>
      <p:grpSpPr>
        <a:xfrm>
          <a:off x="0" y="0"/>
          <a:ext cx="0" cy="0"/>
          <a:chOff x="0" y="0"/>
          <a:chExt cx="0" cy="0"/>
        </a:xfrm>
      </p:grpSpPr>
      <p:sp>
        <p:nvSpPr>
          <p:cNvPr id="1019" name="Google Shape;1019;g2e513d56d07_0_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0" name="Google Shape;1020;g2e513d56d07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Low risk BRUE: age &gt; 60 days, born &gt;32 weeks and corrected GA &gt;45 weeks, no CPR, &lt;1 minute, first event</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3"/>
        <p:cNvGrpSpPr/>
        <p:nvPr/>
      </p:nvGrpSpPr>
      <p:grpSpPr>
        <a:xfrm>
          <a:off x="0" y="0"/>
          <a:ext cx="0" cy="0"/>
          <a:chOff x="0" y="0"/>
          <a:chExt cx="0" cy="0"/>
        </a:xfrm>
      </p:grpSpPr>
      <p:sp>
        <p:nvSpPr>
          <p:cNvPr id="1024" name="Google Shape;1024;g2e5185f5912_0_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5" name="Google Shape;1025;g2e5185f5912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1"/>
        <p:cNvGrpSpPr/>
        <p:nvPr/>
      </p:nvGrpSpPr>
      <p:grpSpPr>
        <a:xfrm>
          <a:off x="0" y="0"/>
          <a:ext cx="0" cy="0"/>
          <a:chOff x="0" y="0"/>
          <a:chExt cx="0" cy="0"/>
        </a:xfrm>
      </p:grpSpPr>
      <p:sp>
        <p:nvSpPr>
          <p:cNvPr id="1032" name="Google Shape;1032;g2e513d56d07_0_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3" name="Google Shape;1033;g2e513d56d07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8"/>
        <p:cNvGrpSpPr/>
        <p:nvPr/>
      </p:nvGrpSpPr>
      <p:grpSpPr>
        <a:xfrm>
          <a:off x="0" y="0"/>
          <a:ext cx="0" cy="0"/>
          <a:chOff x="0" y="0"/>
          <a:chExt cx="0" cy="0"/>
        </a:xfrm>
      </p:grpSpPr>
      <p:sp>
        <p:nvSpPr>
          <p:cNvPr id="1039" name="Google Shape;1039;g2ec58629a16_0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0" name="Google Shape;1040;g2ec58629a16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4"/>
        <p:cNvGrpSpPr/>
        <p:nvPr/>
      </p:nvGrpSpPr>
      <p:grpSpPr>
        <a:xfrm>
          <a:off x="0" y="0"/>
          <a:ext cx="0" cy="0"/>
          <a:chOff x="0" y="0"/>
          <a:chExt cx="0" cy="0"/>
        </a:xfrm>
      </p:grpSpPr>
      <p:sp>
        <p:nvSpPr>
          <p:cNvPr id="1045" name="Google Shape;1045;g2e497435dba_0_1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6" name="Google Shape;1046;g2e497435dba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still do not know what we are doing with BRUE patients and likely admitting way too many</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0"/>
        <p:cNvGrpSpPr/>
        <p:nvPr/>
      </p:nvGrpSpPr>
      <p:grpSpPr>
        <a:xfrm>
          <a:off x="0" y="0"/>
          <a:ext cx="0" cy="0"/>
          <a:chOff x="0" y="0"/>
          <a:chExt cx="0" cy="0"/>
        </a:xfrm>
      </p:grpSpPr>
      <p:sp>
        <p:nvSpPr>
          <p:cNvPr id="1051" name="Google Shape;1051;g2e5185f5912_0_4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2" name="Google Shape;1052;g2e5185f5912_0_4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6"/>
        <p:cNvGrpSpPr/>
        <p:nvPr/>
      </p:nvGrpSpPr>
      <p:grpSpPr>
        <a:xfrm>
          <a:off x="0" y="0"/>
          <a:ext cx="0" cy="0"/>
          <a:chOff x="0" y="0"/>
          <a:chExt cx="0" cy="0"/>
        </a:xfrm>
      </p:grpSpPr>
      <p:sp>
        <p:nvSpPr>
          <p:cNvPr id="1057" name="Google Shape;1057;g2ec58629a16_0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8" name="Google Shape;1058;g2ec58629a16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2"/>
        <p:cNvGrpSpPr/>
        <p:nvPr/>
      </p:nvGrpSpPr>
      <p:grpSpPr>
        <a:xfrm>
          <a:off x="0" y="0"/>
          <a:ext cx="0" cy="0"/>
          <a:chOff x="0" y="0"/>
          <a:chExt cx="0" cy="0"/>
        </a:xfrm>
      </p:grpSpPr>
      <p:sp>
        <p:nvSpPr>
          <p:cNvPr id="1063" name="Google Shape;1063;g2e497435dba_0_1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4" name="Google Shape;1064;g2e497435dba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0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8"/>
        <p:cNvGrpSpPr/>
        <p:nvPr/>
      </p:nvGrpSpPr>
      <p:grpSpPr>
        <a:xfrm>
          <a:off x="0" y="0"/>
          <a:ext cx="0" cy="0"/>
          <a:chOff x="0" y="0"/>
          <a:chExt cx="0" cy="0"/>
        </a:xfrm>
      </p:grpSpPr>
      <p:sp>
        <p:nvSpPr>
          <p:cNvPr id="1069" name="Google Shape;1069;g2e497435dba_0_1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0" name="Google Shape;1070;g2e497435dba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4"/>
        <p:cNvGrpSpPr/>
        <p:nvPr/>
      </p:nvGrpSpPr>
      <p:grpSpPr>
        <a:xfrm>
          <a:off x="0" y="0"/>
          <a:ext cx="0" cy="0"/>
          <a:chOff x="0" y="0"/>
          <a:chExt cx="0" cy="0"/>
        </a:xfrm>
      </p:grpSpPr>
      <p:sp>
        <p:nvSpPr>
          <p:cNvPr id="1075" name="Google Shape;1075;g2ec58629a16_0_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6" name="Google Shape;1076;g2ec58629a16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0"/>
        <p:cNvGrpSpPr/>
        <p:nvPr/>
      </p:nvGrpSpPr>
      <p:grpSpPr>
        <a:xfrm>
          <a:off x="0" y="0"/>
          <a:ext cx="0" cy="0"/>
          <a:chOff x="0" y="0"/>
          <a:chExt cx="0" cy="0"/>
        </a:xfrm>
      </p:grpSpPr>
      <p:sp>
        <p:nvSpPr>
          <p:cNvPr id="1081" name="Google Shape;1081;g2e497435dba_0_1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2" name="Google Shape;1082;g2e497435dba_0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6"/>
        <p:cNvGrpSpPr/>
        <p:nvPr/>
      </p:nvGrpSpPr>
      <p:grpSpPr>
        <a:xfrm>
          <a:off x="0" y="0"/>
          <a:ext cx="0" cy="0"/>
          <a:chOff x="0" y="0"/>
          <a:chExt cx="0" cy="0"/>
        </a:xfrm>
      </p:grpSpPr>
      <p:sp>
        <p:nvSpPr>
          <p:cNvPr id="1087" name="Google Shape;1087;g2e5185f5912_0_4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8" name="Google Shape;1088;g2e5185f5912_0_4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2100" algn="l" rtl="0">
              <a:lnSpc>
                <a:spcPct val="115000"/>
              </a:lnSpc>
              <a:spcBef>
                <a:spcPts val="0"/>
              </a:spcBef>
              <a:spcAft>
                <a:spcPts val="0"/>
              </a:spcAft>
              <a:buClr>
                <a:schemeClr val="dk1"/>
              </a:buClr>
              <a:buSzPts val="1000"/>
              <a:buChar char="-"/>
            </a:pPr>
            <a:r>
              <a:rPr lang="en" sz="1000">
                <a:solidFill>
                  <a:schemeClr val="dk1"/>
                </a:solidFill>
              </a:rPr>
              <a:t>observational study of 1,412 tracheal intubations from 2017-2021 from NEAR4KIDS (9 EDs in US and Canada) and two additional EDs from PEM airway education collaborative</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Form completed at bedside after each intubation</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Adverse airway outcomes:</a:t>
            </a:r>
            <a:endParaRPr sz="1000">
              <a:solidFill>
                <a:schemeClr val="dk1"/>
              </a:solidFill>
            </a:endParaRPr>
          </a:p>
          <a:p>
            <a:pPr marL="1371600" lvl="2" indent="-292100" algn="l" rtl="0">
              <a:lnSpc>
                <a:spcPct val="115000"/>
              </a:lnSpc>
              <a:spcBef>
                <a:spcPts val="0"/>
              </a:spcBef>
              <a:spcAft>
                <a:spcPts val="0"/>
              </a:spcAft>
              <a:buClr>
                <a:schemeClr val="dk1"/>
              </a:buClr>
              <a:buSzPts val="1000"/>
              <a:buChar char="-"/>
            </a:pPr>
            <a:r>
              <a:rPr lang="en" sz="1000">
                <a:solidFill>
                  <a:schemeClr val="dk1"/>
                </a:solidFill>
              </a:rPr>
              <a:t>Severe: aspiration, cardiac arrest, hypotension requiring intervention (fluid and/or vasopressors), hypoxia (lowest SpO2 &lt; 80%), unrecognized esophageal intubation</a:t>
            </a:r>
            <a:endParaRPr sz="1000">
              <a:solidFill>
                <a:schemeClr val="dk1"/>
              </a:solidFill>
            </a:endParaRPr>
          </a:p>
          <a:p>
            <a:pPr marL="1371600" lvl="2" indent="-292100" algn="l" rtl="0">
              <a:lnSpc>
                <a:spcPct val="115000"/>
              </a:lnSpc>
              <a:spcBef>
                <a:spcPts val="0"/>
              </a:spcBef>
              <a:spcAft>
                <a:spcPts val="0"/>
              </a:spcAft>
              <a:buClr>
                <a:schemeClr val="dk1"/>
              </a:buClr>
              <a:buSzPts val="1000"/>
              <a:buChar char="-"/>
            </a:pPr>
            <a:r>
              <a:rPr lang="en" sz="1000">
                <a:solidFill>
                  <a:schemeClr val="dk1"/>
                </a:solidFill>
              </a:rPr>
              <a:t>Others: hypoxia (SpO2 less than 90%), laryngospasm, dysrhythmia, lip or dental injury, mainstem bronchial intubation, mucosal injury, pneumothorax or pneumomediastinum, vomiting</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Analysis</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estimated multivariable logistic regression models using generalized estimating equations to account for clustering by site with first-attempt success as the dependent variable and age (&gt;12 months versus 12 months), primary respiratory indication for intubation, proceduralist level of training, use of a neuromuscular blocking agent, and use of video-assisted laryngoscopy</a:t>
            </a:r>
            <a:endParaRPr sz="10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2"/>
        <p:cNvGrpSpPr/>
        <p:nvPr/>
      </p:nvGrpSpPr>
      <p:grpSpPr>
        <a:xfrm>
          <a:off x="0" y="0"/>
          <a:ext cx="0" cy="0"/>
          <a:chOff x="0" y="0"/>
          <a:chExt cx="0" cy="0"/>
        </a:xfrm>
      </p:grpSpPr>
      <p:sp>
        <p:nvSpPr>
          <p:cNvPr id="1093" name="Google Shape;1093;g2ec58629a16_0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4" name="Google Shape;1094;g2ec58629a16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8"/>
        <p:cNvGrpSpPr/>
        <p:nvPr/>
      </p:nvGrpSpPr>
      <p:grpSpPr>
        <a:xfrm>
          <a:off x="0" y="0"/>
          <a:ext cx="0" cy="0"/>
          <a:chOff x="0" y="0"/>
          <a:chExt cx="0" cy="0"/>
        </a:xfrm>
      </p:grpSpPr>
      <p:sp>
        <p:nvSpPr>
          <p:cNvPr id="1099" name="Google Shape;1099;g2e497435dba_0_1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0" name="Google Shape;1100;g2e497435dba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Analysis: generalized linear mixed modeling, we set the exposure group (one or more high-risk criteria met versus none) as a fixed effect and both site and first proceduralist as random effects. We selected 3 covariates a priori: patient age, reason for intubation, and first-pass success.</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a:solidFill>
                  <a:schemeClr val="dk1"/>
                </a:solidFill>
              </a:rPr>
              <a:t>Irrespective of interventions done, medications used. </a:t>
            </a:r>
            <a:endParaRPr sz="1000">
              <a:solidFill>
                <a:schemeClr val="dk1"/>
              </a:solidFill>
            </a:endParaRPr>
          </a:p>
          <a:p>
            <a:pPr marL="0" lvl="0" indent="0" algn="l" rtl="0">
              <a:lnSpc>
                <a:spcPct val="115000"/>
              </a:lnSpc>
              <a:spcBef>
                <a:spcPts val="0"/>
              </a:spcBef>
              <a:spcAft>
                <a:spcPts val="0"/>
              </a:spcAft>
              <a:buNone/>
            </a:pP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4"/>
        <p:cNvGrpSpPr/>
        <p:nvPr/>
      </p:nvGrpSpPr>
      <p:grpSpPr>
        <a:xfrm>
          <a:off x="0" y="0"/>
          <a:ext cx="0" cy="0"/>
          <a:chOff x="0" y="0"/>
          <a:chExt cx="0" cy="0"/>
        </a:xfrm>
      </p:grpSpPr>
      <p:sp>
        <p:nvSpPr>
          <p:cNvPr id="1105" name="Google Shape;1105;g2e5185f5912_0_4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6" name="Google Shape;1106;g2e5185f5912_0_4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Analysis: generalized linear mixed modeling, we set the exposure group (one or more high-risk criteria met versus none) as a fixed effect and both site and first proceduralist as random effects. We selected 3 covariates a priori: patient age, reason for intubation, and first-pass success.</a:t>
            </a:r>
            <a:endParaRPr sz="1000">
              <a:solidFill>
                <a:schemeClr val="dk1"/>
              </a:solidFill>
            </a:endParaRPr>
          </a:p>
          <a:p>
            <a:pPr marL="0" lvl="0" indent="0" algn="l" rtl="0">
              <a:lnSpc>
                <a:spcPct val="115000"/>
              </a:lnSpc>
              <a:spcBef>
                <a:spcPts val="0"/>
              </a:spcBef>
              <a:spcAft>
                <a:spcPts val="0"/>
              </a:spcAft>
              <a:buNone/>
            </a:pP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1"/>
        <p:cNvGrpSpPr/>
        <p:nvPr/>
      </p:nvGrpSpPr>
      <p:grpSpPr>
        <a:xfrm>
          <a:off x="0" y="0"/>
          <a:ext cx="0" cy="0"/>
          <a:chOff x="0" y="0"/>
          <a:chExt cx="0" cy="0"/>
        </a:xfrm>
      </p:grpSpPr>
      <p:sp>
        <p:nvSpPr>
          <p:cNvPr id="1112" name="Google Shape;1112;g2e5185f5912_0_4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3" name="Google Shape;1113;g2e5185f5912_0_4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rPr>
              <a:t>Analysis: generalized linear mixed modeling, we set the exposure group (one or more high-risk criteria met versus none) as a fixed effect and both site and first proceduralist as random effects. We selected 3 covariates a priori: patient age, reason for intubation, and first-pass success.</a:t>
            </a:r>
            <a:endParaRPr sz="1000">
              <a:solidFill>
                <a:schemeClr val="dk1"/>
              </a:solidFill>
            </a:endParaRPr>
          </a:p>
          <a:p>
            <a:pPr marL="0" lvl="0" indent="0" algn="l" rtl="0">
              <a:lnSpc>
                <a:spcPct val="115000"/>
              </a:lnSpc>
              <a:spcBef>
                <a:spcPts val="0"/>
              </a:spcBef>
              <a:spcAft>
                <a:spcPts val="0"/>
              </a:spcAft>
              <a:buNone/>
            </a:pP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8"/>
        <p:cNvGrpSpPr/>
        <p:nvPr/>
      </p:nvGrpSpPr>
      <p:grpSpPr>
        <a:xfrm>
          <a:off x="0" y="0"/>
          <a:ext cx="0" cy="0"/>
          <a:chOff x="0" y="0"/>
          <a:chExt cx="0" cy="0"/>
        </a:xfrm>
      </p:grpSpPr>
      <p:sp>
        <p:nvSpPr>
          <p:cNvPr id="1119" name="Google Shape;1119;g2e497435dba_0_1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0" name="Google Shape;1120;g2e497435dba_0_1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3"/>
        <p:cNvGrpSpPr/>
        <p:nvPr/>
      </p:nvGrpSpPr>
      <p:grpSpPr>
        <a:xfrm>
          <a:off x="0" y="0"/>
          <a:ext cx="0" cy="0"/>
          <a:chOff x="0" y="0"/>
          <a:chExt cx="0" cy="0"/>
        </a:xfrm>
      </p:grpSpPr>
      <p:sp>
        <p:nvSpPr>
          <p:cNvPr id="1124" name="Google Shape;1124;g2ec58629a16_0_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5" name="Google Shape;1125;g2ec58629a16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9"/>
        <p:cNvGrpSpPr/>
        <p:nvPr/>
      </p:nvGrpSpPr>
      <p:grpSpPr>
        <a:xfrm>
          <a:off x="0" y="0"/>
          <a:ext cx="0" cy="0"/>
          <a:chOff x="0" y="0"/>
          <a:chExt cx="0" cy="0"/>
        </a:xfrm>
      </p:grpSpPr>
      <p:sp>
        <p:nvSpPr>
          <p:cNvPr id="1130" name="Google Shape;1130;g2e513d56d07_0_4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1" name="Google Shape;1131;g2e513d56d07_0_4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b="1">
                <a:solidFill>
                  <a:schemeClr val="dk1"/>
                </a:solidFill>
                <a:uFill>
                  <a:noFill/>
                </a:uFill>
                <a:hlinkClick r:id="rId3">
                  <a:extLst>
                    <a:ext uri="{A12FA001-AC4F-418D-AE19-62706E023703}">
                      <ahyp:hlinkClr xmlns:ahyp="http://schemas.microsoft.com/office/drawing/2018/hyperlinkcolor" val="tx"/>
                    </a:ext>
                  </a:extLst>
                </a:hlinkClick>
              </a:rPr>
              <a:t> The CAP-IT Randomized Clinical Trial</a:t>
            </a:r>
            <a:r>
              <a:rPr lang="en" sz="1000">
                <a:solidFill>
                  <a:schemeClr val="dk1"/>
                </a:solidFill>
                <a:uFill>
                  <a:noFill/>
                </a:uFill>
                <a:hlinkClick r:id="rId3">
                  <a:extLst>
                    <a:ext uri="{A12FA001-AC4F-418D-AE19-62706E023703}">
                      <ahyp:hlinkClr xmlns:ahyp="http://schemas.microsoft.com/office/drawing/2018/hyperlinkcolor" val="tx"/>
                    </a:ext>
                  </a:extLst>
                </a:hlinkClick>
              </a:rPr>
              <a:t>.</a:t>
            </a:r>
            <a:r>
              <a:rPr lang="en" sz="1000">
                <a:solidFill>
                  <a:schemeClr val="dk1"/>
                </a:solidFill>
              </a:rPr>
              <a:t> </a:t>
            </a:r>
            <a:r>
              <a:rPr lang="en" sz="1000" i="1">
                <a:solidFill>
                  <a:schemeClr val="dk1"/>
                </a:solidFill>
              </a:rPr>
              <a:t>JAMA</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Clinical diagnosis of pneumonia (Ireland, UK). Without radiographs, likely includes a lot of viral pneumonia</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Noninferiority of low dose vs high dose amoxicillin and short (3-day) vs long (7-day) duration</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The SCOUT-CAP Randomized Clinical Trial</a:t>
            </a:r>
            <a:r>
              <a:rPr lang="en" sz="1000">
                <a:solidFill>
                  <a:schemeClr val="dk1"/>
                </a:solidFill>
              </a:rPr>
              <a:t>.</a:t>
            </a:r>
            <a:r>
              <a:rPr lang="en" sz="1000" i="1">
                <a:solidFill>
                  <a:schemeClr val="dk1"/>
                </a:solidFill>
              </a:rPr>
              <a:t> JAMA Pediatr.</a:t>
            </a:r>
            <a:r>
              <a:rPr lang="en" sz="1000">
                <a:solidFill>
                  <a:schemeClr val="dk1"/>
                </a:solidFill>
              </a:rPr>
              <a:t> 2022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Clinical diagnosis of pneumonia. Without radiographs, likely includes a lot of viral pneumonia</a:t>
            </a:r>
            <a:endParaRPr sz="1000">
              <a:solidFill>
                <a:schemeClr val="dk1"/>
              </a:solidFill>
            </a:endParaRPr>
          </a:p>
          <a:p>
            <a:pPr marL="0" lvl="0" indent="0" algn="l" rtl="0">
              <a:lnSpc>
                <a:spcPct val="115000"/>
              </a:lnSpc>
              <a:spcBef>
                <a:spcPts val="0"/>
              </a:spcBef>
              <a:spcAft>
                <a:spcPts val="0"/>
              </a:spcAft>
              <a:buNone/>
            </a:pPr>
            <a:endParaRPr sz="10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b="1">
                <a:solidFill>
                  <a:schemeClr val="dk1"/>
                </a:solidFill>
              </a:rPr>
              <a:t>Delayed Antibiotic Prescription for Children With Respiratory Infections: A Randomized Trial</a:t>
            </a:r>
            <a:r>
              <a:rPr lang="en" sz="1000">
                <a:solidFill>
                  <a:schemeClr val="dk1"/>
                </a:solidFill>
              </a:rPr>
              <a:t>. </a:t>
            </a:r>
            <a:r>
              <a:rPr lang="en" sz="1000" i="1">
                <a:solidFill>
                  <a:schemeClr val="dk1"/>
                </a:solidFill>
              </a:rPr>
              <a:t>Pediatrics</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Patients presenting with pharyngitis, rhinosinusitis, acute bronchitis, or acute otitis media were randomly assigned to delayed antibiotics, immediate antibiotics, no antibiotics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Why are we giving antibiotics to viral infections? </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The SAFER Randomized Clinical Trial.</a:t>
            </a:r>
            <a:r>
              <a:rPr lang="en" sz="1000">
                <a:solidFill>
                  <a:schemeClr val="dk1"/>
                </a:solidFill>
              </a:rPr>
              <a:t> </a:t>
            </a:r>
            <a:r>
              <a:rPr lang="en" sz="1000" i="1">
                <a:solidFill>
                  <a:schemeClr val="dk1"/>
                </a:solidFill>
              </a:rPr>
              <a:t>JAMA Pediatr</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not really a study of ED prescribing, but of discontinuing abx at 5 days in children who are clinically recovered (a question for the PCPs at follow up, not for us)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Noninferiority study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Same thought for: Zaoutis et al. </a:t>
            </a:r>
            <a:r>
              <a:rPr lang="en" sz="1000" b="1">
                <a:solidFill>
                  <a:schemeClr val="dk1"/>
                </a:solidFill>
              </a:rPr>
              <a:t>Short-course therapy for urinary tract infections in children: SCOUT randomized clinical trial. </a:t>
            </a:r>
            <a:r>
              <a:rPr lang="en" sz="1000" i="1">
                <a:solidFill>
                  <a:schemeClr val="dk1"/>
                </a:solidFill>
              </a:rPr>
              <a:t>JAMA Pediatr.</a:t>
            </a:r>
            <a:r>
              <a:rPr lang="en" sz="1000">
                <a:solidFill>
                  <a:schemeClr val="dk1"/>
                </a:solidFill>
              </a:rPr>
              <a:t> 2023;177:782.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Eligible patients were those who were already improving by day 5.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“Anticipating that short-course therapy was not likely to be superior to a standard-course therapy, we designed this study as a noninferiority trial.”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Did not meet statistical threshold for noninferiority</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rPr>
              <a:t>Li et al. </a:t>
            </a:r>
            <a:r>
              <a:rPr lang="en" sz="1000" b="1">
                <a:solidFill>
                  <a:schemeClr val="dk1"/>
                </a:solidFill>
              </a:rPr>
              <a:t>Short-Course vs Long-Course Antibiotic Therapy for Children With Nonsevere Community-Acquired Pneumonia: A Systematic Review and Meta-analysis.</a:t>
            </a:r>
            <a:r>
              <a:rPr lang="en" sz="1000">
                <a:solidFill>
                  <a:schemeClr val="dk1"/>
                </a:solidFill>
              </a:rPr>
              <a:t> </a:t>
            </a:r>
            <a:r>
              <a:rPr lang="en" sz="1000" i="1">
                <a:solidFill>
                  <a:schemeClr val="dk1"/>
                </a:solidFill>
              </a:rPr>
              <a:t>JAMA Pediatr</a:t>
            </a:r>
            <a:r>
              <a:rPr lang="en" sz="1000">
                <a:solidFill>
                  <a:schemeClr val="dk1"/>
                </a:solidFill>
              </a:rPr>
              <a:t>. 2022 Dec 1;176(12):1199-1207. doi: 10.1001/jamapediatrics.2022.4123. </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Interpretation of Antibiotic Trials in Pediatric Pneumonia</a:t>
            </a:r>
            <a:r>
              <a:rPr lang="en" sz="1000">
                <a:solidFill>
                  <a:schemeClr val="dk1"/>
                </a:solidFill>
              </a:rPr>
              <a:t>. </a:t>
            </a:r>
            <a:r>
              <a:rPr lang="en" sz="1000" i="1">
                <a:solidFill>
                  <a:schemeClr val="dk1"/>
                </a:solidFill>
              </a:rPr>
              <a:t>JAMA Netw Open</a:t>
            </a:r>
            <a:r>
              <a:rPr lang="en" sz="1000">
                <a:solidFill>
                  <a:schemeClr val="dk1"/>
                </a:solidFill>
              </a:rPr>
              <a:t>. 2024</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“Given the challenges of diagnosing pediatric pneumonia clinically, it is likely that most children included in studies with clinically suspected CAP did not have radiographic pneumonia and thus would have improved regardless of antibiotic therapy.”</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Prospectively enrolled 1252 children age 3mo to 6year. 507 patients met CAP-IT inclusion criteria. They then underwent CXR, 154 (30%) had radiographic pneumonia. 245 (48%) satisfied inclusion criteria recovered without antibiotics. </a:t>
            </a:r>
            <a:endParaRPr sz="1000">
              <a:solidFill>
                <a:schemeClr val="dk1"/>
              </a:solidFill>
            </a:endParaRPr>
          </a:p>
          <a:p>
            <a:pPr marL="0" lvl="0" indent="0" algn="l" rtl="0">
              <a:lnSpc>
                <a:spcPct val="115000"/>
              </a:lnSpc>
              <a:spcBef>
                <a:spcPts val="0"/>
              </a:spcBef>
              <a:spcAft>
                <a:spcPts val="0"/>
              </a:spcAft>
              <a:buNone/>
            </a:pPr>
            <a:endParaRPr sz="1000" b="1"/>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4"/>
        <p:cNvGrpSpPr/>
        <p:nvPr/>
      </p:nvGrpSpPr>
      <p:grpSpPr>
        <a:xfrm>
          <a:off x="0" y="0"/>
          <a:ext cx="0" cy="0"/>
          <a:chOff x="0" y="0"/>
          <a:chExt cx="0" cy="0"/>
        </a:xfrm>
      </p:grpSpPr>
      <p:sp>
        <p:nvSpPr>
          <p:cNvPr id="1135" name="Google Shape;1135;g2e513d56d07_0_4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6" name="Google Shape;1136;g2e513d56d07_0_4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b="1">
                <a:solidFill>
                  <a:schemeClr val="dk1"/>
                </a:solidFill>
                <a:uFill>
                  <a:noFill/>
                </a:uFill>
                <a:hlinkClick r:id="rId3">
                  <a:extLst>
                    <a:ext uri="{A12FA001-AC4F-418D-AE19-62706E023703}">
                      <ahyp:hlinkClr xmlns:ahyp="http://schemas.microsoft.com/office/drawing/2018/hyperlinkcolor" val="tx"/>
                    </a:ext>
                  </a:extLst>
                </a:hlinkClick>
              </a:rPr>
              <a:t> The CAP-IT Randomized Clinical Trial</a:t>
            </a:r>
            <a:r>
              <a:rPr lang="en" sz="1000">
                <a:solidFill>
                  <a:schemeClr val="dk1"/>
                </a:solidFill>
                <a:uFill>
                  <a:noFill/>
                </a:uFill>
                <a:hlinkClick r:id="rId3">
                  <a:extLst>
                    <a:ext uri="{A12FA001-AC4F-418D-AE19-62706E023703}">
                      <ahyp:hlinkClr xmlns:ahyp="http://schemas.microsoft.com/office/drawing/2018/hyperlinkcolor" val="tx"/>
                    </a:ext>
                  </a:extLst>
                </a:hlinkClick>
              </a:rPr>
              <a:t>.</a:t>
            </a:r>
            <a:r>
              <a:rPr lang="en" sz="1000">
                <a:solidFill>
                  <a:schemeClr val="dk1"/>
                </a:solidFill>
              </a:rPr>
              <a:t> </a:t>
            </a:r>
            <a:r>
              <a:rPr lang="en" sz="1000" i="1">
                <a:solidFill>
                  <a:schemeClr val="dk1"/>
                </a:solidFill>
              </a:rPr>
              <a:t>JAMA</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Clinical diagnosis of pneumonia (Ireland, UK). Without radiographs, likely includes a lot of viral pneumonia</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Noninferiority of low dose vs high dose amoxicillin and short (3-day) vs long (7-day) duration</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The SCOUT-CAP Randomized Clinical Trial</a:t>
            </a:r>
            <a:r>
              <a:rPr lang="en" sz="1000">
                <a:solidFill>
                  <a:schemeClr val="dk1"/>
                </a:solidFill>
              </a:rPr>
              <a:t>.</a:t>
            </a:r>
            <a:r>
              <a:rPr lang="en" sz="1000" i="1">
                <a:solidFill>
                  <a:schemeClr val="dk1"/>
                </a:solidFill>
              </a:rPr>
              <a:t> JAMA Pediatr.</a:t>
            </a:r>
            <a:r>
              <a:rPr lang="en" sz="1000">
                <a:solidFill>
                  <a:schemeClr val="dk1"/>
                </a:solidFill>
              </a:rPr>
              <a:t> 2022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Clinical diagnosis of pneumonia. Without radiographs, likely includes a lot of viral pneumonia</a:t>
            </a:r>
            <a:endParaRPr sz="1000">
              <a:solidFill>
                <a:schemeClr val="dk1"/>
              </a:solidFill>
            </a:endParaRPr>
          </a:p>
          <a:p>
            <a:pPr marL="0" lvl="0" indent="0" algn="l" rtl="0">
              <a:lnSpc>
                <a:spcPct val="115000"/>
              </a:lnSpc>
              <a:spcBef>
                <a:spcPts val="0"/>
              </a:spcBef>
              <a:spcAft>
                <a:spcPts val="0"/>
              </a:spcAft>
              <a:buNone/>
            </a:pPr>
            <a:endParaRPr sz="10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b="1">
                <a:solidFill>
                  <a:schemeClr val="dk1"/>
                </a:solidFill>
              </a:rPr>
              <a:t>Delayed Antibiotic Prescription for Children With Respiratory Infections: A Randomized Trial</a:t>
            </a:r>
            <a:r>
              <a:rPr lang="en" sz="1000">
                <a:solidFill>
                  <a:schemeClr val="dk1"/>
                </a:solidFill>
              </a:rPr>
              <a:t>. </a:t>
            </a:r>
            <a:r>
              <a:rPr lang="en" sz="1000" i="1">
                <a:solidFill>
                  <a:schemeClr val="dk1"/>
                </a:solidFill>
              </a:rPr>
              <a:t>Pediatrics</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Patients presenting with pharyngitis, rhinosinusitis, acute bronchitis, or acute otitis media were randomly assigned to delayed antibiotics, immediate antibiotics, no antibiotics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Why are we giving antibiotics to viral infections? </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The SAFER Randomized Clinical Trial.</a:t>
            </a:r>
            <a:r>
              <a:rPr lang="en" sz="1000">
                <a:solidFill>
                  <a:schemeClr val="dk1"/>
                </a:solidFill>
              </a:rPr>
              <a:t> </a:t>
            </a:r>
            <a:r>
              <a:rPr lang="en" sz="1000" i="1">
                <a:solidFill>
                  <a:schemeClr val="dk1"/>
                </a:solidFill>
              </a:rPr>
              <a:t>JAMA Pediatr</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not really a study of ED prescribing, but of discontinuing abx at 5 days in children who are clinically recovered (a question for the PCPs at follow up, not for us)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Noninferiority study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Same thought for: Zaoutis et al. </a:t>
            </a:r>
            <a:r>
              <a:rPr lang="en" sz="1000" b="1">
                <a:solidFill>
                  <a:schemeClr val="dk1"/>
                </a:solidFill>
              </a:rPr>
              <a:t>Short-course therapy for urinary tract infections in children: SCOUT randomized clinical trial. </a:t>
            </a:r>
            <a:r>
              <a:rPr lang="en" sz="1000" i="1">
                <a:solidFill>
                  <a:schemeClr val="dk1"/>
                </a:solidFill>
              </a:rPr>
              <a:t>JAMA Pediatr.</a:t>
            </a:r>
            <a:r>
              <a:rPr lang="en" sz="1000">
                <a:solidFill>
                  <a:schemeClr val="dk1"/>
                </a:solidFill>
              </a:rPr>
              <a:t> 2023;177:782.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Eligible patients were those who were already improving by day 5.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“Anticipating that short-course therapy was not likely to be superior to a standard-course therapy, we designed this study as a noninferiority trial.”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Did not meet statistical threshold for noninferiority</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rPr>
              <a:t>Li et al. </a:t>
            </a:r>
            <a:r>
              <a:rPr lang="en" sz="1000" b="1">
                <a:solidFill>
                  <a:schemeClr val="dk1"/>
                </a:solidFill>
              </a:rPr>
              <a:t>Short-Course vs Long-Course Antibiotic Therapy for Children With Nonsevere Community-Acquired Pneumonia: A Systematic Review and Meta-analysis.</a:t>
            </a:r>
            <a:r>
              <a:rPr lang="en" sz="1000">
                <a:solidFill>
                  <a:schemeClr val="dk1"/>
                </a:solidFill>
              </a:rPr>
              <a:t> </a:t>
            </a:r>
            <a:r>
              <a:rPr lang="en" sz="1000" i="1">
                <a:solidFill>
                  <a:schemeClr val="dk1"/>
                </a:solidFill>
              </a:rPr>
              <a:t>JAMA Pediatr</a:t>
            </a:r>
            <a:r>
              <a:rPr lang="en" sz="1000">
                <a:solidFill>
                  <a:schemeClr val="dk1"/>
                </a:solidFill>
              </a:rPr>
              <a:t>. 2022 Dec 1;176(12):1199-1207. doi: 10.1001/jamapediatrics.2022.4123. </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Interpretation of Antibiotic Trials in Pediatric Pneumonia</a:t>
            </a:r>
            <a:r>
              <a:rPr lang="en" sz="1000">
                <a:solidFill>
                  <a:schemeClr val="dk1"/>
                </a:solidFill>
              </a:rPr>
              <a:t>. </a:t>
            </a:r>
            <a:r>
              <a:rPr lang="en" sz="1000" i="1">
                <a:solidFill>
                  <a:schemeClr val="dk1"/>
                </a:solidFill>
              </a:rPr>
              <a:t>JAMA Netw Open</a:t>
            </a:r>
            <a:r>
              <a:rPr lang="en" sz="1000">
                <a:solidFill>
                  <a:schemeClr val="dk1"/>
                </a:solidFill>
              </a:rPr>
              <a:t>. 2024</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“Given the challenges of diagnosing pediatric pneumonia clinically, it is likely that most children included in studies with clinically suspected CAP did not have radiographic pneumonia and thus would have improved regardless of antibiotic therapy.”</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Prospectively enrolled 1252 children age 3mo to 6year. 507 patients met CAP-IT inclusion criteria. They then underwent CXR, 154 (30%) had radiographic pneumonia. 245 (48%) satisfied inclusion criteria recovered without antibiotics. </a:t>
            </a:r>
            <a:endParaRPr sz="1000">
              <a:solidFill>
                <a:schemeClr val="dk1"/>
              </a:solidFill>
            </a:endParaRPr>
          </a:p>
          <a:p>
            <a:pPr marL="0" lvl="0" indent="0" algn="l" rtl="0">
              <a:lnSpc>
                <a:spcPct val="115000"/>
              </a:lnSpc>
              <a:spcBef>
                <a:spcPts val="0"/>
              </a:spcBef>
              <a:spcAft>
                <a:spcPts val="0"/>
              </a:spcAft>
              <a:buNone/>
            </a:pPr>
            <a:endParaRPr sz="1000" b="1"/>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0"/>
        <p:cNvGrpSpPr/>
        <p:nvPr/>
      </p:nvGrpSpPr>
      <p:grpSpPr>
        <a:xfrm>
          <a:off x="0" y="0"/>
          <a:ext cx="0" cy="0"/>
          <a:chOff x="0" y="0"/>
          <a:chExt cx="0" cy="0"/>
        </a:xfrm>
      </p:grpSpPr>
      <p:sp>
        <p:nvSpPr>
          <p:cNvPr id="1141" name="Google Shape;1141;g2e513d56d07_0_4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2" name="Google Shape;1142;g2e513d56d07_0_4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b="1">
                <a:solidFill>
                  <a:schemeClr val="dk1"/>
                </a:solidFill>
                <a:uFill>
                  <a:noFill/>
                </a:uFill>
                <a:hlinkClick r:id="rId3">
                  <a:extLst>
                    <a:ext uri="{A12FA001-AC4F-418D-AE19-62706E023703}">
                      <ahyp:hlinkClr xmlns:ahyp="http://schemas.microsoft.com/office/drawing/2018/hyperlinkcolor" val="tx"/>
                    </a:ext>
                  </a:extLst>
                </a:hlinkClick>
              </a:rPr>
              <a:t> The CAP-IT Randomized Clinical Trial</a:t>
            </a:r>
            <a:r>
              <a:rPr lang="en" sz="1000">
                <a:solidFill>
                  <a:schemeClr val="dk1"/>
                </a:solidFill>
                <a:uFill>
                  <a:noFill/>
                </a:uFill>
                <a:hlinkClick r:id="rId3">
                  <a:extLst>
                    <a:ext uri="{A12FA001-AC4F-418D-AE19-62706E023703}">
                      <ahyp:hlinkClr xmlns:ahyp="http://schemas.microsoft.com/office/drawing/2018/hyperlinkcolor" val="tx"/>
                    </a:ext>
                  </a:extLst>
                </a:hlinkClick>
              </a:rPr>
              <a:t>.</a:t>
            </a:r>
            <a:r>
              <a:rPr lang="en" sz="1000">
                <a:solidFill>
                  <a:schemeClr val="dk1"/>
                </a:solidFill>
              </a:rPr>
              <a:t> </a:t>
            </a:r>
            <a:r>
              <a:rPr lang="en" sz="1000" i="1">
                <a:solidFill>
                  <a:schemeClr val="dk1"/>
                </a:solidFill>
              </a:rPr>
              <a:t>JAMA</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Clinical diagnosis of pneumonia (Ireland, UK). Without radiographs, likely includes a lot of viral pneumonia</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Noninferiority of low dose vs high dose amoxicillin and short (3-day) vs long (7-day) duration</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The SCOUT-CAP Randomized Clinical Trial</a:t>
            </a:r>
            <a:r>
              <a:rPr lang="en" sz="1000">
                <a:solidFill>
                  <a:schemeClr val="dk1"/>
                </a:solidFill>
              </a:rPr>
              <a:t>.</a:t>
            </a:r>
            <a:r>
              <a:rPr lang="en" sz="1000" i="1">
                <a:solidFill>
                  <a:schemeClr val="dk1"/>
                </a:solidFill>
              </a:rPr>
              <a:t> JAMA Pediatr.</a:t>
            </a:r>
            <a:r>
              <a:rPr lang="en" sz="1000">
                <a:solidFill>
                  <a:schemeClr val="dk1"/>
                </a:solidFill>
              </a:rPr>
              <a:t> 2022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Clinical diagnosis of pneumonia. Without radiographs, likely includes a lot of viral pneumonia</a:t>
            </a:r>
            <a:endParaRPr sz="1000">
              <a:solidFill>
                <a:schemeClr val="dk1"/>
              </a:solidFill>
            </a:endParaRPr>
          </a:p>
          <a:p>
            <a:pPr marL="0" lvl="0" indent="0" algn="l" rtl="0">
              <a:lnSpc>
                <a:spcPct val="115000"/>
              </a:lnSpc>
              <a:spcBef>
                <a:spcPts val="0"/>
              </a:spcBef>
              <a:spcAft>
                <a:spcPts val="0"/>
              </a:spcAft>
              <a:buNone/>
            </a:pPr>
            <a:endParaRPr sz="10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b="1">
                <a:solidFill>
                  <a:schemeClr val="dk1"/>
                </a:solidFill>
              </a:rPr>
              <a:t>Delayed Antibiotic Prescription for Children With Respiratory Infections: A Randomized Trial</a:t>
            </a:r>
            <a:r>
              <a:rPr lang="en" sz="1000">
                <a:solidFill>
                  <a:schemeClr val="dk1"/>
                </a:solidFill>
              </a:rPr>
              <a:t>. </a:t>
            </a:r>
            <a:r>
              <a:rPr lang="en" sz="1000" i="1">
                <a:solidFill>
                  <a:schemeClr val="dk1"/>
                </a:solidFill>
              </a:rPr>
              <a:t>Pediatrics</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Patients presenting with pharyngitis, rhinosinusitis, acute bronchitis, or acute otitis media were randomly assigned to delayed antibiotics, immediate antibiotics, no antibiotics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Why are we giving antibiotics to viral infections? </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The SAFER Randomized Clinical Trial.</a:t>
            </a:r>
            <a:r>
              <a:rPr lang="en" sz="1000">
                <a:solidFill>
                  <a:schemeClr val="dk1"/>
                </a:solidFill>
              </a:rPr>
              <a:t> </a:t>
            </a:r>
            <a:r>
              <a:rPr lang="en" sz="1000" i="1">
                <a:solidFill>
                  <a:schemeClr val="dk1"/>
                </a:solidFill>
              </a:rPr>
              <a:t>JAMA Pediatr</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not really a study of ED prescribing, but of discontinuing abx at 5 days in children who are clinically recovered (a question for the PCPs at follow up, not for us)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Noninferiority study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Same thought for: Zaoutis et al. </a:t>
            </a:r>
            <a:r>
              <a:rPr lang="en" sz="1000" b="1">
                <a:solidFill>
                  <a:schemeClr val="dk1"/>
                </a:solidFill>
              </a:rPr>
              <a:t>Short-course therapy for urinary tract infections in children: SCOUT randomized clinical trial. </a:t>
            </a:r>
            <a:r>
              <a:rPr lang="en" sz="1000" i="1">
                <a:solidFill>
                  <a:schemeClr val="dk1"/>
                </a:solidFill>
              </a:rPr>
              <a:t>JAMA Pediatr.</a:t>
            </a:r>
            <a:r>
              <a:rPr lang="en" sz="1000">
                <a:solidFill>
                  <a:schemeClr val="dk1"/>
                </a:solidFill>
              </a:rPr>
              <a:t> 2023;177:782.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Eligible patients were those who were already improving by day 5.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“Anticipating that short-course therapy was not likely to be superior to a standard-course therapy, we designed this study as a noninferiority trial.”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Did not meet statistical threshold for noninferiority</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rPr>
              <a:t>Li et al. </a:t>
            </a:r>
            <a:r>
              <a:rPr lang="en" sz="1000" b="1">
                <a:solidFill>
                  <a:schemeClr val="dk1"/>
                </a:solidFill>
              </a:rPr>
              <a:t>Short-Course vs Long-Course Antibiotic Therapy for Children With Nonsevere Community-Acquired Pneumonia: A Systematic Review and Meta-analysis.</a:t>
            </a:r>
            <a:r>
              <a:rPr lang="en" sz="1000">
                <a:solidFill>
                  <a:schemeClr val="dk1"/>
                </a:solidFill>
              </a:rPr>
              <a:t> </a:t>
            </a:r>
            <a:r>
              <a:rPr lang="en" sz="1000" i="1">
                <a:solidFill>
                  <a:schemeClr val="dk1"/>
                </a:solidFill>
              </a:rPr>
              <a:t>JAMA Pediatr</a:t>
            </a:r>
            <a:r>
              <a:rPr lang="en" sz="1000">
                <a:solidFill>
                  <a:schemeClr val="dk1"/>
                </a:solidFill>
              </a:rPr>
              <a:t>. 2022 Dec 1;176(12):1199-1207. doi: 10.1001/jamapediatrics.2022.4123. </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Interpretation of Antibiotic Trials in Pediatric Pneumonia</a:t>
            </a:r>
            <a:r>
              <a:rPr lang="en" sz="1000">
                <a:solidFill>
                  <a:schemeClr val="dk1"/>
                </a:solidFill>
              </a:rPr>
              <a:t>. </a:t>
            </a:r>
            <a:r>
              <a:rPr lang="en" sz="1000" i="1">
                <a:solidFill>
                  <a:schemeClr val="dk1"/>
                </a:solidFill>
              </a:rPr>
              <a:t>JAMA Netw Open</a:t>
            </a:r>
            <a:r>
              <a:rPr lang="en" sz="1000">
                <a:solidFill>
                  <a:schemeClr val="dk1"/>
                </a:solidFill>
              </a:rPr>
              <a:t>. 2024</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“Given the challenges of diagnosing pediatric pneumonia clinically, it is likely that most children included in studies with clinically suspected CAP did not have radiographic pneumonia and thus would have improved regardless of antibiotic therapy.”</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Prospectively enrolled 1252 children age 3mo to 6year. 507 patients met CAP-IT inclusion criteria. They then underwent CXR, 154 (30%) had radiographic pneumonia. 245 (48%) satisfied inclusion criteria recovered without antibiotics. </a:t>
            </a:r>
            <a:endParaRPr sz="1000">
              <a:solidFill>
                <a:schemeClr val="dk1"/>
              </a:solidFill>
            </a:endParaRPr>
          </a:p>
          <a:p>
            <a:pPr marL="0" lvl="0" indent="0" algn="l" rtl="0">
              <a:lnSpc>
                <a:spcPct val="115000"/>
              </a:lnSpc>
              <a:spcBef>
                <a:spcPts val="0"/>
              </a:spcBef>
              <a:spcAft>
                <a:spcPts val="0"/>
              </a:spcAft>
              <a:buNone/>
            </a:pPr>
            <a:endParaRPr sz="1000" b="1"/>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7"/>
        <p:cNvGrpSpPr/>
        <p:nvPr/>
      </p:nvGrpSpPr>
      <p:grpSpPr>
        <a:xfrm>
          <a:off x="0" y="0"/>
          <a:ext cx="0" cy="0"/>
          <a:chOff x="0" y="0"/>
          <a:chExt cx="0" cy="0"/>
        </a:xfrm>
      </p:grpSpPr>
      <p:sp>
        <p:nvSpPr>
          <p:cNvPr id="1148" name="Google Shape;1148;g2e513d56d07_0_5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9" name="Google Shape;1149;g2e513d56d07_0_5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b="1">
                <a:solidFill>
                  <a:schemeClr val="dk1"/>
                </a:solidFill>
                <a:uFill>
                  <a:noFill/>
                </a:uFill>
                <a:hlinkClick r:id="rId3">
                  <a:extLst>
                    <a:ext uri="{A12FA001-AC4F-418D-AE19-62706E023703}">
                      <ahyp:hlinkClr xmlns:ahyp="http://schemas.microsoft.com/office/drawing/2018/hyperlinkcolor" val="tx"/>
                    </a:ext>
                  </a:extLst>
                </a:hlinkClick>
              </a:rPr>
              <a:t> The CAP-IT Randomized Clinical Trial</a:t>
            </a:r>
            <a:r>
              <a:rPr lang="en" sz="1000">
                <a:solidFill>
                  <a:schemeClr val="dk1"/>
                </a:solidFill>
                <a:uFill>
                  <a:noFill/>
                </a:uFill>
                <a:hlinkClick r:id="rId3">
                  <a:extLst>
                    <a:ext uri="{A12FA001-AC4F-418D-AE19-62706E023703}">
                      <ahyp:hlinkClr xmlns:ahyp="http://schemas.microsoft.com/office/drawing/2018/hyperlinkcolor" val="tx"/>
                    </a:ext>
                  </a:extLst>
                </a:hlinkClick>
              </a:rPr>
              <a:t>.</a:t>
            </a:r>
            <a:r>
              <a:rPr lang="en" sz="1000">
                <a:solidFill>
                  <a:schemeClr val="dk1"/>
                </a:solidFill>
              </a:rPr>
              <a:t> </a:t>
            </a:r>
            <a:r>
              <a:rPr lang="en" sz="1000" i="1">
                <a:solidFill>
                  <a:schemeClr val="dk1"/>
                </a:solidFill>
              </a:rPr>
              <a:t>JAMA</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Clinical diagnosis of pneumonia (Ireland, UK). Without radiographs, likely includes a lot of viral pneumonia</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Noninferiority of low dose vs high dose amoxicillin and short (3-day) vs long (7-day) duration</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The SCOUT-CAP Randomized Clinical Trial</a:t>
            </a:r>
            <a:r>
              <a:rPr lang="en" sz="1000">
                <a:solidFill>
                  <a:schemeClr val="dk1"/>
                </a:solidFill>
              </a:rPr>
              <a:t>.</a:t>
            </a:r>
            <a:r>
              <a:rPr lang="en" sz="1000" i="1">
                <a:solidFill>
                  <a:schemeClr val="dk1"/>
                </a:solidFill>
              </a:rPr>
              <a:t> JAMA Pediatr.</a:t>
            </a:r>
            <a:r>
              <a:rPr lang="en" sz="1000">
                <a:solidFill>
                  <a:schemeClr val="dk1"/>
                </a:solidFill>
              </a:rPr>
              <a:t> 2022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Clinical diagnosis of pneumonia. Without radiographs, likely includes a lot of viral pneumonia</a:t>
            </a:r>
            <a:endParaRPr sz="1000">
              <a:solidFill>
                <a:schemeClr val="dk1"/>
              </a:solidFill>
            </a:endParaRPr>
          </a:p>
          <a:p>
            <a:pPr marL="0" lvl="0" indent="0" algn="l" rtl="0">
              <a:lnSpc>
                <a:spcPct val="115000"/>
              </a:lnSpc>
              <a:spcBef>
                <a:spcPts val="0"/>
              </a:spcBef>
              <a:spcAft>
                <a:spcPts val="0"/>
              </a:spcAft>
              <a:buNone/>
            </a:pPr>
            <a:endParaRPr sz="10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b="1">
                <a:solidFill>
                  <a:schemeClr val="dk1"/>
                </a:solidFill>
              </a:rPr>
              <a:t>Delayed Antibiotic Prescription for Children With Respiratory Infections: A Randomized Trial</a:t>
            </a:r>
            <a:r>
              <a:rPr lang="en" sz="1000">
                <a:solidFill>
                  <a:schemeClr val="dk1"/>
                </a:solidFill>
              </a:rPr>
              <a:t>. </a:t>
            </a:r>
            <a:r>
              <a:rPr lang="en" sz="1000" i="1">
                <a:solidFill>
                  <a:schemeClr val="dk1"/>
                </a:solidFill>
              </a:rPr>
              <a:t>Pediatrics</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Patients presenting with pharyngitis, rhinosinusitis, acute bronchitis, or acute otitis media were randomly assigned to delayed antibiotics, immediate antibiotics, no antibiotics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Why are we giving antibiotics to viral infections? </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The SAFER Randomized Clinical Trial.</a:t>
            </a:r>
            <a:r>
              <a:rPr lang="en" sz="1000">
                <a:solidFill>
                  <a:schemeClr val="dk1"/>
                </a:solidFill>
              </a:rPr>
              <a:t> </a:t>
            </a:r>
            <a:r>
              <a:rPr lang="en" sz="1000" i="1">
                <a:solidFill>
                  <a:schemeClr val="dk1"/>
                </a:solidFill>
              </a:rPr>
              <a:t>JAMA Pediatr</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not really a study of ED prescribing, but of discontinuing abx at 5 days in children who are clinically recovered (a question for the PCPs at follow up, not for us)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Noninferiority study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Same thought for: Zaoutis et al. </a:t>
            </a:r>
            <a:r>
              <a:rPr lang="en" sz="1000" b="1">
                <a:solidFill>
                  <a:schemeClr val="dk1"/>
                </a:solidFill>
              </a:rPr>
              <a:t>Short-course therapy for urinary tract infections in children: SCOUT randomized clinical trial. </a:t>
            </a:r>
            <a:r>
              <a:rPr lang="en" sz="1000" i="1">
                <a:solidFill>
                  <a:schemeClr val="dk1"/>
                </a:solidFill>
              </a:rPr>
              <a:t>JAMA Pediatr.</a:t>
            </a:r>
            <a:r>
              <a:rPr lang="en" sz="1000">
                <a:solidFill>
                  <a:schemeClr val="dk1"/>
                </a:solidFill>
              </a:rPr>
              <a:t> 2023;177:782.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Eligible patients were those who were already improving by day 5.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“Anticipating that short-course therapy was not likely to be superior to a standard-course therapy, we designed this study as a noninferiority trial.”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Did not meet statistical threshold for noninferiority</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rPr>
              <a:t>Li et al. </a:t>
            </a:r>
            <a:r>
              <a:rPr lang="en" sz="1000" b="1">
                <a:solidFill>
                  <a:schemeClr val="dk1"/>
                </a:solidFill>
              </a:rPr>
              <a:t>Short-Course vs Long-Course Antibiotic Therapy for Children With Nonsevere Community-Acquired Pneumonia: A Systematic Review and Meta-analysis.</a:t>
            </a:r>
            <a:r>
              <a:rPr lang="en" sz="1000">
                <a:solidFill>
                  <a:schemeClr val="dk1"/>
                </a:solidFill>
              </a:rPr>
              <a:t> </a:t>
            </a:r>
            <a:r>
              <a:rPr lang="en" sz="1000" i="1">
                <a:solidFill>
                  <a:schemeClr val="dk1"/>
                </a:solidFill>
              </a:rPr>
              <a:t>JAMA Pediatr</a:t>
            </a:r>
            <a:r>
              <a:rPr lang="en" sz="1000">
                <a:solidFill>
                  <a:schemeClr val="dk1"/>
                </a:solidFill>
              </a:rPr>
              <a:t>. 2022 Dec 1;176(12):1199-1207. doi: 10.1001/jamapediatrics.2022.4123. </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Interpretation of Antibiotic Trials in Pediatric Pneumonia</a:t>
            </a:r>
            <a:r>
              <a:rPr lang="en" sz="1000">
                <a:solidFill>
                  <a:schemeClr val="dk1"/>
                </a:solidFill>
              </a:rPr>
              <a:t>. </a:t>
            </a:r>
            <a:r>
              <a:rPr lang="en" sz="1000" i="1">
                <a:solidFill>
                  <a:schemeClr val="dk1"/>
                </a:solidFill>
              </a:rPr>
              <a:t>JAMA Netw Open</a:t>
            </a:r>
            <a:r>
              <a:rPr lang="en" sz="1000">
                <a:solidFill>
                  <a:schemeClr val="dk1"/>
                </a:solidFill>
              </a:rPr>
              <a:t>. 2024</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“Given the challenges of diagnosing pediatric pneumonia clinically, it is likely that most children included in studies with clinically suspected CAP did not have radiographic pneumonia and thus would have improved regardless of antibiotic therapy.”</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Prospectively enrolled 1252 children age 3mo to 6year. 507 patients met CAP-IT inclusion criteria. They then underwent CXR, 154 (30%) had radiographic pneumonia. 245 (48%) satisfied inclusion criteria recovered without antibiotics. </a:t>
            </a:r>
            <a:endParaRPr sz="1000">
              <a:solidFill>
                <a:schemeClr val="dk1"/>
              </a:solidFill>
            </a:endParaRPr>
          </a:p>
          <a:p>
            <a:pPr marL="0" lvl="0" indent="0" algn="l" rtl="0">
              <a:lnSpc>
                <a:spcPct val="115000"/>
              </a:lnSpc>
              <a:spcBef>
                <a:spcPts val="0"/>
              </a:spcBef>
              <a:spcAft>
                <a:spcPts val="0"/>
              </a:spcAft>
              <a:buNone/>
            </a:pPr>
            <a:endParaRPr sz="1000" b="1"/>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5"/>
        <p:cNvGrpSpPr/>
        <p:nvPr/>
      </p:nvGrpSpPr>
      <p:grpSpPr>
        <a:xfrm>
          <a:off x="0" y="0"/>
          <a:ext cx="0" cy="0"/>
          <a:chOff x="0" y="0"/>
          <a:chExt cx="0" cy="0"/>
        </a:xfrm>
      </p:grpSpPr>
      <p:sp>
        <p:nvSpPr>
          <p:cNvPr id="1156" name="Google Shape;1156;g2e513d56d07_0_4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7" name="Google Shape;1157;g2e513d56d07_0_4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b="1">
                <a:solidFill>
                  <a:schemeClr val="dk1"/>
                </a:solidFill>
                <a:uFill>
                  <a:noFill/>
                </a:uFill>
                <a:hlinkClick r:id="rId3">
                  <a:extLst>
                    <a:ext uri="{A12FA001-AC4F-418D-AE19-62706E023703}">
                      <ahyp:hlinkClr xmlns:ahyp="http://schemas.microsoft.com/office/drawing/2018/hyperlinkcolor" val="tx"/>
                    </a:ext>
                  </a:extLst>
                </a:hlinkClick>
              </a:rPr>
              <a:t> The CAP-IT Randomized Clinical Trial</a:t>
            </a:r>
            <a:r>
              <a:rPr lang="en" sz="1000">
                <a:solidFill>
                  <a:schemeClr val="dk1"/>
                </a:solidFill>
                <a:uFill>
                  <a:noFill/>
                </a:uFill>
                <a:hlinkClick r:id="rId3">
                  <a:extLst>
                    <a:ext uri="{A12FA001-AC4F-418D-AE19-62706E023703}">
                      <ahyp:hlinkClr xmlns:ahyp="http://schemas.microsoft.com/office/drawing/2018/hyperlinkcolor" val="tx"/>
                    </a:ext>
                  </a:extLst>
                </a:hlinkClick>
              </a:rPr>
              <a:t>.</a:t>
            </a:r>
            <a:r>
              <a:rPr lang="en" sz="1000">
                <a:solidFill>
                  <a:schemeClr val="dk1"/>
                </a:solidFill>
              </a:rPr>
              <a:t> </a:t>
            </a:r>
            <a:r>
              <a:rPr lang="en" sz="1000" i="1">
                <a:solidFill>
                  <a:schemeClr val="dk1"/>
                </a:solidFill>
              </a:rPr>
              <a:t>JAMA</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Clinical diagnosis of pneumonia (Ireland, UK). Without radiographs, likely includes a lot of viral pneumonia</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Noninferiority of low dose vs high dose amoxicillin and short (3-day) vs long (7-day) duration</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The SCOUT-CAP Randomized Clinical Trial</a:t>
            </a:r>
            <a:r>
              <a:rPr lang="en" sz="1000">
                <a:solidFill>
                  <a:schemeClr val="dk1"/>
                </a:solidFill>
              </a:rPr>
              <a:t>.</a:t>
            </a:r>
            <a:r>
              <a:rPr lang="en" sz="1000" i="1">
                <a:solidFill>
                  <a:schemeClr val="dk1"/>
                </a:solidFill>
              </a:rPr>
              <a:t> JAMA Pediatr.</a:t>
            </a:r>
            <a:r>
              <a:rPr lang="en" sz="1000">
                <a:solidFill>
                  <a:schemeClr val="dk1"/>
                </a:solidFill>
              </a:rPr>
              <a:t> 2022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Clinical diagnosis of pneumonia. Without radiographs, likely includes a lot of viral pneumonia</a:t>
            </a:r>
            <a:endParaRPr sz="1000">
              <a:solidFill>
                <a:schemeClr val="dk1"/>
              </a:solidFill>
            </a:endParaRPr>
          </a:p>
          <a:p>
            <a:pPr marL="0" lvl="0" indent="0" algn="l" rtl="0">
              <a:lnSpc>
                <a:spcPct val="115000"/>
              </a:lnSpc>
              <a:spcBef>
                <a:spcPts val="0"/>
              </a:spcBef>
              <a:spcAft>
                <a:spcPts val="0"/>
              </a:spcAft>
              <a:buNone/>
            </a:pPr>
            <a:endParaRPr sz="10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b="1">
                <a:solidFill>
                  <a:schemeClr val="dk1"/>
                </a:solidFill>
              </a:rPr>
              <a:t>Delayed Antibiotic Prescription for Children With Respiratory Infections: A Randomized Trial</a:t>
            </a:r>
            <a:r>
              <a:rPr lang="en" sz="1000">
                <a:solidFill>
                  <a:schemeClr val="dk1"/>
                </a:solidFill>
              </a:rPr>
              <a:t>. </a:t>
            </a:r>
            <a:r>
              <a:rPr lang="en" sz="1000" i="1">
                <a:solidFill>
                  <a:schemeClr val="dk1"/>
                </a:solidFill>
              </a:rPr>
              <a:t>Pediatrics</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Patients presenting with pharyngitis, rhinosinusitis, acute bronchitis, or acute otitis media were randomly assigned to delayed antibiotics, immediate antibiotics, no antibiotics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Why are we giving antibiotics to viral infections? </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The SAFER Randomized Clinical Trial.</a:t>
            </a:r>
            <a:r>
              <a:rPr lang="en" sz="1000">
                <a:solidFill>
                  <a:schemeClr val="dk1"/>
                </a:solidFill>
              </a:rPr>
              <a:t> </a:t>
            </a:r>
            <a:r>
              <a:rPr lang="en" sz="1000" i="1">
                <a:solidFill>
                  <a:schemeClr val="dk1"/>
                </a:solidFill>
              </a:rPr>
              <a:t>JAMA Pediatr</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not really a study of ED prescribing, but of discontinuing abx at 5 days in children who are clinically recovered (a question for the PCPs at follow up, not for us)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Noninferiority study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Same thought for: Zaoutis et al. </a:t>
            </a:r>
            <a:r>
              <a:rPr lang="en" sz="1000" b="1">
                <a:solidFill>
                  <a:schemeClr val="dk1"/>
                </a:solidFill>
              </a:rPr>
              <a:t>Short-course therapy for urinary tract infections in children: SCOUT randomized clinical trial. </a:t>
            </a:r>
            <a:r>
              <a:rPr lang="en" sz="1000" i="1">
                <a:solidFill>
                  <a:schemeClr val="dk1"/>
                </a:solidFill>
              </a:rPr>
              <a:t>JAMA Pediatr.</a:t>
            </a:r>
            <a:r>
              <a:rPr lang="en" sz="1000">
                <a:solidFill>
                  <a:schemeClr val="dk1"/>
                </a:solidFill>
              </a:rPr>
              <a:t> 2023;177:782.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Eligible patients were those who were already improving by day 5.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“Anticipating that short-course therapy was not likely to be superior to a standard-course therapy, we designed this study as a noninferiority trial.”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Did not meet statistical threshold for noninferiority</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rPr>
              <a:t>Li et al. </a:t>
            </a:r>
            <a:r>
              <a:rPr lang="en" sz="1000" b="1">
                <a:solidFill>
                  <a:schemeClr val="dk1"/>
                </a:solidFill>
              </a:rPr>
              <a:t>Short-Course vs Long-Course Antibiotic Therapy for Children With Nonsevere Community-Acquired Pneumonia: A Systematic Review and Meta-analysis.</a:t>
            </a:r>
            <a:r>
              <a:rPr lang="en" sz="1000">
                <a:solidFill>
                  <a:schemeClr val="dk1"/>
                </a:solidFill>
              </a:rPr>
              <a:t> </a:t>
            </a:r>
            <a:r>
              <a:rPr lang="en" sz="1000" i="1">
                <a:solidFill>
                  <a:schemeClr val="dk1"/>
                </a:solidFill>
              </a:rPr>
              <a:t>JAMA Pediatr</a:t>
            </a:r>
            <a:r>
              <a:rPr lang="en" sz="1000">
                <a:solidFill>
                  <a:schemeClr val="dk1"/>
                </a:solidFill>
              </a:rPr>
              <a:t>. 2022 Dec 1;176(12):1199-1207. doi: 10.1001/jamapediatrics.2022.4123. </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Interpretation of Antibiotic Trials in Pediatric Pneumonia</a:t>
            </a:r>
            <a:r>
              <a:rPr lang="en" sz="1000">
                <a:solidFill>
                  <a:schemeClr val="dk1"/>
                </a:solidFill>
              </a:rPr>
              <a:t>. </a:t>
            </a:r>
            <a:r>
              <a:rPr lang="en" sz="1000" i="1">
                <a:solidFill>
                  <a:schemeClr val="dk1"/>
                </a:solidFill>
              </a:rPr>
              <a:t>JAMA Netw Open</a:t>
            </a:r>
            <a:r>
              <a:rPr lang="en" sz="1000">
                <a:solidFill>
                  <a:schemeClr val="dk1"/>
                </a:solidFill>
              </a:rPr>
              <a:t>. 2024</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“Given the challenges of diagnosing pediatric pneumonia clinically, it is likely that most children included in studies with clinically suspected CAP did not have radiographic pneumonia and thus would have improved regardless of antibiotic therapy.”</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Prospectively enrolled 1252 children age 3mo to 6year. 507 patients met CAP-IT inclusion criteria. They then underwent CXR, 154 (30%) had radiographic pneumonia. 245 (48%) satisfied inclusion criteria recovered without antibiotics. </a:t>
            </a:r>
            <a:endParaRPr sz="1000">
              <a:solidFill>
                <a:schemeClr val="dk1"/>
              </a:solidFill>
            </a:endParaRPr>
          </a:p>
          <a:p>
            <a:pPr marL="0" lvl="0" indent="0" algn="l" rtl="0">
              <a:lnSpc>
                <a:spcPct val="115000"/>
              </a:lnSpc>
              <a:spcBef>
                <a:spcPts val="0"/>
              </a:spcBef>
              <a:spcAft>
                <a:spcPts val="0"/>
              </a:spcAft>
              <a:buNone/>
            </a:pPr>
            <a:endParaRPr sz="1000" b="1"/>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4"/>
        <p:cNvGrpSpPr/>
        <p:nvPr/>
      </p:nvGrpSpPr>
      <p:grpSpPr>
        <a:xfrm>
          <a:off x="0" y="0"/>
          <a:ext cx="0" cy="0"/>
          <a:chOff x="0" y="0"/>
          <a:chExt cx="0" cy="0"/>
        </a:xfrm>
      </p:grpSpPr>
      <p:sp>
        <p:nvSpPr>
          <p:cNvPr id="1165" name="Google Shape;1165;g2e513d56d07_0_4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6" name="Google Shape;1166;g2e513d56d07_0_4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b="1">
                <a:solidFill>
                  <a:schemeClr val="dk1"/>
                </a:solidFill>
                <a:uFill>
                  <a:noFill/>
                </a:uFill>
                <a:hlinkClick r:id="rId3">
                  <a:extLst>
                    <a:ext uri="{A12FA001-AC4F-418D-AE19-62706E023703}">
                      <ahyp:hlinkClr xmlns:ahyp="http://schemas.microsoft.com/office/drawing/2018/hyperlinkcolor" val="tx"/>
                    </a:ext>
                  </a:extLst>
                </a:hlinkClick>
              </a:rPr>
              <a:t> The CAP-IT Randomized Clinical Trial</a:t>
            </a:r>
            <a:r>
              <a:rPr lang="en" sz="1000">
                <a:solidFill>
                  <a:schemeClr val="dk1"/>
                </a:solidFill>
                <a:uFill>
                  <a:noFill/>
                </a:uFill>
                <a:hlinkClick r:id="rId3">
                  <a:extLst>
                    <a:ext uri="{A12FA001-AC4F-418D-AE19-62706E023703}">
                      <ahyp:hlinkClr xmlns:ahyp="http://schemas.microsoft.com/office/drawing/2018/hyperlinkcolor" val="tx"/>
                    </a:ext>
                  </a:extLst>
                </a:hlinkClick>
              </a:rPr>
              <a:t>.</a:t>
            </a:r>
            <a:r>
              <a:rPr lang="en" sz="1000">
                <a:solidFill>
                  <a:schemeClr val="dk1"/>
                </a:solidFill>
              </a:rPr>
              <a:t> </a:t>
            </a:r>
            <a:r>
              <a:rPr lang="en" sz="1000" i="1">
                <a:solidFill>
                  <a:schemeClr val="dk1"/>
                </a:solidFill>
              </a:rPr>
              <a:t>JAMA</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Clinical diagnosis of pneumonia (Ireland, UK). Without radiographs, likely includes a lot of viral pneumonia</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Noninferiority of low dose vs high dose amoxicillin and short (3-day) vs long (7-day) duration</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The SCOUT-CAP Randomized Clinical Trial</a:t>
            </a:r>
            <a:r>
              <a:rPr lang="en" sz="1000">
                <a:solidFill>
                  <a:schemeClr val="dk1"/>
                </a:solidFill>
              </a:rPr>
              <a:t>.</a:t>
            </a:r>
            <a:r>
              <a:rPr lang="en" sz="1000" i="1">
                <a:solidFill>
                  <a:schemeClr val="dk1"/>
                </a:solidFill>
              </a:rPr>
              <a:t> JAMA Pediatr.</a:t>
            </a:r>
            <a:r>
              <a:rPr lang="en" sz="1000">
                <a:solidFill>
                  <a:schemeClr val="dk1"/>
                </a:solidFill>
              </a:rPr>
              <a:t> 2022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Clinical diagnosis of pneumonia. Without radiographs, likely includes a lot of viral pneumonia</a:t>
            </a:r>
            <a:endParaRPr sz="1000">
              <a:solidFill>
                <a:schemeClr val="dk1"/>
              </a:solidFill>
            </a:endParaRPr>
          </a:p>
          <a:p>
            <a:pPr marL="0" lvl="0" indent="0" algn="l" rtl="0">
              <a:lnSpc>
                <a:spcPct val="115000"/>
              </a:lnSpc>
              <a:spcBef>
                <a:spcPts val="0"/>
              </a:spcBef>
              <a:spcAft>
                <a:spcPts val="0"/>
              </a:spcAft>
              <a:buNone/>
            </a:pPr>
            <a:endParaRPr sz="10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b="1">
                <a:solidFill>
                  <a:schemeClr val="dk1"/>
                </a:solidFill>
              </a:rPr>
              <a:t>Delayed Antibiotic Prescription for Children With Respiratory Infections: A Randomized Trial</a:t>
            </a:r>
            <a:r>
              <a:rPr lang="en" sz="1000">
                <a:solidFill>
                  <a:schemeClr val="dk1"/>
                </a:solidFill>
              </a:rPr>
              <a:t>. </a:t>
            </a:r>
            <a:r>
              <a:rPr lang="en" sz="1000" i="1">
                <a:solidFill>
                  <a:schemeClr val="dk1"/>
                </a:solidFill>
              </a:rPr>
              <a:t>Pediatrics</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Patients presenting with pharyngitis, rhinosinusitis, acute bronchitis, or acute otitis media were randomly assigned to delayed antibiotics, immediate antibiotics, no antibiotics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Why are we giving antibiotics to viral infections? </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The SAFER Randomized Clinical Trial.</a:t>
            </a:r>
            <a:r>
              <a:rPr lang="en" sz="1000">
                <a:solidFill>
                  <a:schemeClr val="dk1"/>
                </a:solidFill>
              </a:rPr>
              <a:t> </a:t>
            </a:r>
            <a:r>
              <a:rPr lang="en" sz="1000" i="1">
                <a:solidFill>
                  <a:schemeClr val="dk1"/>
                </a:solidFill>
              </a:rPr>
              <a:t>JAMA Pediatr</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not really a study of ED prescribing, but of discontinuing abx at 5 days in children who are clinically recovered (a question for the PCPs at follow up, not for us)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Noninferiority study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Same thought for: Zaoutis et al. </a:t>
            </a:r>
            <a:r>
              <a:rPr lang="en" sz="1000" b="1">
                <a:solidFill>
                  <a:schemeClr val="dk1"/>
                </a:solidFill>
              </a:rPr>
              <a:t>Short-course therapy for urinary tract infections in children: SCOUT randomized clinical trial. </a:t>
            </a:r>
            <a:r>
              <a:rPr lang="en" sz="1000" i="1">
                <a:solidFill>
                  <a:schemeClr val="dk1"/>
                </a:solidFill>
              </a:rPr>
              <a:t>JAMA Pediatr.</a:t>
            </a:r>
            <a:r>
              <a:rPr lang="en" sz="1000">
                <a:solidFill>
                  <a:schemeClr val="dk1"/>
                </a:solidFill>
              </a:rPr>
              <a:t> 2023;177:782.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Eligible patients were those who were already improving by day 5.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“Anticipating that short-course therapy was not likely to be superior to a standard-course therapy, we designed this study as a noninferiority trial.”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Did not meet statistical threshold for noninferiority</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rPr>
              <a:t>Li et al. </a:t>
            </a:r>
            <a:r>
              <a:rPr lang="en" sz="1000" b="1">
                <a:solidFill>
                  <a:schemeClr val="dk1"/>
                </a:solidFill>
              </a:rPr>
              <a:t>Short-Course vs Long-Course Antibiotic Therapy for Children With Nonsevere Community-Acquired Pneumonia: A Systematic Review and Meta-analysis.</a:t>
            </a:r>
            <a:r>
              <a:rPr lang="en" sz="1000">
                <a:solidFill>
                  <a:schemeClr val="dk1"/>
                </a:solidFill>
              </a:rPr>
              <a:t> </a:t>
            </a:r>
            <a:r>
              <a:rPr lang="en" sz="1000" i="1">
                <a:solidFill>
                  <a:schemeClr val="dk1"/>
                </a:solidFill>
              </a:rPr>
              <a:t>JAMA Pediatr</a:t>
            </a:r>
            <a:r>
              <a:rPr lang="en" sz="1000">
                <a:solidFill>
                  <a:schemeClr val="dk1"/>
                </a:solidFill>
              </a:rPr>
              <a:t>. 2022 Dec 1;176(12):1199-1207. doi: 10.1001/jamapediatrics.2022.4123. </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Interpretation of Antibiotic Trials in Pediatric Pneumonia</a:t>
            </a:r>
            <a:r>
              <a:rPr lang="en" sz="1000">
                <a:solidFill>
                  <a:schemeClr val="dk1"/>
                </a:solidFill>
              </a:rPr>
              <a:t>. </a:t>
            </a:r>
            <a:r>
              <a:rPr lang="en" sz="1000" i="1">
                <a:solidFill>
                  <a:schemeClr val="dk1"/>
                </a:solidFill>
              </a:rPr>
              <a:t>JAMA Netw Open</a:t>
            </a:r>
            <a:r>
              <a:rPr lang="en" sz="1000">
                <a:solidFill>
                  <a:schemeClr val="dk1"/>
                </a:solidFill>
              </a:rPr>
              <a:t>. 2024</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“Given the challenges of diagnosing pediatric pneumonia clinically, it is likely that most children included in studies with clinically suspected CAP did not have radiographic pneumonia and thus would have improved regardless of antibiotic therapy.”</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Prospectively enrolled 1252 children age 3mo to 6year. 507 patients met CAP-IT inclusion criteria. They then underwent CXR, 154 (30%) had radiographic pneumonia. 245 (48%) satisfied inclusion criteria recovered without antibiotics. </a:t>
            </a:r>
            <a:endParaRPr sz="1000">
              <a:solidFill>
                <a:schemeClr val="dk1"/>
              </a:solidFill>
            </a:endParaRPr>
          </a:p>
          <a:p>
            <a:pPr marL="0" lvl="0" indent="0" algn="l" rtl="0">
              <a:lnSpc>
                <a:spcPct val="115000"/>
              </a:lnSpc>
              <a:spcBef>
                <a:spcPts val="0"/>
              </a:spcBef>
              <a:spcAft>
                <a:spcPts val="0"/>
              </a:spcAft>
              <a:buNone/>
            </a:pPr>
            <a:endParaRPr sz="1000" b="1"/>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5"/>
        <p:cNvGrpSpPr/>
        <p:nvPr/>
      </p:nvGrpSpPr>
      <p:grpSpPr>
        <a:xfrm>
          <a:off x="0" y="0"/>
          <a:ext cx="0" cy="0"/>
          <a:chOff x="0" y="0"/>
          <a:chExt cx="0" cy="0"/>
        </a:xfrm>
      </p:grpSpPr>
      <p:sp>
        <p:nvSpPr>
          <p:cNvPr id="1176" name="Google Shape;1176;g2e513d56d07_0_4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7" name="Google Shape;1177;g2e513d56d07_0_4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b="1">
                <a:solidFill>
                  <a:schemeClr val="dk1"/>
                </a:solidFill>
                <a:uFill>
                  <a:noFill/>
                </a:uFill>
                <a:hlinkClick r:id="rId3">
                  <a:extLst>
                    <a:ext uri="{A12FA001-AC4F-418D-AE19-62706E023703}">
                      <ahyp:hlinkClr xmlns:ahyp="http://schemas.microsoft.com/office/drawing/2018/hyperlinkcolor" val="tx"/>
                    </a:ext>
                  </a:extLst>
                </a:hlinkClick>
              </a:rPr>
              <a:t> The CAP-IT Randomized Clinical Trial</a:t>
            </a:r>
            <a:r>
              <a:rPr lang="en" sz="1000">
                <a:solidFill>
                  <a:schemeClr val="dk1"/>
                </a:solidFill>
                <a:uFill>
                  <a:noFill/>
                </a:uFill>
                <a:hlinkClick r:id="rId3">
                  <a:extLst>
                    <a:ext uri="{A12FA001-AC4F-418D-AE19-62706E023703}">
                      <ahyp:hlinkClr xmlns:ahyp="http://schemas.microsoft.com/office/drawing/2018/hyperlinkcolor" val="tx"/>
                    </a:ext>
                  </a:extLst>
                </a:hlinkClick>
              </a:rPr>
              <a:t>.</a:t>
            </a:r>
            <a:r>
              <a:rPr lang="en" sz="1000">
                <a:solidFill>
                  <a:schemeClr val="dk1"/>
                </a:solidFill>
              </a:rPr>
              <a:t> </a:t>
            </a:r>
            <a:r>
              <a:rPr lang="en" sz="1000" i="1">
                <a:solidFill>
                  <a:schemeClr val="dk1"/>
                </a:solidFill>
              </a:rPr>
              <a:t>JAMA</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Clinical diagnosis of pneumonia (Ireland, UK). Without radiographs, likely includes a lot of viral pneumonia</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Noninferiority of low dose vs high dose amoxicillin and short (3-day) vs long (7-day) duration</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The SCOUT-CAP Randomized Clinical Trial</a:t>
            </a:r>
            <a:r>
              <a:rPr lang="en" sz="1000">
                <a:solidFill>
                  <a:schemeClr val="dk1"/>
                </a:solidFill>
              </a:rPr>
              <a:t>.</a:t>
            </a:r>
            <a:r>
              <a:rPr lang="en" sz="1000" i="1">
                <a:solidFill>
                  <a:schemeClr val="dk1"/>
                </a:solidFill>
              </a:rPr>
              <a:t> JAMA Pediatr.</a:t>
            </a:r>
            <a:r>
              <a:rPr lang="en" sz="1000">
                <a:solidFill>
                  <a:schemeClr val="dk1"/>
                </a:solidFill>
              </a:rPr>
              <a:t> 2022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Clinical diagnosis of pneumonia. Without radiographs, likely includes a lot of viral pneumonia</a:t>
            </a:r>
            <a:endParaRPr sz="1000">
              <a:solidFill>
                <a:schemeClr val="dk1"/>
              </a:solidFill>
            </a:endParaRPr>
          </a:p>
          <a:p>
            <a:pPr marL="0" lvl="0" indent="0" algn="l" rtl="0">
              <a:lnSpc>
                <a:spcPct val="115000"/>
              </a:lnSpc>
              <a:spcBef>
                <a:spcPts val="0"/>
              </a:spcBef>
              <a:spcAft>
                <a:spcPts val="0"/>
              </a:spcAft>
              <a:buNone/>
            </a:pPr>
            <a:endParaRPr sz="10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b="1">
                <a:solidFill>
                  <a:schemeClr val="dk1"/>
                </a:solidFill>
              </a:rPr>
              <a:t>Delayed Antibiotic Prescription for Children With Respiratory Infections: A Randomized Trial</a:t>
            </a:r>
            <a:r>
              <a:rPr lang="en" sz="1000">
                <a:solidFill>
                  <a:schemeClr val="dk1"/>
                </a:solidFill>
              </a:rPr>
              <a:t>. </a:t>
            </a:r>
            <a:r>
              <a:rPr lang="en" sz="1000" i="1">
                <a:solidFill>
                  <a:schemeClr val="dk1"/>
                </a:solidFill>
              </a:rPr>
              <a:t>Pediatrics</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Patients presenting with pharyngitis, rhinosinusitis, acute bronchitis, or acute otitis media were randomly assigned to delayed antibiotics, immediate antibiotics, no antibiotics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Why are we giving antibiotics to viral infections? </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The SAFER Randomized Clinical Trial.</a:t>
            </a:r>
            <a:r>
              <a:rPr lang="en" sz="1000">
                <a:solidFill>
                  <a:schemeClr val="dk1"/>
                </a:solidFill>
              </a:rPr>
              <a:t> </a:t>
            </a:r>
            <a:r>
              <a:rPr lang="en" sz="1000" i="1">
                <a:solidFill>
                  <a:schemeClr val="dk1"/>
                </a:solidFill>
              </a:rPr>
              <a:t>JAMA Pediatr</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not really a study of ED prescribing, but of discontinuing abx at 5 days in children who are clinically recovered (a question for the PCPs at follow up, not for us)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Noninferiority study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Same thought for: Zaoutis et al. </a:t>
            </a:r>
            <a:r>
              <a:rPr lang="en" sz="1000" b="1">
                <a:solidFill>
                  <a:schemeClr val="dk1"/>
                </a:solidFill>
              </a:rPr>
              <a:t>Short-course therapy for urinary tract infections in children: SCOUT randomized clinical trial. </a:t>
            </a:r>
            <a:r>
              <a:rPr lang="en" sz="1000" i="1">
                <a:solidFill>
                  <a:schemeClr val="dk1"/>
                </a:solidFill>
              </a:rPr>
              <a:t>JAMA Pediatr.</a:t>
            </a:r>
            <a:r>
              <a:rPr lang="en" sz="1000">
                <a:solidFill>
                  <a:schemeClr val="dk1"/>
                </a:solidFill>
              </a:rPr>
              <a:t> 2023;177:782.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Eligible patients were those who were already improving by day 5.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“Anticipating that short-course therapy was not likely to be superior to a standard-course therapy, we designed this study as a noninferiority trial.”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Did not meet statistical threshold for noninferiority</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rPr>
              <a:t>Li et al. </a:t>
            </a:r>
            <a:r>
              <a:rPr lang="en" sz="1000" b="1">
                <a:solidFill>
                  <a:schemeClr val="dk1"/>
                </a:solidFill>
              </a:rPr>
              <a:t>Short-Course vs Long-Course Antibiotic Therapy for Children With Nonsevere Community-Acquired Pneumonia: A Systematic Review and Meta-analysis.</a:t>
            </a:r>
            <a:r>
              <a:rPr lang="en" sz="1000">
                <a:solidFill>
                  <a:schemeClr val="dk1"/>
                </a:solidFill>
              </a:rPr>
              <a:t> </a:t>
            </a:r>
            <a:r>
              <a:rPr lang="en" sz="1000" i="1">
                <a:solidFill>
                  <a:schemeClr val="dk1"/>
                </a:solidFill>
              </a:rPr>
              <a:t>JAMA Pediatr</a:t>
            </a:r>
            <a:r>
              <a:rPr lang="en" sz="1000">
                <a:solidFill>
                  <a:schemeClr val="dk1"/>
                </a:solidFill>
              </a:rPr>
              <a:t>. 2022 Dec 1;176(12):1199-1207. doi: 10.1001/jamapediatrics.2022.4123. </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Interpretation of Antibiotic Trials in Pediatric Pneumonia</a:t>
            </a:r>
            <a:r>
              <a:rPr lang="en" sz="1000">
                <a:solidFill>
                  <a:schemeClr val="dk1"/>
                </a:solidFill>
              </a:rPr>
              <a:t>. </a:t>
            </a:r>
            <a:r>
              <a:rPr lang="en" sz="1000" i="1">
                <a:solidFill>
                  <a:schemeClr val="dk1"/>
                </a:solidFill>
              </a:rPr>
              <a:t>JAMA Netw Open</a:t>
            </a:r>
            <a:r>
              <a:rPr lang="en" sz="1000">
                <a:solidFill>
                  <a:schemeClr val="dk1"/>
                </a:solidFill>
              </a:rPr>
              <a:t>. 2024</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“Given the challenges of diagnosing pediatric pneumonia clinically, it is likely that most children included in studies with clinically suspected CAP did not have radiographic pneumonia and thus would have improved regardless of antibiotic therapy.”</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Prospectively enrolled 1252 children age 3mo to 6year. 507 patients met CAP-IT inclusion criteria. They then underwent CXR, 154 (30%) had radiographic pneumonia. 245 (48%) satisfied inclusion criteria recovered without antibiotics. </a:t>
            </a:r>
            <a:endParaRPr sz="1000">
              <a:solidFill>
                <a:schemeClr val="dk1"/>
              </a:solidFill>
            </a:endParaRPr>
          </a:p>
          <a:p>
            <a:pPr marL="0" lvl="0" indent="0" algn="l" rtl="0">
              <a:lnSpc>
                <a:spcPct val="115000"/>
              </a:lnSpc>
              <a:spcBef>
                <a:spcPts val="0"/>
              </a:spcBef>
              <a:spcAft>
                <a:spcPts val="0"/>
              </a:spcAft>
              <a:buNone/>
            </a:pPr>
            <a:endParaRPr sz="1000" b="1"/>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8"/>
        <p:cNvGrpSpPr/>
        <p:nvPr/>
      </p:nvGrpSpPr>
      <p:grpSpPr>
        <a:xfrm>
          <a:off x="0" y="0"/>
          <a:ext cx="0" cy="0"/>
          <a:chOff x="0" y="0"/>
          <a:chExt cx="0" cy="0"/>
        </a:xfrm>
      </p:grpSpPr>
      <p:sp>
        <p:nvSpPr>
          <p:cNvPr id="1189" name="Google Shape;1189;g2e513d56d07_0_4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0" name="Google Shape;1190;g2e513d56d07_0_4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b="1">
                <a:solidFill>
                  <a:schemeClr val="dk1"/>
                </a:solidFill>
                <a:uFill>
                  <a:noFill/>
                </a:uFill>
                <a:hlinkClick r:id="rId3">
                  <a:extLst>
                    <a:ext uri="{A12FA001-AC4F-418D-AE19-62706E023703}">
                      <ahyp:hlinkClr xmlns:ahyp="http://schemas.microsoft.com/office/drawing/2018/hyperlinkcolor" val="tx"/>
                    </a:ext>
                  </a:extLst>
                </a:hlinkClick>
              </a:rPr>
              <a:t> The CAP-IT Randomized Clinical Trial</a:t>
            </a:r>
            <a:r>
              <a:rPr lang="en" sz="1000">
                <a:solidFill>
                  <a:schemeClr val="dk1"/>
                </a:solidFill>
                <a:uFill>
                  <a:noFill/>
                </a:uFill>
                <a:hlinkClick r:id="rId3">
                  <a:extLst>
                    <a:ext uri="{A12FA001-AC4F-418D-AE19-62706E023703}">
                      <ahyp:hlinkClr xmlns:ahyp="http://schemas.microsoft.com/office/drawing/2018/hyperlinkcolor" val="tx"/>
                    </a:ext>
                  </a:extLst>
                </a:hlinkClick>
              </a:rPr>
              <a:t>.</a:t>
            </a:r>
            <a:r>
              <a:rPr lang="en" sz="1000">
                <a:solidFill>
                  <a:schemeClr val="dk1"/>
                </a:solidFill>
              </a:rPr>
              <a:t> </a:t>
            </a:r>
            <a:r>
              <a:rPr lang="en" sz="1000" i="1">
                <a:solidFill>
                  <a:schemeClr val="dk1"/>
                </a:solidFill>
              </a:rPr>
              <a:t>JAMA</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Clinical diagnosis of pneumonia (Ireland, UK). Without radiographs, likely includes a lot of viral pneumonia</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Noninferiority of low dose vs high dose amoxicillin and short (3-day) vs long (7-day) duration</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The SCOUT-CAP Randomized Clinical Trial</a:t>
            </a:r>
            <a:r>
              <a:rPr lang="en" sz="1000">
                <a:solidFill>
                  <a:schemeClr val="dk1"/>
                </a:solidFill>
              </a:rPr>
              <a:t>.</a:t>
            </a:r>
            <a:r>
              <a:rPr lang="en" sz="1000" i="1">
                <a:solidFill>
                  <a:schemeClr val="dk1"/>
                </a:solidFill>
              </a:rPr>
              <a:t> JAMA Pediatr.</a:t>
            </a:r>
            <a:r>
              <a:rPr lang="en" sz="1000">
                <a:solidFill>
                  <a:schemeClr val="dk1"/>
                </a:solidFill>
              </a:rPr>
              <a:t> 2022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Clinical diagnosis of pneumonia. Without radiographs, likely includes a lot of viral pneumonia</a:t>
            </a:r>
            <a:endParaRPr sz="1000">
              <a:solidFill>
                <a:schemeClr val="dk1"/>
              </a:solidFill>
            </a:endParaRPr>
          </a:p>
          <a:p>
            <a:pPr marL="0" lvl="0" indent="0" algn="l" rtl="0">
              <a:lnSpc>
                <a:spcPct val="115000"/>
              </a:lnSpc>
              <a:spcBef>
                <a:spcPts val="0"/>
              </a:spcBef>
              <a:spcAft>
                <a:spcPts val="0"/>
              </a:spcAft>
              <a:buNone/>
            </a:pPr>
            <a:endParaRPr sz="10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b="1">
                <a:solidFill>
                  <a:schemeClr val="dk1"/>
                </a:solidFill>
              </a:rPr>
              <a:t>Delayed Antibiotic Prescription for Children With Respiratory Infections: A Randomized Trial</a:t>
            </a:r>
            <a:r>
              <a:rPr lang="en" sz="1000">
                <a:solidFill>
                  <a:schemeClr val="dk1"/>
                </a:solidFill>
              </a:rPr>
              <a:t>. </a:t>
            </a:r>
            <a:r>
              <a:rPr lang="en" sz="1000" i="1">
                <a:solidFill>
                  <a:schemeClr val="dk1"/>
                </a:solidFill>
              </a:rPr>
              <a:t>Pediatrics</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Patients presenting with pharyngitis, rhinosinusitis, acute bronchitis, or acute otitis media were randomly assigned to delayed antibiotics, immediate antibiotics, no antibiotics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Why are we giving antibiotics to viral infections? </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The SAFER Randomized Clinical Trial.</a:t>
            </a:r>
            <a:r>
              <a:rPr lang="en" sz="1000">
                <a:solidFill>
                  <a:schemeClr val="dk1"/>
                </a:solidFill>
              </a:rPr>
              <a:t> </a:t>
            </a:r>
            <a:r>
              <a:rPr lang="en" sz="1000" i="1">
                <a:solidFill>
                  <a:schemeClr val="dk1"/>
                </a:solidFill>
              </a:rPr>
              <a:t>JAMA Pediatr</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not really a study of ED prescribing, but of discontinuing abx at 5 days in children who are clinically recovered (a question for the PCPs at follow up, not for us)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Noninferiority study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Same thought for: Zaoutis et al. </a:t>
            </a:r>
            <a:r>
              <a:rPr lang="en" sz="1000" b="1">
                <a:solidFill>
                  <a:schemeClr val="dk1"/>
                </a:solidFill>
              </a:rPr>
              <a:t>Short-course therapy for urinary tract infections in children: SCOUT randomized clinical trial. </a:t>
            </a:r>
            <a:r>
              <a:rPr lang="en" sz="1000" i="1">
                <a:solidFill>
                  <a:schemeClr val="dk1"/>
                </a:solidFill>
              </a:rPr>
              <a:t>JAMA Pediatr.</a:t>
            </a:r>
            <a:r>
              <a:rPr lang="en" sz="1000">
                <a:solidFill>
                  <a:schemeClr val="dk1"/>
                </a:solidFill>
              </a:rPr>
              <a:t> 2023;177:782.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Eligible patients were those who were already improving by day 5.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“Anticipating that short-course therapy was not likely to be superior to a standard-course therapy, we designed this study as a noninferiority trial.”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Did not meet statistical threshold for noninferiority</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rPr>
              <a:t>Li et al. </a:t>
            </a:r>
            <a:r>
              <a:rPr lang="en" sz="1000" b="1">
                <a:solidFill>
                  <a:schemeClr val="dk1"/>
                </a:solidFill>
              </a:rPr>
              <a:t>Short-Course vs Long-Course Antibiotic Therapy for Children With Nonsevere Community-Acquired Pneumonia: A Systematic Review and Meta-analysis.</a:t>
            </a:r>
            <a:r>
              <a:rPr lang="en" sz="1000">
                <a:solidFill>
                  <a:schemeClr val="dk1"/>
                </a:solidFill>
              </a:rPr>
              <a:t> </a:t>
            </a:r>
            <a:r>
              <a:rPr lang="en" sz="1000" i="1">
                <a:solidFill>
                  <a:schemeClr val="dk1"/>
                </a:solidFill>
              </a:rPr>
              <a:t>JAMA Pediatr</a:t>
            </a:r>
            <a:r>
              <a:rPr lang="en" sz="1000">
                <a:solidFill>
                  <a:schemeClr val="dk1"/>
                </a:solidFill>
              </a:rPr>
              <a:t>. 2022 Dec 1;176(12):1199-1207. doi: 10.1001/jamapediatrics.2022.4123. </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Interpretation of Antibiotic Trials in Pediatric Pneumonia</a:t>
            </a:r>
            <a:r>
              <a:rPr lang="en" sz="1000">
                <a:solidFill>
                  <a:schemeClr val="dk1"/>
                </a:solidFill>
              </a:rPr>
              <a:t>. </a:t>
            </a:r>
            <a:r>
              <a:rPr lang="en" sz="1000" i="1">
                <a:solidFill>
                  <a:schemeClr val="dk1"/>
                </a:solidFill>
              </a:rPr>
              <a:t>JAMA Netw Open</a:t>
            </a:r>
            <a:r>
              <a:rPr lang="en" sz="1000">
                <a:solidFill>
                  <a:schemeClr val="dk1"/>
                </a:solidFill>
              </a:rPr>
              <a:t>. 2024</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“Given the challenges of diagnosing pediatric pneumonia clinically, it is likely that most children included in studies with clinically suspected CAP did not have radiographic pneumonia and thus would have improved regardless of antibiotic therapy.”</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Prospectively enrolled 1252 children age 3mo to 6year. 507 patients met CAP-IT inclusion criteria. They then underwent CXR, 154 (30%) had radiographic pneumonia. 245 (48%) satisfied inclusion criteria recovered without antibiotics. </a:t>
            </a:r>
            <a:endParaRPr sz="1000">
              <a:solidFill>
                <a:schemeClr val="dk1"/>
              </a:solidFill>
            </a:endParaRPr>
          </a:p>
          <a:p>
            <a:pPr marL="0" lvl="0" indent="0" algn="l" rtl="0">
              <a:lnSpc>
                <a:spcPct val="115000"/>
              </a:lnSpc>
              <a:spcBef>
                <a:spcPts val="0"/>
              </a:spcBef>
              <a:spcAft>
                <a:spcPts val="0"/>
              </a:spcAft>
              <a:buNone/>
            </a:pPr>
            <a:endParaRPr sz="1000" b="1"/>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3"/>
        <p:cNvGrpSpPr/>
        <p:nvPr/>
      </p:nvGrpSpPr>
      <p:grpSpPr>
        <a:xfrm>
          <a:off x="0" y="0"/>
          <a:ext cx="0" cy="0"/>
          <a:chOff x="0" y="0"/>
          <a:chExt cx="0" cy="0"/>
        </a:xfrm>
      </p:grpSpPr>
      <p:sp>
        <p:nvSpPr>
          <p:cNvPr id="1204" name="Google Shape;1204;g2e513d56d07_0_4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5" name="Google Shape;1205;g2e513d56d07_0_4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b="1">
                <a:solidFill>
                  <a:schemeClr val="dk1"/>
                </a:solidFill>
                <a:uFill>
                  <a:noFill/>
                </a:uFill>
                <a:hlinkClick r:id="rId3">
                  <a:extLst>
                    <a:ext uri="{A12FA001-AC4F-418D-AE19-62706E023703}">
                      <ahyp:hlinkClr xmlns:ahyp="http://schemas.microsoft.com/office/drawing/2018/hyperlinkcolor" val="tx"/>
                    </a:ext>
                  </a:extLst>
                </a:hlinkClick>
              </a:rPr>
              <a:t> The CAP-IT Randomized Clinical Trial</a:t>
            </a:r>
            <a:r>
              <a:rPr lang="en" sz="1000">
                <a:solidFill>
                  <a:schemeClr val="dk1"/>
                </a:solidFill>
                <a:uFill>
                  <a:noFill/>
                </a:uFill>
                <a:hlinkClick r:id="rId3">
                  <a:extLst>
                    <a:ext uri="{A12FA001-AC4F-418D-AE19-62706E023703}">
                      <ahyp:hlinkClr xmlns:ahyp="http://schemas.microsoft.com/office/drawing/2018/hyperlinkcolor" val="tx"/>
                    </a:ext>
                  </a:extLst>
                </a:hlinkClick>
              </a:rPr>
              <a:t>.</a:t>
            </a:r>
            <a:r>
              <a:rPr lang="en" sz="1000">
                <a:solidFill>
                  <a:schemeClr val="dk1"/>
                </a:solidFill>
              </a:rPr>
              <a:t> </a:t>
            </a:r>
            <a:r>
              <a:rPr lang="en" sz="1000" i="1">
                <a:solidFill>
                  <a:schemeClr val="dk1"/>
                </a:solidFill>
              </a:rPr>
              <a:t>JAMA</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Clinical diagnosis of pneumonia (Ireland, UK). Without radiographs, likely includes a lot of viral pneumonia</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Noninferiority of low dose vs high dose amoxicillin and short (3-day) vs long (7-day) duration</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The SCOUT-CAP Randomized Clinical Trial</a:t>
            </a:r>
            <a:r>
              <a:rPr lang="en" sz="1000">
                <a:solidFill>
                  <a:schemeClr val="dk1"/>
                </a:solidFill>
              </a:rPr>
              <a:t>.</a:t>
            </a:r>
            <a:r>
              <a:rPr lang="en" sz="1000" i="1">
                <a:solidFill>
                  <a:schemeClr val="dk1"/>
                </a:solidFill>
              </a:rPr>
              <a:t> JAMA Pediatr.</a:t>
            </a:r>
            <a:r>
              <a:rPr lang="en" sz="1000">
                <a:solidFill>
                  <a:schemeClr val="dk1"/>
                </a:solidFill>
              </a:rPr>
              <a:t> 2022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Clinical diagnosis of pneumonia. Without radiographs, likely includes a lot of viral pneumonia</a:t>
            </a:r>
            <a:endParaRPr sz="1000">
              <a:solidFill>
                <a:schemeClr val="dk1"/>
              </a:solidFill>
            </a:endParaRPr>
          </a:p>
          <a:p>
            <a:pPr marL="0" lvl="0" indent="0" algn="l" rtl="0">
              <a:lnSpc>
                <a:spcPct val="115000"/>
              </a:lnSpc>
              <a:spcBef>
                <a:spcPts val="0"/>
              </a:spcBef>
              <a:spcAft>
                <a:spcPts val="0"/>
              </a:spcAft>
              <a:buNone/>
            </a:pPr>
            <a:endParaRPr sz="10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b="1">
                <a:solidFill>
                  <a:schemeClr val="dk1"/>
                </a:solidFill>
              </a:rPr>
              <a:t>Delayed Antibiotic Prescription for Children With Respiratory Infections: A Randomized Trial</a:t>
            </a:r>
            <a:r>
              <a:rPr lang="en" sz="1000">
                <a:solidFill>
                  <a:schemeClr val="dk1"/>
                </a:solidFill>
              </a:rPr>
              <a:t>. </a:t>
            </a:r>
            <a:r>
              <a:rPr lang="en" sz="1000" i="1">
                <a:solidFill>
                  <a:schemeClr val="dk1"/>
                </a:solidFill>
              </a:rPr>
              <a:t>Pediatrics</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Patients presenting with pharyngitis, rhinosinusitis, acute bronchitis, or acute otitis media were randomly assigned to delayed antibiotics, immediate antibiotics, no antibiotics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Why are we giving antibiotics to viral infections? </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The SAFER Randomized Clinical Trial.</a:t>
            </a:r>
            <a:r>
              <a:rPr lang="en" sz="1000">
                <a:solidFill>
                  <a:schemeClr val="dk1"/>
                </a:solidFill>
              </a:rPr>
              <a:t> </a:t>
            </a:r>
            <a:r>
              <a:rPr lang="en" sz="1000" i="1">
                <a:solidFill>
                  <a:schemeClr val="dk1"/>
                </a:solidFill>
              </a:rPr>
              <a:t>JAMA Pediatr</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not really a study of ED prescribing, but of discontinuing abx at 5 days in children who are clinically recovered (a question for the PCPs at follow up, not for us)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Noninferiority study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Same thought for: Zaoutis et al. </a:t>
            </a:r>
            <a:r>
              <a:rPr lang="en" sz="1000" b="1">
                <a:solidFill>
                  <a:schemeClr val="dk1"/>
                </a:solidFill>
              </a:rPr>
              <a:t>Short-course therapy for urinary tract infections in children: SCOUT randomized clinical trial. </a:t>
            </a:r>
            <a:r>
              <a:rPr lang="en" sz="1000" i="1">
                <a:solidFill>
                  <a:schemeClr val="dk1"/>
                </a:solidFill>
              </a:rPr>
              <a:t>JAMA Pediatr.</a:t>
            </a:r>
            <a:r>
              <a:rPr lang="en" sz="1000">
                <a:solidFill>
                  <a:schemeClr val="dk1"/>
                </a:solidFill>
              </a:rPr>
              <a:t> 2023;177:782.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Eligible patients were those who were already improving by day 5.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“Anticipating that short-course therapy was not likely to be superior to a standard-course therapy, we designed this study as a noninferiority trial.”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Did not meet statistical threshold for noninferiority</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rPr>
              <a:t>Li et al. </a:t>
            </a:r>
            <a:r>
              <a:rPr lang="en" sz="1000" b="1">
                <a:solidFill>
                  <a:schemeClr val="dk1"/>
                </a:solidFill>
              </a:rPr>
              <a:t>Short-Course vs Long-Course Antibiotic Therapy for Children With Nonsevere Community-Acquired Pneumonia: A Systematic Review and Meta-analysis.</a:t>
            </a:r>
            <a:r>
              <a:rPr lang="en" sz="1000">
                <a:solidFill>
                  <a:schemeClr val="dk1"/>
                </a:solidFill>
              </a:rPr>
              <a:t> </a:t>
            </a:r>
            <a:r>
              <a:rPr lang="en" sz="1000" i="1">
                <a:solidFill>
                  <a:schemeClr val="dk1"/>
                </a:solidFill>
              </a:rPr>
              <a:t>JAMA Pediatr</a:t>
            </a:r>
            <a:r>
              <a:rPr lang="en" sz="1000">
                <a:solidFill>
                  <a:schemeClr val="dk1"/>
                </a:solidFill>
              </a:rPr>
              <a:t>. 2022 Dec 1;176(12):1199-1207. doi: 10.1001/jamapediatrics.2022.4123. </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Interpretation of Antibiotic Trials in Pediatric Pneumonia</a:t>
            </a:r>
            <a:r>
              <a:rPr lang="en" sz="1000">
                <a:solidFill>
                  <a:schemeClr val="dk1"/>
                </a:solidFill>
              </a:rPr>
              <a:t>. </a:t>
            </a:r>
            <a:r>
              <a:rPr lang="en" sz="1000" i="1">
                <a:solidFill>
                  <a:schemeClr val="dk1"/>
                </a:solidFill>
              </a:rPr>
              <a:t>JAMA Netw Open</a:t>
            </a:r>
            <a:r>
              <a:rPr lang="en" sz="1000">
                <a:solidFill>
                  <a:schemeClr val="dk1"/>
                </a:solidFill>
              </a:rPr>
              <a:t>. 2024</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“Given the challenges of diagnosing pediatric pneumonia clinically, it is likely that most children included in studies with clinically suspected CAP did not have radiographic pneumonia and thus would have improved regardless of antibiotic therapy.”</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Prospectively enrolled 1252 children age 3mo to 6year. 507 patients met CAP-IT inclusion criteria. They then underwent CXR, 154 (30%) had radiographic pneumonia. 245 (48%) satisfied inclusion criteria recovered without antibiotics. </a:t>
            </a:r>
            <a:endParaRPr sz="1000">
              <a:solidFill>
                <a:schemeClr val="dk1"/>
              </a:solidFill>
            </a:endParaRPr>
          </a:p>
          <a:p>
            <a:pPr marL="0" lvl="0" indent="0" algn="l" rtl="0">
              <a:lnSpc>
                <a:spcPct val="115000"/>
              </a:lnSpc>
              <a:spcBef>
                <a:spcPts val="0"/>
              </a:spcBef>
              <a:spcAft>
                <a:spcPts val="0"/>
              </a:spcAft>
              <a:buNone/>
            </a:pPr>
            <a:endParaRPr sz="1000" b="1"/>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0"/>
        <p:cNvGrpSpPr/>
        <p:nvPr/>
      </p:nvGrpSpPr>
      <p:grpSpPr>
        <a:xfrm>
          <a:off x="0" y="0"/>
          <a:ext cx="0" cy="0"/>
          <a:chOff x="0" y="0"/>
          <a:chExt cx="0" cy="0"/>
        </a:xfrm>
      </p:grpSpPr>
      <p:sp>
        <p:nvSpPr>
          <p:cNvPr id="1221" name="Google Shape;1221;g2e513d56d07_0_3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2" name="Google Shape;1222;g2e513d56d07_0_3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b="1">
                <a:solidFill>
                  <a:schemeClr val="dk1"/>
                </a:solidFill>
                <a:uFill>
                  <a:noFill/>
                </a:uFill>
                <a:hlinkClick r:id="rId3">
                  <a:extLst>
                    <a:ext uri="{A12FA001-AC4F-418D-AE19-62706E023703}">
                      <ahyp:hlinkClr xmlns:ahyp="http://schemas.microsoft.com/office/drawing/2018/hyperlinkcolor" val="tx"/>
                    </a:ext>
                  </a:extLst>
                </a:hlinkClick>
              </a:rPr>
              <a:t> The CAP-IT Randomized Clinical Trial</a:t>
            </a:r>
            <a:r>
              <a:rPr lang="en" sz="1000">
                <a:solidFill>
                  <a:schemeClr val="dk1"/>
                </a:solidFill>
                <a:uFill>
                  <a:noFill/>
                </a:uFill>
                <a:hlinkClick r:id="rId3">
                  <a:extLst>
                    <a:ext uri="{A12FA001-AC4F-418D-AE19-62706E023703}">
                      <ahyp:hlinkClr xmlns:ahyp="http://schemas.microsoft.com/office/drawing/2018/hyperlinkcolor" val="tx"/>
                    </a:ext>
                  </a:extLst>
                </a:hlinkClick>
              </a:rPr>
              <a:t>.</a:t>
            </a:r>
            <a:r>
              <a:rPr lang="en" sz="1000">
                <a:solidFill>
                  <a:schemeClr val="dk1"/>
                </a:solidFill>
              </a:rPr>
              <a:t> </a:t>
            </a:r>
            <a:r>
              <a:rPr lang="en" sz="1000" i="1">
                <a:solidFill>
                  <a:schemeClr val="dk1"/>
                </a:solidFill>
              </a:rPr>
              <a:t>JAMA</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Clinical diagnosis of pneumonia (Ireland, UK). Without radiographs, likely includes a lot of viral pneumonia</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Noninferiority of low dose vs high dose amoxicillin and short (3-day) vs long (7-day) duration</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The SCOUT-CAP Randomized Clinical Trial</a:t>
            </a:r>
            <a:r>
              <a:rPr lang="en" sz="1000">
                <a:solidFill>
                  <a:schemeClr val="dk1"/>
                </a:solidFill>
              </a:rPr>
              <a:t>.</a:t>
            </a:r>
            <a:r>
              <a:rPr lang="en" sz="1000" i="1">
                <a:solidFill>
                  <a:schemeClr val="dk1"/>
                </a:solidFill>
              </a:rPr>
              <a:t> JAMA Pediatr.</a:t>
            </a:r>
            <a:r>
              <a:rPr lang="en" sz="1000">
                <a:solidFill>
                  <a:schemeClr val="dk1"/>
                </a:solidFill>
              </a:rPr>
              <a:t> 2022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Clinical diagnosis of pneumonia. Without radiographs, likely includes a lot of viral pneumonia</a:t>
            </a:r>
            <a:endParaRPr sz="1000">
              <a:solidFill>
                <a:schemeClr val="dk1"/>
              </a:solidFill>
            </a:endParaRPr>
          </a:p>
          <a:p>
            <a:pPr marL="0" lvl="0" indent="0" algn="l" rtl="0">
              <a:lnSpc>
                <a:spcPct val="115000"/>
              </a:lnSpc>
              <a:spcBef>
                <a:spcPts val="0"/>
              </a:spcBef>
              <a:spcAft>
                <a:spcPts val="0"/>
              </a:spcAft>
              <a:buNone/>
            </a:pPr>
            <a:endParaRPr sz="10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b="1">
                <a:solidFill>
                  <a:schemeClr val="dk1"/>
                </a:solidFill>
              </a:rPr>
              <a:t>Delayed Antibiotic Prescription for Children With Respiratory Infections: A Randomized Trial</a:t>
            </a:r>
            <a:r>
              <a:rPr lang="en" sz="1000">
                <a:solidFill>
                  <a:schemeClr val="dk1"/>
                </a:solidFill>
              </a:rPr>
              <a:t>. </a:t>
            </a:r>
            <a:r>
              <a:rPr lang="en" sz="1000" i="1">
                <a:solidFill>
                  <a:schemeClr val="dk1"/>
                </a:solidFill>
              </a:rPr>
              <a:t>Pediatrics</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Patients presenting with pharyngitis, rhinosinusitis, acute bronchitis, or acute otitis media were randomly assigned to delayed antibiotics, immediate antibiotics, no antibiotics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Why are we giving antibiotics to viral infections? </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The SAFER Randomized Clinical Trial.</a:t>
            </a:r>
            <a:r>
              <a:rPr lang="en" sz="1000">
                <a:solidFill>
                  <a:schemeClr val="dk1"/>
                </a:solidFill>
              </a:rPr>
              <a:t> </a:t>
            </a:r>
            <a:r>
              <a:rPr lang="en" sz="1000" i="1">
                <a:solidFill>
                  <a:schemeClr val="dk1"/>
                </a:solidFill>
              </a:rPr>
              <a:t>JAMA Pediatr</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not really a study of ED prescribing, but of discontinuing abx at 5 days in children who are clinically recovered (a question for the PCPs at follow up, not for us)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Noninferiority study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Same thought for: Zaoutis et al. </a:t>
            </a:r>
            <a:r>
              <a:rPr lang="en" sz="1000" b="1">
                <a:solidFill>
                  <a:schemeClr val="dk1"/>
                </a:solidFill>
              </a:rPr>
              <a:t>Short-course therapy for urinary tract infections in children: SCOUT randomized clinical trial. </a:t>
            </a:r>
            <a:r>
              <a:rPr lang="en" sz="1000" i="1">
                <a:solidFill>
                  <a:schemeClr val="dk1"/>
                </a:solidFill>
              </a:rPr>
              <a:t>JAMA Pediatr.</a:t>
            </a:r>
            <a:r>
              <a:rPr lang="en" sz="1000">
                <a:solidFill>
                  <a:schemeClr val="dk1"/>
                </a:solidFill>
              </a:rPr>
              <a:t> 2023;177:782.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Eligible patients were those who were already improving by day 5.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“Anticipating that short-course therapy was not likely to be superior to a standard-course therapy, we designed this study as a noninferiority trial.”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Did not meet statistical threshold for noninferiority</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rPr>
              <a:t>Li et al. </a:t>
            </a:r>
            <a:r>
              <a:rPr lang="en" sz="1000" b="1">
                <a:solidFill>
                  <a:schemeClr val="dk1"/>
                </a:solidFill>
              </a:rPr>
              <a:t>Short-Course vs Long-Course Antibiotic Therapy for Children With Nonsevere Community-Acquired Pneumonia: A Systematic Review and Meta-analysis.</a:t>
            </a:r>
            <a:r>
              <a:rPr lang="en" sz="1000">
                <a:solidFill>
                  <a:schemeClr val="dk1"/>
                </a:solidFill>
              </a:rPr>
              <a:t> </a:t>
            </a:r>
            <a:r>
              <a:rPr lang="en" sz="1000" i="1">
                <a:solidFill>
                  <a:schemeClr val="dk1"/>
                </a:solidFill>
              </a:rPr>
              <a:t>JAMA Pediatr</a:t>
            </a:r>
            <a:r>
              <a:rPr lang="en" sz="1000">
                <a:solidFill>
                  <a:schemeClr val="dk1"/>
                </a:solidFill>
              </a:rPr>
              <a:t>. 2022 Dec 1;176(12):1199-1207. doi: 10.1001/jamapediatrics.2022.4123. </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Interpretation of Antibiotic Trials in Pediatric Pneumonia</a:t>
            </a:r>
            <a:r>
              <a:rPr lang="en" sz="1000">
                <a:solidFill>
                  <a:schemeClr val="dk1"/>
                </a:solidFill>
              </a:rPr>
              <a:t>. </a:t>
            </a:r>
            <a:r>
              <a:rPr lang="en" sz="1000" i="1">
                <a:solidFill>
                  <a:schemeClr val="dk1"/>
                </a:solidFill>
              </a:rPr>
              <a:t>JAMA Netw Open</a:t>
            </a:r>
            <a:r>
              <a:rPr lang="en" sz="1000">
                <a:solidFill>
                  <a:schemeClr val="dk1"/>
                </a:solidFill>
              </a:rPr>
              <a:t>. 2024</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“Given the challenges of diagnosing pediatric pneumonia clinically, it is likely that most children included in studies with clinically suspected CAP did not have radiographic pneumonia and thus would have improved regardless of antibiotic therapy.”</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Prospectively enrolled 1252 children age 3mo to 6year. 507 patients met CAP-IT inclusion criteria. They then underwent CXR, 154 (30%) had radiographic pneumonia. 245 (48%) satisfied inclusion criteria recovered without antibiotics. </a:t>
            </a:r>
            <a:endParaRPr sz="1000">
              <a:solidFill>
                <a:schemeClr val="dk1"/>
              </a:solidFill>
            </a:endParaRPr>
          </a:p>
          <a:p>
            <a:pPr marL="0" lvl="0" indent="0" algn="l" rtl="0">
              <a:lnSpc>
                <a:spcPct val="115000"/>
              </a:lnSpc>
              <a:spcBef>
                <a:spcPts val="0"/>
              </a:spcBef>
              <a:spcAft>
                <a:spcPts val="0"/>
              </a:spcAft>
              <a:buNone/>
            </a:pPr>
            <a:endParaRPr sz="1000" b="1"/>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9"/>
        <p:cNvGrpSpPr/>
        <p:nvPr/>
      </p:nvGrpSpPr>
      <p:grpSpPr>
        <a:xfrm>
          <a:off x="0" y="0"/>
          <a:ext cx="0" cy="0"/>
          <a:chOff x="0" y="0"/>
          <a:chExt cx="0" cy="0"/>
        </a:xfrm>
      </p:grpSpPr>
      <p:sp>
        <p:nvSpPr>
          <p:cNvPr id="1240" name="Google Shape;1240;g2e513d56d07_0_3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1" name="Google Shape;1241;g2e513d56d07_0_3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b="1">
                <a:solidFill>
                  <a:schemeClr val="dk1"/>
                </a:solidFill>
                <a:uFill>
                  <a:noFill/>
                </a:uFill>
                <a:hlinkClick r:id="rId3">
                  <a:extLst>
                    <a:ext uri="{A12FA001-AC4F-418D-AE19-62706E023703}">
                      <ahyp:hlinkClr xmlns:ahyp="http://schemas.microsoft.com/office/drawing/2018/hyperlinkcolor" val="tx"/>
                    </a:ext>
                  </a:extLst>
                </a:hlinkClick>
              </a:rPr>
              <a:t> The CAP-IT Randomized Clinical Trial</a:t>
            </a:r>
            <a:r>
              <a:rPr lang="en" sz="1000">
                <a:solidFill>
                  <a:schemeClr val="dk1"/>
                </a:solidFill>
                <a:uFill>
                  <a:noFill/>
                </a:uFill>
                <a:hlinkClick r:id="rId3">
                  <a:extLst>
                    <a:ext uri="{A12FA001-AC4F-418D-AE19-62706E023703}">
                      <ahyp:hlinkClr xmlns:ahyp="http://schemas.microsoft.com/office/drawing/2018/hyperlinkcolor" val="tx"/>
                    </a:ext>
                  </a:extLst>
                </a:hlinkClick>
              </a:rPr>
              <a:t>.</a:t>
            </a:r>
            <a:r>
              <a:rPr lang="en" sz="1000">
                <a:solidFill>
                  <a:schemeClr val="dk1"/>
                </a:solidFill>
              </a:rPr>
              <a:t> </a:t>
            </a:r>
            <a:r>
              <a:rPr lang="en" sz="1000" i="1">
                <a:solidFill>
                  <a:schemeClr val="dk1"/>
                </a:solidFill>
              </a:rPr>
              <a:t>JAMA</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Clinical diagnosis of pneumonia (Ireland, UK). Without radiographs, likely includes a lot of viral pneumonia</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Noninferiority of low dose vs high dose amoxicillin and short (3-day) vs long (7-day) duration</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The SCOUT-CAP Randomized Clinical Trial</a:t>
            </a:r>
            <a:r>
              <a:rPr lang="en" sz="1000">
                <a:solidFill>
                  <a:schemeClr val="dk1"/>
                </a:solidFill>
              </a:rPr>
              <a:t>.</a:t>
            </a:r>
            <a:r>
              <a:rPr lang="en" sz="1000" i="1">
                <a:solidFill>
                  <a:schemeClr val="dk1"/>
                </a:solidFill>
              </a:rPr>
              <a:t> JAMA Pediatr.</a:t>
            </a:r>
            <a:r>
              <a:rPr lang="en" sz="1000">
                <a:solidFill>
                  <a:schemeClr val="dk1"/>
                </a:solidFill>
              </a:rPr>
              <a:t> 2022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Clinical diagnosis of pneumonia. Without radiographs, likely includes a lot of viral pneumonia</a:t>
            </a:r>
            <a:endParaRPr sz="1000">
              <a:solidFill>
                <a:schemeClr val="dk1"/>
              </a:solidFill>
            </a:endParaRPr>
          </a:p>
          <a:p>
            <a:pPr marL="0" lvl="0" indent="0" algn="l" rtl="0">
              <a:lnSpc>
                <a:spcPct val="115000"/>
              </a:lnSpc>
              <a:spcBef>
                <a:spcPts val="0"/>
              </a:spcBef>
              <a:spcAft>
                <a:spcPts val="0"/>
              </a:spcAft>
              <a:buNone/>
            </a:pPr>
            <a:endParaRPr sz="10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b="1">
                <a:solidFill>
                  <a:schemeClr val="dk1"/>
                </a:solidFill>
              </a:rPr>
              <a:t>Delayed Antibiotic Prescription for Children With Respiratory Infections: A Randomized Trial</a:t>
            </a:r>
            <a:r>
              <a:rPr lang="en" sz="1000">
                <a:solidFill>
                  <a:schemeClr val="dk1"/>
                </a:solidFill>
              </a:rPr>
              <a:t>. </a:t>
            </a:r>
            <a:r>
              <a:rPr lang="en" sz="1000" i="1">
                <a:solidFill>
                  <a:schemeClr val="dk1"/>
                </a:solidFill>
              </a:rPr>
              <a:t>Pediatrics</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Patients presenting with pharyngitis, rhinosinusitis, acute bronchitis, or acute otitis media were randomly assigned to delayed antibiotics, immediate antibiotics, no antibiotics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Why are we giving antibiotics to viral infections? </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The SAFER Randomized Clinical Trial.</a:t>
            </a:r>
            <a:r>
              <a:rPr lang="en" sz="1000">
                <a:solidFill>
                  <a:schemeClr val="dk1"/>
                </a:solidFill>
              </a:rPr>
              <a:t> </a:t>
            </a:r>
            <a:r>
              <a:rPr lang="en" sz="1000" i="1">
                <a:solidFill>
                  <a:schemeClr val="dk1"/>
                </a:solidFill>
              </a:rPr>
              <a:t>JAMA Pediatr</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not really a study of ED prescribing, but of discontinuing abx at 5 days in children who are clinically recovered (a question for the PCPs at follow up, not for us)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Noninferiority study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Same thought for: Zaoutis et al. </a:t>
            </a:r>
            <a:r>
              <a:rPr lang="en" sz="1000" b="1">
                <a:solidFill>
                  <a:schemeClr val="dk1"/>
                </a:solidFill>
              </a:rPr>
              <a:t>Short-course therapy for urinary tract infections in children: SCOUT randomized clinical trial. </a:t>
            </a:r>
            <a:r>
              <a:rPr lang="en" sz="1000" i="1">
                <a:solidFill>
                  <a:schemeClr val="dk1"/>
                </a:solidFill>
              </a:rPr>
              <a:t>JAMA Pediatr.</a:t>
            </a:r>
            <a:r>
              <a:rPr lang="en" sz="1000">
                <a:solidFill>
                  <a:schemeClr val="dk1"/>
                </a:solidFill>
              </a:rPr>
              <a:t> 2023;177:782.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Eligible patients were those who were already improving by day 5.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“Anticipating that short-course therapy was not likely to be superior to a standard-course therapy, we designed this study as a noninferiority trial.”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Did not meet statistical threshold for noninferiority</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rPr>
              <a:t>Li et al. </a:t>
            </a:r>
            <a:r>
              <a:rPr lang="en" sz="1000" b="1">
                <a:solidFill>
                  <a:schemeClr val="dk1"/>
                </a:solidFill>
              </a:rPr>
              <a:t>Short-Course vs Long-Course Antibiotic Therapy for Children With Nonsevere Community-Acquired Pneumonia: A Systematic Review and Meta-analysis.</a:t>
            </a:r>
            <a:r>
              <a:rPr lang="en" sz="1000">
                <a:solidFill>
                  <a:schemeClr val="dk1"/>
                </a:solidFill>
              </a:rPr>
              <a:t> </a:t>
            </a:r>
            <a:r>
              <a:rPr lang="en" sz="1000" i="1">
                <a:solidFill>
                  <a:schemeClr val="dk1"/>
                </a:solidFill>
              </a:rPr>
              <a:t>JAMA Pediatr</a:t>
            </a:r>
            <a:r>
              <a:rPr lang="en" sz="1000">
                <a:solidFill>
                  <a:schemeClr val="dk1"/>
                </a:solidFill>
              </a:rPr>
              <a:t>. 2022 Dec 1;176(12):1199-1207. doi: 10.1001/jamapediatrics.2022.4123. </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Interpretation of Antibiotic Trials in Pediatric Pneumonia</a:t>
            </a:r>
            <a:r>
              <a:rPr lang="en" sz="1000">
                <a:solidFill>
                  <a:schemeClr val="dk1"/>
                </a:solidFill>
              </a:rPr>
              <a:t>. </a:t>
            </a:r>
            <a:r>
              <a:rPr lang="en" sz="1000" i="1">
                <a:solidFill>
                  <a:schemeClr val="dk1"/>
                </a:solidFill>
              </a:rPr>
              <a:t>JAMA Netw Open</a:t>
            </a:r>
            <a:r>
              <a:rPr lang="en" sz="1000">
                <a:solidFill>
                  <a:schemeClr val="dk1"/>
                </a:solidFill>
              </a:rPr>
              <a:t>. 2024</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“Given the challenges of diagnosing pediatric pneumonia clinically, it is likely that most children included in studies with clinically suspected CAP did not have radiographic pneumonia and thus would have improved regardless of antibiotic therapy.”</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Prospectively enrolled 1252 children age 3mo to 6year. 507 patients met CAP-IT inclusion criteria. They then underwent CXR, 154 (30%) had radiographic pneumonia. 245 (48%) satisfied inclusion criteria recovered without antibiotics. </a:t>
            </a:r>
            <a:endParaRPr sz="1000">
              <a:solidFill>
                <a:schemeClr val="dk1"/>
              </a:solidFill>
            </a:endParaRPr>
          </a:p>
          <a:p>
            <a:pPr marL="0" lvl="0" indent="0" algn="l" rtl="0">
              <a:lnSpc>
                <a:spcPct val="115000"/>
              </a:lnSpc>
              <a:spcBef>
                <a:spcPts val="0"/>
              </a:spcBef>
              <a:spcAft>
                <a:spcPts val="0"/>
              </a:spcAft>
              <a:buNone/>
            </a:pPr>
            <a:endParaRPr sz="1000" b="1"/>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9"/>
        <p:cNvGrpSpPr/>
        <p:nvPr/>
      </p:nvGrpSpPr>
      <p:grpSpPr>
        <a:xfrm>
          <a:off x="0" y="0"/>
          <a:ext cx="0" cy="0"/>
          <a:chOff x="0" y="0"/>
          <a:chExt cx="0" cy="0"/>
        </a:xfrm>
      </p:grpSpPr>
      <p:sp>
        <p:nvSpPr>
          <p:cNvPr id="1260" name="Google Shape;1260;g2e513d56d07_0_2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1" name="Google Shape;1261;g2e513d56d07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b="1">
                <a:solidFill>
                  <a:schemeClr val="dk1"/>
                </a:solidFill>
                <a:uFill>
                  <a:noFill/>
                </a:uFill>
                <a:hlinkClick r:id="rId3">
                  <a:extLst>
                    <a:ext uri="{A12FA001-AC4F-418D-AE19-62706E023703}">
                      <ahyp:hlinkClr xmlns:ahyp="http://schemas.microsoft.com/office/drawing/2018/hyperlinkcolor" val="tx"/>
                    </a:ext>
                  </a:extLst>
                </a:hlinkClick>
              </a:rPr>
              <a:t> The CAP-IT Randomized Clinical Trial</a:t>
            </a:r>
            <a:r>
              <a:rPr lang="en" sz="1000">
                <a:solidFill>
                  <a:schemeClr val="dk1"/>
                </a:solidFill>
                <a:uFill>
                  <a:noFill/>
                </a:uFill>
                <a:hlinkClick r:id="rId3">
                  <a:extLst>
                    <a:ext uri="{A12FA001-AC4F-418D-AE19-62706E023703}">
                      <ahyp:hlinkClr xmlns:ahyp="http://schemas.microsoft.com/office/drawing/2018/hyperlinkcolor" val="tx"/>
                    </a:ext>
                  </a:extLst>
                </a:hlinkClick>
              </a:rPr>
              <a:t>.</a:t>
            </a:r>
            <a:r>
              <a:rPr lang="en" sz="1000">
                <a:solidFill>
                  <a:schemeClr val="dk1"/>
                </a:solidFill>
              </a:rPr>
              <a:t> </a:t>
            </a:r>
            <a:r>
              <a:rPr lang="en" sz="1000" i="1">
                <a:solidFill>
                  <a:schemeClr val="dk1"/>
                </a:solidFill>
              </a:rPr>
              <a:t>JAMA</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Clinical diagnosis of pneumonia (Ireland, UK). Without radiographs, likely includes a lot of viral pneumonia</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Noninferiority of low dose vs high dose amoxicillin and short (3-day) vs long (7-day) duration</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The SCOUT-CAP Randomized Clinical Trial</a:t>
            </a:r>
            <a:r>
              <a:rPr lang="en" sz="1000">
                <a:solidFill>
                  <a:schemeClr val="dk1"/>
                </a:solidFill>
              </a:rPr>
              <a:t>.</a:t>
            </a:r>
            <a:r>
              <a:rPr lang="en" sz="1000" i="1">
                <a:solidFill>
                  <a:schemeClr val="dk1"/>
                </a:solidFill>
              </a:rPr>
              <a:t> JAMA Pediatr.</a:t>
            </a:r>
            <a:r>
              <a:rPr lang="en" sz="1000">
                <a:solidFill>
                  <a:schemeClr val="dk1"/>
                </a:solidFill>
              </a:rPr>
              <a:t> 2022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Clinical diagnosis of pneumonia. Without radiographs, likely includes a lot of viral pneumonia</a:t>
            </a:r>
            <a:endParaRPr sz="1000">
              <a:solidFill>
                <a:schemeClr val="dk1"/>
              </a:solidFill>
            </a:endParaRPr>
          </a:p>
          <a:p>
            <a:pPr marL="0" lvl="0" indent="0" algn="l" rtl="0">
              <a:lnSpc>
                <a:spcPct val="115000"/>
              </a:lnSpc>
              <a:spcBef>
                <a:spcPts val="0"/>
              </a:spcBef>
              <a:spcAft>
                <a:spcPts val="0"/>
              </a:spcAft>
              <a:buNone/>
            </a:pPr>
            <a:endParaRPr sz="10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b="1">
                <a:solidFill>
                  <a:schemeClr val="dk1"/>
                </a:solidFill>
              </a:rPr>
              <a:t>Delayed Antibiotic Prescription for Children With Respiratory Infections: A Randomized Trial</a:t>
            </a:r>
            <a:r>
              <a:rPr lang="en" sz="1000">
                <a:solidFill>
                  <a:schemeClr val="dk1"/>
                </a:solidFill>
              </a:rPr>
              <a:t>. </a:t>
            </a:r>
            <a:r>
              <a:rPr lang="en" sz="1000" i="1">
                <a:solidFill>
                  <a:schemeClr val="dk1"/>
                </a:solidFill>
              </a:rPr>
              <a:t>Pediatrics</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Patients presenting with pharyngitis, rhinosinusitis, acute bronchitis, or acute otitis media were randomly assigned to delayed antibiotics, immediate antibiotics, no antibiotics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Why are we giving antibiotics to viral infections? </a:t>
            </a:r>
            <a:endParaRPr sz="1000">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The SAFER Randomized Clinical Trial.</a:t>
            </a:r>
            <a:r>
              <a:rPr lang="en" sz="1000">
                <a:solidFill>
                  <a:schemeClr val="dk1"/>
                </a:solidFill>
              </a:rPr>
              <a:t> </a:t>
            </a:r>
            <a:r>
              <a:rPr lang="en" sz="1000" i="1">
                <a:solidFill>
                  <a:schemeClr val="dk1"/>
                </a:solidFill>
              </a:rPr>
              <a:t>JAMA Pediatr</a:t>
            </a:r>
            <a:r>
              <a:rPr lang="en" sz="1000">
                <a:solidFill>
                  <a:schemeClr val="dk1"/>
                </a:solidFill>
              </a:rPr>
              <a:t>. 2021</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not really a study of ED prescribing, but of discontinuing abx at 5 days in children who are clinically recovered (a question for the PCPs at follow up, not for us)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Noninferiority study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Same thought for: Zaoutis et al. </a:t>
            </a:r>
            <a:r>
              <a:rPr lang="en" sz="1000" b="1">
                <a:solidFill>
                  <a:schemeClr val="dk1"/>
                </a:solidFill>
              </a:rPr>
              <a:t>Short-course therapy for urinary tract infections in children: SCOUT randomized clinical trial. </a:t>
            </a:r>
            <a:r>
              <a:rPr lang="en" sz="1000" i="1">
                <a:solidFill>
                  <a:schemeClr val="dk1"/>
                </a:solidFill>
              </a:rPr>
              <a:t>JAMA Pediatr.</a:t>
            </a:r>
            <a:r>
              <a:rPr lang="en" sz="1000">
                <a:solidFill>
                  <a:schemeClr val="dk1"/>
                </a:solidFill>
              </a:rPr>
              <a:t> 2023;177:782.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Eligible patients were those who were already improving by day 5.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“Anticipating that short-course therapy was not likely to be superior to a standard-course therapy, we designed this study as a noninferiority trial.” </a:t>
            </a:r>
            <a:endParaRPr sz="1000">
              <a:solidFill>
                <a:schemeClr val="dk1"/>
              </a:solidFill>
            </a:endParaRPr>
          </a:p>
          <a:p>
            <a:pPr marL="914400" lvl="1" indent="-292100" algn="l" rtl="0">
              <a:lnSpc>
                <a:spcPct val="115000"/>
              </a:lnSpc>
              <a:spcBef>
                <a:spcPts val="0"/>
              </a:spcBef>
              <a:spcAft>
                <a:spcPts val="0"/>
              </a:spcAft>
              <a:buClr>
                <a:schemeClr val="dk1"/>
              </a:buClr>
              <a:buSzPts val="1000"/>
              <a:buChar char="-"/>
            </a:pPr>
            <a:r>
              <a:rPr lang="en" sz="1000">
                <a:solidFill>
                  <a:schemeClr val="dk1"/>
                </a:solidFill>
              </a:rPr>
              <a:t>Did not meet statistical threshold for noninferiority</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rPr>
              <a:t>Li et al. </a:t>
            </a:r>
            <a:r>
              <a:rPr lang="en" sz="1000" b="1">
                <a:solidFill>
                  <a:schemeClr val="dk1"/>
                </a:solidFill>
              </a:rPr>
              <a:t>Short-Course vs Long-Course Antibiotic Therapy for Children With Nonsevere Community-Acquired Pneumonia: A Systematic Review and Meta-analysis.</a:t>
            </a:r>
            <a:r>
              <a:rPr lang="en" sz="1000">
                <a:solidFill>
                  <a:schemeClr val="dk1"/>
                </a:solidFill>
              </a:rPr>
              <a:t> </a:t>
            </a:r>
            <a:r>
              <a:rPr lang="en" sz="1000" i="1">
                <a:solidFill>
                  <a:schemeClr val="dk1"/>
                </a:solidFill>
              </a:rPr>
              <a:t>JAMA Pediatr</a:t>
            </a:r>
            <a:r>
              <a:rPr lang="en" sz="1000">
                <a:solidFill>
                  <a:schemeClr val="dk1"/>
                </a:solidFill>
              </a:rPr>
              <a:t>. 2022 Dec 1;176(12):1199-1207. doi: 10.1001/jamapediatrics.2022.4123. </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lnSpc>
                <a:spcPct val="115000"/>
              </a:lnSpc>
              <a:spcBef>
                <a:spcPts val="0"/>
              </a:spcBef>
              <a:spcAft>
                <a:spcPts val="0"/>
              </a:spcAft>
              <a:buNone/>
            </a:pPr>
            <a:r>
              <a:rPr lang="en" sz="1000" b="1">
                <a:solidFill>
                  <a:schemeClr val="dk1"/>
                </a:solidFill>
              </a:rPr>
              <a:t>Interpretation of Antibiotic Trials in Pediatric Pneumonia</a:t>
            </a:r>
            <a:r>
              <a:rPr lang="en" sz="1000">
                <a:solidFill>
                  <a:schemeClr val="dk1"/>
                </a:solidFill>
              </a:rPr>
              <a:t>. </a:t>
            </a:r>
            <a:r>
              <a:rPr lang="en" sz="1000" i="1">
                <a:solidFill>
                  <a:schemeClr val="dk1"/>
                </a:solidFill>
              </a:rPr>
              <a:t>JAMA Netw Open</a:t>
            </a:r>
            <a:r>
              <a:rPr lang="en" sz="1000">
                <a:solidFill>
                  <a:schemeClr val="dk1"/>
                </a:solidFill>
              </a:rPr>
              <a:t>. 2024</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“Given the challenges of diagnosing pediatric pneumonia clinically, it is likely that most children included in studies with clinically suspected CAP did not have radiographic pneumonia and thus would have improved regardless of antibiotic therapy.”</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Prospectively enrolled 1252 children age 3mo to 6year. 507 patients met CAP-IT inclusion criteria. They then underwent CXR, 154 (30%) had radiographic pneumonia. 245 (48%) satisfied inclusion criteria recovered without antibiotics. </a:t>
            </a:r>
            <a:endParaRPr sz="1000">
              <a:solidFill>
                <a:schemeClr val="dk1"/>
              </a:solidFill>
            </a:endParaRPr>
          </a:p>
          <a:p>
            <a:pPr marL="0" lvl="0" indent="0" algn="l" rtl="0">
              <a:lnSpc>
                <a:spcPct val="115000"/>
              </a:lnSpc>
              <a:spcBef>
                <a:spcPts val="0"/>
              </a:spcBef>
              <a:spcAft>
                <a:spcPts val="0"/>
              </a:spcAft>
              <a:buNone/>
            </a:pPr>
            <a:endParaRPr sz="1000" b="1"/>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1"/>
        <p:cNvGrpSpPr/>
        <p:nvPr/>
      </p:nvGrpSpPr>
      <p:grpSpPr>
        <a:xfrm>
          <a:off x="0" y="0"/>
          <a:ext cx="0" cy="0"/>
          <a:chOff x="0" y="0"/>
          <a:chExt cx="0" cy="0"/>
        </a:xfrm>
      </p:grpSpPr>
      <p:sp>
        <p:nvSpPr>
          <p:cNvPr id="1282" name="Google Shape;1282;g2e34f5a172e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3" name="Google Shape;1283;g2e34f5a172e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13" name="Google Shape;13;p2"/>
          <p:cNvCxnSpPr/>
          <p:nvPr/>
        </p:nvCxnSpPr>
        <p:spPr>
          <a:xfrm>
            <a:off x="-180875" y="327400"/>
            <a:ext cx="9552000" cy="12000"/>
          </a:xfrm>
          <a:prstGeom prst="straightConnector1">
            <a:avLst/>
          </a:prstGeom>
          <a:noFill/>
          <a:ln w="19050" cap="flat" cmpd="sng">
            <a:solidFill>
              <a:schemeClr val="dk1"/>
            </a:solidFill>
            <a:prstDash val="solid"/>
            <a:round/>
            <a:headEnd type="none" w="med" len="med"/>
            <a:tailEnd type="none" w="med" len="med"/>
          </a:ln>
        </p:spPr>
      </p:cxnSp>
      <p:cxnSp>
        <p:nvCxnSpPr>
          <p:cNvPr id="14" name="Google Shape;14;p2"/>
          <p:cNvCxnSpPr/>
          <p:nvPr/>
        </p:nvCxnSpPr>
        <p:spPr>
          <a:xfrm>
            <a:off x="-180875" y="4670800"/>
            <a:ext cx="9552000" cy="1200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7" name="Google Shape;17;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18" name="Google Shape;18;p3"/>
          <p:cNvCxnSpPr/>
          <p:nvPr/>
        </p:nvCxnSpPr>
        <p:spPr>
          <a:xfrm>
            <a:off x="-180875" y="327400"/>
            <a:ext cx="9552000" cy="12000"/>
          </a:xfrm>
          <a:prstGeom prst="straightConnector1">
            <a:avLst/>
          </a:prstGeom>
          <a:noFill/>
          <a:ln w="19050" cap="flat" cmpd="sng">
            <a:solidFill>
              <a:schemeClr val="dk1"/>
            </a:solidFill>
            <a:prstDash val="solid"/>
            <a:round/>
            <a:headEnd type="none" w="med" len="med"/>
            <a:tailEnd type="none" w="med" len="med"/>
          </a:ln>
        </p:spPr>
      </p:cxnSp>
      <p:cxnSp>
        <p:nvCxnSpPr>
          <p:cNvPr id="19" name="Google Shape;19;p3"/>
          <p:cNvCxnSpPr/>
          <p:nvPr/>
        </p:nvCxnSpPr>
        <p:spPr>
          <a:xfrm>
            <a:off x="-180875" y="4670800"/>
            <a:ext cx="9552000" cy="1200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4"/>
          <p:cNvSpPr txBox="1">
            <a:spLocks noGrp="1"/>
          </p:cNvSpPr>
          <p:nvPr>
            <p:ph type="body" idx="1"/>
          </p:nvPr>
        </p:nvSpPr>
        <p:spPr>
          <a:xfrm>
            <a:off x="311700" y="1152475"/>
            <a:ext cx="8520600" cy="3416400"/>
          </a:xfrm>
          <a:prstGeom prst="rect">
            <a:avLst/>
          </a:prstGeom>
          <a:ln>
            <a:noFill/>
          </a:ln>
        </p:spPr>
        <p:txBody>
          <a:bodyPr spcFirstLastPara="1" wrap="square" lIns="91425" tIns="91425" rIns="91425" bIns="91425" anchor="t" anchorCtr="0">
            <a:normAutofit/>
          </a:bodyPr>
          <a:lstStyle>
            <a:lvl1pPr marL="457200" lvl="0" indent="-342900">
              <a:spcBef>
                <a:spcPts val="0"/>
              </a:spcBef>
              <a:spcAft>
                <a:spcPts val="0"/>
              </a:spcAft>
              <a:buClr>
                <a:srgbClr val="434343"/>
              </a:buClr>
              <a:buSzPts val="1800"/>
              <a:buChar char="●"/>
              <a:defRPr>
                <a:solidFill>
                  <a:srgbClr val="434343"/>
                </a:solidFill>
              </a:defRPr>
            </a:lvl1pPr>
            <a:lvl2pPr marL="914400" lvl="1" indent="-317500">
              <a:spcBef>
                <a:spcPts val="0"/>
              </a:spcBef>
              <a:spcAft>
                <a:spcPts val="0"/>
              </a:spcAft>
              <a:buClr>
                <a:srgbClr val="434343"/>
              </a:buClr>
              <a:buSzPts val="1400"/>
              <a:buChar char="○"/>
              <a:defRPr>
                <a:solidFill>
                  <a:srgbClr val="434343"/>
                </a:solidFill>
              </a:defRPr>
            </a:lvl2pPr>
            <a:lvl3pPr marL="1371600" lvl="2" indent="-317500">
              <a:spcBef>
                <a:spcPts val="0"/>
              </a:spcBef>
              <a:spcAft>
                <a:spcPts val="0"/>
              </a:spcAft>
              <a:buClr>
                <a:srgbClr val="434343"/>
              </a:buClr>
              <a:buSzPts val="1400"/>
              <a:buChar char="■"/>
              <a:defRPr>
                <a:solidFill>
                  <a:srgbClr val="434343"/>
                </a:solidFill>
              </a:defRPr>
            </a:lvl3pPr>
            <a:lvl4pPr marL="1828800" lvl="3" indent="-317500">
              <a:spcBef>
                <a:spcPts val="0"/>
              </a:spcBef>
              <a:spcAft>
                <a:spcPts val="0"/>
              </a:spcAft>
              <a:buClr>
                <a:srgbClr val="434343"/>
              </a:buClr>
              <a:buSzPts val="1400"/>
              <a:buChar char="●"/>
              <a:defRPr>
                <a:solidFill>
                  <a:srgbClr val="434343"/>
                </a:solidFill>
              </a:defRPr>
            </a:lvl4pPr>
            <a:lvl5pPr marL="2286000" lvl="4" indent="-317500">
              <a:spcBef>
                <a:spcPts val="0"/>
              </a:spcBef>
              <a:spcAft>
                <a:spcPts val="0"/>
              </a:spcAft>
              <a:buClr>
                <a:srgbClr val="434343"/>
              </a:buClr>
              <a:buSzPts val="1400"/>
              <a:buChar char="○"/>
              <a:defRPr>
                <a:solidFill>
                  <a:srgbClr val="434343"/>
                </a:solidFill>
              </a:defRPr>
            </a:lvl5pPr>
            <a:lvl6pPr marL="2743200" lvl="5" indent="-317500">
              <a:spcBef>
                <a:spcPts val="0"/>
              </a:spcBef>
              <a:spcAft>
                <a:spcPts val="0"/>
              </a:spcAft>
              <a:buClr>
                <a:srgbClr val="434343"/>
              </a:buClr>
              <a:buSzPts val="1400"/>
              <a:buChar char="■"/>
              <a:defRPr>
                <a:solidFill>
                  <a:srgbClr val="434343"/>
                </a:solidFill>
              </a:defRPr>
            </a:lvl6pPr>
            <a:lvl7pPr marL="3200400" lvl="6" indent="-317500">
              <a:spcBef>
                <a:spcPts val="0"/>
              </a:spcBef>
              <a:spcAft>
                <a:spcPts val="0"/>
              </a:spcAft>
              <a:buClr>
                <a:srgbClr val="434343"/>
              </a:buClr>
              <a:buSzPts val="1400"/>
              <a:buChar char="●"/>
              <a:defRPr>
                <a:solidFill>
                  <a:srgbClr val="434343"/>
                </a:solidFill>
              </a:defRPr>
            </a:lvl7pPr>
            <a:lvl8pPr marL="3657600" lvl="7" indent="-317500">
              <a:spcBef>
                <a:spcPts val="0"/>
              </a:spcBef>
              <a:spcAft>
                <a:spcPts val="0"/>
              </a:spcAft>
              <a:buClr>
                <a:srgbClr val="434343"/>
              </a:buClr>
              <a:buSzPts val="1400"/>
              <a:buChar char="○"/>
              <a:defRPr>
                <a:solidFill>
                  <a:srgbClr val="434343"/>
                </a:solidFill>
              </a:defRPr>
            </a:lvl8pPr>
            <a:lvl9pPr marL="4114800" lvl="8" indent="-317500">
              <a:spcBef>
                <a:spcPts val="0"/>
              </a:spcBef>
              <a:spcAft>
                <a:spcPts val="0"/>
              </a:spcAft>
              <a:buClr>
                <a:srgbClr val="434343"/>
              </a:buClr>
              <a:buSzPts val="1400"/>
              <a:buChar char="■"/>
              <a:defRPr>
                <a:solidFill>
                  <a:srgbClr val="434343"/>
                </a:solidFill>
              </a:defRPr>
            </a:lvl9pPr>
          </a:lstStyle>
          <a:p>
            <a:endParaRPr/>
          </a:p>
        </p:txBody>
      </p:sp>
      <p:sp>
        <p:nvSpPr>
          <p:cNvPr id="23" name="Google Shape;23;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24" name="Google Shape;24;p4"/>
          <p:cNvCxnSpPr/>
          <p:nvPr/>
        </p:nvCxnSpPr>
        <p:spPr>
          <a:xfrm>
            <a:off x="-180875" y="327400"/>
            <a:ext cx="9552000" cy="12000"/>
          </a:xfrm>
          <a:prstGeom prst="straightConnector1">
            <a:avLst/>
          </a:prstGeom>
          <a:noFill/>
          <a:ln w="19050" cap="flat" cmpd="sng">
            <a:solidFill>
              <a:schemeClr val="dk1"/>
            </a:solidFill>
            <a:prstDash val="solid"/>
            <a:round/>
            <a:headEnd type="none" w="med" len="med"/>
            <a:tailEnd type="none" w="med" len="med"/>
          </a:ln>
        </p:spPr>
      </p:cxnSp>
      <p:cxnSp>
        <p:nvCxnSpPr>
          <p:cNvPr id="25" name="Google Shape;25;p4"/>
          <p:cNvCxnSpPr/>
          <p:nvPr/>
        </p:nvCxnSpPr>
        <p:spPr>
          <a:xfrm>
            <a:off x="-180875" y="4670800"/>
            <a:ext cx="9552000" cy="1200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8" name="Google Shape;28;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 name="Google Shape;29;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31" name="Google Shape;31;p5"/>
          <p:cNvCxnSpPr/>
          <p:nvPr/>
        </p:nvCxnSpPr>
        <p:spPr>
          <a:xfrm>
            <a:off x="-180875" y="327400"/>
            <a:ext cx="9552000" cy="12000"/>
          </a:xfrm>
          <a:prstGeom prst="straightConnector1">
            <a:avLst/>
          </a:prstGeom>
          <a:noFill/>
          <a:ln w="19050" cap="flat" cmpd="sng">
            <a:solidFill>
              <a:schemeClr val="dk1"/>
            </a:solidFill>
            <a:prstDash val="solid"/>
            <a:round/>
            <a:headEnd type="none" w="med" len="med"/>
            <a:tailEnd type="none" w="med" len="med"/>
          </a:ln>
        </p:spPr>
      </p:cxnSp>
      <p:cxnSp>
        <p:nvCxnSpPr>
          <p:cNvPr id="32" name="Google Shape;32;p5"/>
          <p:cNvCxnSpPr/>
          <p:nvPr/>
        </p:nvCxnSpPr>
        <p:spPr>
          <a:xfrm>
            <a:off x="-180875" y="4670800"/>
            <a:ext cx="9552000" cy="1200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5" name="Google Shape;35;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36" name="Google Shape;36;p6"/>
          <p:cNvCxnSpPr/>
          <p:nvPr/>
        </p:nvCxnSpPr>
        <p:spPr>
          <a:xfrm>
            <a:off x="-180875" y="327400"/>
            <a:ext cx="9552000" cy="12000"/>
          </a:xfrm>
          <a:prstGeom prst="straightConnector1">
            <a:avLst/>
          </a:prstGeom>
          <a:noFill/>
          <a:ln w="19050" cap="flat" cmpd="sng">
            <a:solidFill>
              <a:schemeClr val="dk1"/>
            </a:solidFill>
            <a:prstDash val="solid"/>
            <a:round/>
            <a:headEnd type="none" w="med" len="med"/>
            <a:tailEnd type="none" w="med" len="med"/>
          </a:ln>
        </p:spPr>
      </p:cxnSp>
      <p:cxnSp>
        <p:nvCxnSpPr>
          <p:cNvPr id="37" name="Google Shape;37;p6"/>
          <p:cNvCxnSpPr/>
          <p:nvPr/>
        </p:nvCxnSpPr>
        <p:spPr>
          <a:xfrm>
            <a:off x="-180875" y="4670800"/>
            <a:ext cx="9552000" cy="1200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1" name="Google Shape;4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4" name="Google Shape;4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45" name="Google Shape;45;p8"/>
          <p:cNvCxnSpPr/>
          <p:nvPr/>
        </p:nvCxnSpPr>
        <p:spPr>
          <a:xfrm>
            <a:off x="-180875" y="327400"/>
            <a:ext cx="9552000" cy="12000"/>
          </a:xfrm>
          <a:prstGeom prst="straightConnector1">
            <a:avLst/>
          </a:prstGeom>
          <a:noFill/>
          <a:ln w="19050" cap="flat" cmpd="sng">
            <a:solidFill>
              <a:schemeClr val="dk1"/>
            </a:solidFill>
            <a:prstDash val="solid"/>
            <a:round/>
            <a:headEnd type="none" w="med" len="med"/>
            <a:tailEnd type="none" w="med" len="med"/>
          </a:ln>
        </p:spPr>
      </p:cxnSp>
      <p:cxnSp>
        <p:nvCxnSpPr>
          <p:cNvPr id="46" name="Google Shape;46;p8"/>
          <p:cNvCxnSpPr/>
          <p:nvPr/>
        </p:nvCxnSpPr>
        <p:spPr>
          <a:xfrm>
            <a:off x="-180875" y="4670800"/>
            <a:ext cx="9552000" cy="1200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7"/>
        <p:cNvGrpSpPr/>
        <p:nvPr/>
      </p:nvGrpSpPr>
      <p:grpSpPr>
        <a:xfrm>
          <a:off x="0" y="0"/>
          <a:ext cx="0" cy="0"/>
          <a:chOff x="0" y="0"/>
          <a:chExt cx="0" cy="0"/>
        </a:xfrm>
      </p:grpSpPr>
      <p:sp>
        <p:nvSpPr>
          <p:cNvPr id="48" name="Google Shape;48;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50" name="Google Shape;50;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1" name="Google Shape;51;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52" name="Google Shape;5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3"/>
        <p:cNvGrpSpPr/>
        <p:nvPr/>
      </p:nvGrpSpPr>
      <p:grpSpPr>
        <a:xfrm>
          <a:off x="0" y="0"/>
          <a:ext cx="0" cy="0"/>
          <a:chOff x="0" y="0"/>
          <a:chExt cx="0" cy="0"/>
        </a:xfrm>
      </p:grpSpPr>
      <p:sp>
        <p:nvSpPr>
          <p:cNvPr id="54" name="Google Shape;54;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55" name="Google Shape;5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6"/>
        <p:cNvGrpSpPr/>
        <p:nvPr/>
      </p:nvGrpSpPr>
      <p:grpSpPr>
        <a:xfrm>
          <a:off x="0" y="0"/>
          <a:ext cx="0" cy="0"/>
          <a:chOff x="0" y="0"/>
          <a:chExt cx="0" cy="0"/>
        </a:xfrm>
      </p:grpSpPr>
      <p:sp>
        <p:nvSpPr>
          <p:cNvPr id="57" name="Google Shape;57;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8" name="Google Shape;58;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9" name="Google Shape;5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Helvetica Neue"/>
              <a:buNone/>
              <a:defRPr sz="2800" b="1">
                <a:solidFill>
                  <a:schemeClr val="dk1"/>
                </a:solidFill>
                <a:latin typeface="Helvetica Neue"/>
                <a:ea typeface="Helvetica Neue"/>
                <a:cs typeface="Helvetica Neue"/>
                <a:sym typeface="Helvetica Neue"/>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rgbClr val="434343"/>
              </a:buClr>
              <a:buSzPts val="1800"/>
              <a:buFont typeface="Helvetica Neue"/>
              <a:buChar char="●"/>
              <a:defRPr sz="1800">
                <a:solidFill>
                  <a:srgbClr val="434343"/>
                </a:solidFill>
                <a:latin typeface="Helvetica Neue"/>
                <a:ea typeface="Helvetica Neue"/>
                <a:cs typeface="Helvetica Neue"/>
                <a:sym typeface="Helvetica Neue"/>
              </a:defRPr>
            </a:lvl1pPr>
            <a:lvl2pPr marL="914400" lvl="1" indent="-317500">
              <a:lnSpc>
                <a:spcPct val="115000"/>
              </a:lnSpc>
              <a:spcBef>
                <a:spcPts val="0"/>
              </a:spcBef>
              <a:spcAft>
                <a:spcPts val="0"/>
              </a:spcAft>
              <a:buClr>
                <a:srgbClr val="434343"/>
              </a:buClr>
              <a:buSzPts val="1400"/>
              <a:buFont typeface="Helvetica Neue"/>
              <a:buChar char="○"/>
              <a:defRPr>
                <a:solidFill>
                  <a:srgbClr val="434343"/>
                </a:solidFill>
                <a:latin typeface="Helvetica Neue"/>
                <a:ea typeface="Helvetica Neue"/>
                <a:cs typeface="Helvetica Neue"/>
                <a:sym typeface="Helvetica Neue"/>
              </a:defRPr>
            </a:lvl2pPr>
            <a:lvl3pPr marL="1371600" lvl="2" indent="-317500">
              <a:lnSpc>
                <a:spcPct val="115000"/>
              </a:lnSpc>
              <a:spcBef>
                <a:spcPts val="0"/>
              </a:spcBef>
              <a:spcAft>
                <a:spcPts val="0"/>
              </a:spcAft>
              <a:buClr>
                <a:srgbClr val="434343"/>
              </a:buClr>
              <a:buSzPts val="1400"/>
              <a:buFont typeface="Helvetica Neue"/>
              <a:buChar char="■"/>
              <a:defRPr>
                <a:solidFill>
                  <a:srgbClr val="434343"/>
                </a:solidFill>
                <a:latin typeface="Helvetica Neue"/>
                <a:ea typeface="Helvetica Neue"/>
                <a:cs typeface="Helvetica Neue"/>
                <a:sym typeface="Helvetica Neue"/>
              </a:defRPr>
            </a:lvl3pPr>
            <a:lvl4pPr marL="1828800" lvl="3" indent="-317500">
              <a:lnSpc>
                <a:spcPct val="115000"/>
              </a:lnSpc>
              <a:spcBef>
                <a:spcPts val="0"/>
              </a:spcBef>
              <a:spcAft>
                <a:spcPts val="0"/>
              </a:spcAft>
              <a:buClr>
                <a:srgbClr val="434343"/>
              </a:buClr>
              <a:buSzPts val="1400"/>
              <a:buFont typeface="Helvetica Neue"/>
              <a:buChar char="●"/>
              <a:defRPr>
                <a:solidFill>
                  <a:srgbClr val="434343"/>
                </a:solidFill>
                <a:latin typeface="Helvetica Neue"/>
                <a:ea typeface="Helvetica Neue"/>
                <a:cs typeface="Helvetica Neue"/>
                <a:sym typeface="Helvetica Neue"/>
              </a:defRPr>
            </a:lvl4pPr>
            <a:lvl5pPr marL="2286000" lvl="4" indent="-317500">
              <a:lnSpc>
                <a:spcPct val="115000"/>
              </a:lnSpc>
              <a:spcBef>
                <a:spcPts val="0"/>
              </a:spcBef>
              <a:spcAft>
                <a:spcPts val="0"/>
              </a:spcAft>
              <a:buClr>
                <a:srgbClr val="434343"/>
              </a:buClr>
              <a:buSzPts val="1400"/>
              <a:buFont typeface="Helvetica Neue"/>
              <a:buChar char="○"/>
              <a:defRPr>
                <a:solidFill>
                  <a:srgbClr val="434343"/>
                </a:solidFill>
                <a:latin typeface="Helvetica Neue"/>
                <a:ea typeface="Helvetica Neue"/>
                <a:cs typeface="Helvetica Neue"/>
                <a:sym typeface="Helvetica Neue"/>
              </a:defRPr>
            </a:lvl5pPr>
            <a:lvl6pPr marL="2743200" lvl="5" indent="-317500">
              <a:lnSpc>
                <a:spcPct val="115000"/>
              </a:lnSpc>
              <a:spcBef>
                <a:spcPts val="0"/>
              </a:spcBef>
              <a:spcAft>
                <a:spcPts val="0"/>
              </a:spcAft>
              <a:buClr>
                <a:srgbClr val="434343"/>
              </a:buClr>
              <a:buSzPts val="1400"/>
              <a:buFont typeface="Helvetica Neue"/>
              <a:buChar char="■"/>
              <a:defRPr>
                <a:solidFill>
                  <a:srgbClr val="434343"/>
                </a:solidFill>
                <a:latin typeface="Helvetica Neue"/>
                <a:ea typeface="Helvetica Neue"/>
                <a:cs typeface="Helvetica Neue"/>
                <a:sym typeface="Helvetica Neue"/>
              </a:defRPr>
            </a:lvl6pPr>
            <a:lvl7pPr marL="3200400" lvl="6" indent="-317500">
              <a:lnSpc>
                <a:spcPct val="115000"/>
              </a:lnSpc>
              <a:spcBef>
                <a:spcPts val="0"/>
              </a:spcBef>
              <a:spcAft>
                <a:spcPts val="0"/>
              </a:spcAft>
              <a:buClr>
                <a:srgbClr val="434343"/>
              </a:buClr>
              <a:buSzPts val="1400"/>
              <a:buFont typeface="Helvetica Neue"/>
              <a:buChar char="●"/>
              <a:defRPr>
                <a:solidFill>
                  <a:srgbClr val="434343"/>
                </a:solidFill>
                <a:latin typeface="Helvetica Neue"/>
                <a:ea typeface="Helvetica Neue"/>
                <a:cs typeface="Helvetica Neue"/>
                <a:sym typeface="Helvetica Neue"/>
              </a:defRPr>
            </a:lvl7pPr>
            <a:lvl8pPr marL="3657600" lvl="7" indent="-317500">
              <a:lnSpc>
                <a:spcPct val="115000"/>
              </a:lnSpc>
              <a:spcBef>
                <a:spcPts val="0"/>
              </a:spcBef>
              <a:spcAft>
                <a:spcPts val="0"/>
              </a:spcAft>
              <a:buClr>
                <a:srgbClr val="434343"/>
              </a:buClr>
              <a:buSzPts val="1400"/>
              <a:buFont typeface="Helvetica Neue"/>
              <a:buChar char="○"/>
              <a:defRPr>
                <a:solidFill>
                  <a:srgbClr val="434343"/>
                </a:solidFill>
                <a:latin typeface="Helvetica Neue"/>
                <a:ea typeface="Helvetica Neue"/>
                <a:cs typeface="Helvetica Neue"/>
                <a:sym typeface="Helvetica Neue"/>
              </a:defRPr>
            </a:lvl8pPr>
            <a:lvl9pPr marL="4114800" lvl="8" indent="-317500">
              <a:lnSpc>
                <a:spcPct val="115000"/>
              </a:lnSpc>
              <a:spcBef>
                <a:spcPts val="0"/>
              </a:spcBef>
              <a:spcAft>
                <a:spcPts val="0"/>
              </a:spcAft>
              <a:buClr>
                <a:srgbClr val="434343"/>
              </a:buClr>
              <a:buSzPts val="1400"/>
              <a:buFont typeface="Helvetica Neue"/>
              <a:buChar char="■"/>
              <a:defRPr>
                <a:solidFill>
                  <a:srgbClr val="434343"/>
                </a:solidFill>
                <a:latin typeface="Helvetica Neue"/>
                <a:ea typeface="Helvetica Neue"/>
                <a:cs typeface="Helvetica Neue"/>
                <a:sym typeface="Helvetica Neue"/>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hyperlink" Target="https://pediatrics.aappublications.org/content/148/3/e2021050243" TargetMode="External"/><Relationship Id="rId2" Type="http://schemas.openxmlformats.org/officeDocument/2006/relationships/notesSlide" Target="../notesSlides/notesSlide70.xml"/><Relationship Id="rId1" Type="http://schemas.openxmlformats.org/officeDocument/2006/relationships/slideLayout" Target="../slideLayouts/slideLayout3.xml"/><Relationship Id="rId4" Type="http://schemas.openxmlformats.org/officeDocument/2006/relationships/hyperlink" Target="https://dontforgetthebubbles.com/diabetic-ketoacidosis/"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s://pediatrics.aappublications.org/content/148/3/e2021050243" TargetMode="External"/><Relationship Id="rId2" Type="http://schemas.openxmlformats.org/officeDocument/2006/relationships/notesSlide" Target="../notesSlides/notesSlide71.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hyperlink" Target="https://dontforgetthebubbles.com/diabetic-ketoacidosis/"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s://pediatrics.aappublications.org/content/148/3/e2021050243" TargetMode="External"/><Relationship Id="rId2" Type="http://schemas.openxmlformats.org/officeDocument/2006/relationships/notesSlide" Target="../notesSlides/notesSlide72.xml"/><Relationship Id="rId1" Type="http://schemas.openxmlformats.org/officeDocument/2006/relationships/slideLayout" Target="../slideLayouts/slideLayout3.xml"/><Relationship Id="rId4" Type="http://schemas.openxmlformats.org/officeDocument/2006/relationships/hyperlink" Target="https://dontforgetthebubbles.com/diabetic-ketoacidosis/" TargetMode="External"/></Relationships>
</file>

<file path=ppt/slides/_rels/slide73.xml.rels><?xml version="1.0" encoding="UTF-8" standalone="yes"?>
<Relationships xmlns="http://schemas.openxmlformats.org/package/2006/relationships"><Relationship Id="rId3" Type="http://schemas.openxmlformats.org/officeDocument/2006/relationships/hyperlink" Target="https://pediatrics.aappublications.org/content/148/3/e2021050243" TargetMode="External"/><Relationship Id="rId2" Type="http://schemas.openxmlformats.org/officeDocument/2006/relationships/notesSlide" Target="../notesSlides/notesSlide73.xml"/><Relationship Id="rId1" Type="http://schemas.openxmlformats.org/officeDocument/2006/relationships/slideLayout" Target="../slideLayouts/slideLayout3.xml"/><Relationship Id="rId4" Type="http://schemas.openxmlformats.org/officeDocument/2006/relationships/hyperlink" Target="https://dontforgetthebubbles.com/diabetic-ketoacidosis/" TargetMode="External"/></Relationships>
</file>

<file path=ppt/slides/_rels/slide74.xml.rels><?xml version="1.0" encoding="UTF-8" standalone="yes"?>
<Relationships xmlns="http://schemas.openxmlformats.org/package/2006/relationships"><Relationship Id="rId3" Type="http://schemas.openxmlformats.org/officeDocument/2006/relationships/hyperlink" Target="https://pediatrics.aappublications.org/content/148/3/e2021050243" TargetMode="External"/><Relationship Id="rId2" Type="http://schemas.openxmlformats.org/officeDocument/2006/relationships/notesSlide" Target="../notesSlides/notesSlide74.xml"/><Relationship Id="rId1" Type="http://schemas.openxmlformats.org/officeDocument/2006/relationships/slideLayout" Target="../slideLayouts/slideLayout3.xml"/><Relationship Id="rId4" Type="http://schemas.openxmlformats.org/officeDocument/2006/relationships/hyperlink" Target="https://dontforgetthebubbles.com/diabetic-ketoacidosis/" TargetMode="Externa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2.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3.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4.xm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5.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6.xml"/><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5.xml"/><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6.xml"/><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3" Type="http://schemas.openxmlformats.org/officeDocument/2006/relationships/hyperlink" Target="https://www.epa.gov/radiation/calculate-your-radiation-dose" TargetMode="External"/><Relationship Id="rId2" Type="http://schemas.openxmlformats.org/officeDocument/2006/relationships/notesSlide" Target="../notesSlides/notesSlide107.xml"/><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8.xml"/><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9.xml"/><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0.xml"/><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1.xml"/><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2.xml"/><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3.xml"/><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4.xml"/><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5.xml"/><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8.xml"/><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3.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4.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2.png"/></Relationships>
</file>

<file path=ppt/slides/_rels/slide1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5.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2.png"/></Relationships>
</file>

<file path=ppt/slides/_rels/slide1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6.xml"/><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7.xml"/><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8.xml"/><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0.xml"/><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1.xml"/><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4.xml"/><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5.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6.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8.png"/></Relationships>
</file>

<file path=ppt/slides/_rels/slide14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7.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48.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48.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49.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49.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0.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50.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1.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51.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2.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52.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53.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54.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55.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6.xml"/><Relationship Id="rId1" Type="http://schemas.openxmlformats.org/officeDocument/2006/relationships/slideLayout" Target="../slideLayouts/slideLayout3.xml"/><Relationship Id="rId4" Type="http://schemas.openxmlformats.org/officeDocument/2006/relationships/image" Target="../media/image3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3"/>
          <p:cNvSpPr txBox="1">
            <a:spLocks noGrp="1"/>
          </p:cNvSpPr>
          <p:nvPr>
            <p:ph type="ctrTitle"/>
          </p:nvPr>
        </p:nvSpPr>
        <p:spPr>
          <a:xfrm>
            <a:off x="311700" y="744575"/>
            <a:ext cx="8520600" cy="10827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sz="5500"/>
              <a:t>Exploring PEM Evidence</a:t>
            </a:r>
            <a:endParaRPr sz="5500"/>
          </a:p>
        </p:txBody>
      </p:sp>
      <p:sp>
        <p:nvSpPr>
          <p:cNvPr id="67" name="Google Shape;67;p13"/>
          <p:cNvSpPr txBox="1">
            <a:spLocks noGrp="1"/>
          </p:cNvSpPr>
          <p:nvPr>
            <p:ph type="subTitle" idx="1"/>
          </p:nvPr>
        </p:nvSpPr>
        <p:spPr>
          <a:xfrm>
            <a:off x="311700" y="2436875"/>
            <a:ext cx="8520600" cy="1335000"/>
          </a:xfrm>
          <a:prstGeom prst="rect">
            <a:avLst/>
          </a:prstGeom>
        </p:spPr>
        <p:txBody>
          <a:bodyPr spcFirstLastPara="1" wrap="square" lIns="91425" tIns="91425" rIns="91425" bIns="91425" anchor="t" anchorCtr="0">
            <a:normAutofit lnSpcReduction="10000"/>
          </a:bodyPr>
          <a:lstStyle/>
          <a:p>
            <a:pPr marL="0" lvl="0" indent="0" algn="ctr" rtl="0">
              <a:lnSpc>
                <a:spcPct val="90000"/>
              </a:lnSpc>
              <a:spcBef>
                <a:spcPts val="0"/>
              </a:spcBef>
              <a:spcAft>
                <a:spcPts val="0"/>
              </a:spcAft>
              <a:buNone/>
            </a:pPr>
            <a:r>
              <a:rPr lang="en" sz="2300" dirty="0"/>
              <a:t>Tanner Heckle, MD, MPH</a:t>
            </a:r>
            <a:endParaRPr sz="2300" dirty="0"/>
          </a:p>
          <a:p>
            <a:pPr marL="0" lvl="0" indent="0" algn="ctr" rtl="0">
              <a:lnSpc>
                <a:spcPct val="90000"/>
              </a:lnSpc>
              <a:spcBef>
                <a:spcPts val="0"/>
              </a:spcBef>
              <a:spcAft>
                <a:spcPts val="0"/>
              </a:spcAft>
              <a:buNone/>
            </a:pPr>
            <a:r>
              <a:rPr lang="en" sz="2300" dirty="0"/>
              <a:t>Cincinnati Children’s Hospital </a:t>
            </a:r>
          </a:p>
          <a:p>
            <a:pPr marL="0" lvl="0" indent="0" algn="ctr" rtl="0">
              <a:lnSpc>
                <a:spcPct val="90000"/>
              </a:lnSpc>
              <a:spcBef>
                <a:spcPts val="0"/>
              </a:spcBef>
              <a:spcAft>
                <a:spcPts val="0"/>
              </a:spcAft>
              <a:buNone/>
            </a:pPr>
            <a:r>
              <a:rPr lang="en" sz="2300" dirty="0"/>
              <a:t>Pediatric Emergency Medicine Fellow Journal Club</a:t>
            </a:r>
            <a:endParaRPr sz="2300" dirty="0"/>
          </a:p>
          <a:p>
            <a:pPr marL="0" lvl="0" indent="0" algn="ctr" rtl="0">
              <a:lnSpc>
                <a:spcPct val="90000"/>
              </a:lnSpc>
              <a:spcBef>
                <a:spcPts val="0"/>
              </a:spcBef>
              <a:spcAft>
                <a:spcPts val="0"/>
              </a:spcAft>
              <a:buNone/>
            </a:pPr>
            <a:r>
              <a:rPr lang="en" sz="2300" dirty="0"/>
              <a:t>July 2024</a:t>
            </a:r>
            <a:endParaRPr sz="2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to expect…</a:t>
            </a:r>
            <a:endParaRPr/>
          </a:p>
        </p:txBody>
      </p:sp>
      <p:sp>
        <p:nvSpPr>
          <p:cNvPr id="96" name="Google Shape;96;p17"/>
          <p:cNvSpPr txBox="1">
            <a:spLocks noGrp="1"/>
          </p:cNvSpPr>
          <p:nvPr>
            <p:ph type="body" idx="1"/>
          </p:nvPr>
        </p:nvSpPr>
        <p:spPr>
          <a:xfrm>
            <a:off x="159300" y="1152475"/>
            <a:ext cx="8912700" cy="31821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We will review </a:t>
            </a:r>
            <a:r>
              <a:rPr lang="en" b="1"/>
              <a:t>some of the literature that we use most often in PEM</a:t>
            </a:r>
            <a:endParaRPr b="1"/>
          </a:p>
          <a:p>
            <a:pPr marL="457200" lvl="0" indent="-342900" algn="l" rtl="0">
              <a:spcBef>
                <a:spcPts val="0"/>
              </a:spcBef>
              <a:spcAft>
                <a:spcPts val="0"/>
              </a:spcAft>
              <a:buSzPts val="1800"/>
              <a:buChar char="●"/>
            </a:pPr>
            <a:r>
              <a:rPr lang="en"/>
              <a:t>Mostly primary literature</a:t>
            </a:r>
            <a:endParaRPr/>
          </a:p>
          <a:p>
            <a:pPr marL="457200" lvl="0" indent="-342900" algn="l" rtl="0">
              <a:spcBef>
                <a:spcPts val="0"/>
              </a:spcBef>
              <a:spcAft>
                <a:spcPts val="0"/>
              </a:spcAft>
              <a:buSzPts val="1800"/>
              <a:buChar char="●"/>
            </a:pPr>
            <a:r>
              <a:rPr lang="en"/>
              <a:t>Some guidelines when necessary</a:t>
            </a:r>
            <a:endParaRPr/>
          </a:p>
          <a:p>
            <a:pPr marL="457200" lvl="0" indent="-342900" algn="l" rtl="0">
              <a:spcBef>
                <a:spcPts val="0"/>
              </a:spcBef>
              <a:spcAft>
                <a:spcPts val="0"/>
              </a:spcAft>
              <a:buSzPts val="1800"/>
              <a:buChar char="●"/>
            </a:pPr>
            <a:r>
              <a:rPr lang="en"/>
              <a:t>Some “hot topic” papers where the evidence may require critical evaluation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Learning Objectives</a:t>
            </a:r>
            <a:endParaRPr/>
          </a:p>
        </p:txBody>
      </p:sp>
      <p:sp>
        <p:nvSpPr>
          <p:cNvPr id="102" name="Google Shape;102;p18"/>
          <p:cNvSpPr txBox="1">
            <a:spLocks noGrp="1"/>
          </p:cNvSpPr>
          <p:nvPr>
            <p:ph type="body" idx="1"/>
          </p:nvPr>
        </p:nvSpPr>
        <p:spPr>
          <a:xfrm>
            <a:off x="159300" y="1152475"/>
            <a:ext cx="8912700" cy="3182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By the end of this session, learners should be familiar with the</a:t>
            </a:r>
            <a:endParaRPr/>
          </a:p>
          <a:p>
            <a:pPr marL="457200" lvl="0" indent="-342900" algn="l" rtl="0">
              <a:spcBef>
                <a:spcPts val="1200"/>
              </a:spcBef>
              <a:spcAft>
                <a:spcPts val="0"/>
              </a:spcAft>
              <a:buSzPts val="1800"/>
              <a:buChar char="●"/>
            </a:pPr>
            <a:r>
              <a:rPr lang="en"/>
              <a:t>Methodology</a:t>
            </a:r>
            <a:endParaRPr/>
          </a:p>
          <a:p>
            <a:pPr marL="457200" lvl="0" indent="-342900" algn="l" rtl="0">
              <a:spcBef>
                <a:spcPts val="0"/>
              </a:spcBef>
              <a:spcAft>
                <a:spcPts val="0"/>
              </a:spcAft>
              <a:buSzPts val="1800"/>
              <a:buChar char="●"/>
            </a:pPr>
            <a:r>
              <a:rPr lang="en"/>
              <a:t>Included patients</a:t>
            </a:r>
            <a:endParaRPr/>
          </a:p>
          <a:p>
            <a:pPr marL="457200" lvl="0" indent="-342900" algn="l" rtl="0">
              <a:spcBef>
                <a:spcPts val="0"/>
              </a:spcBef>
              <a:spcAft>
                <a:spcPts val="0"/>
              </a:spcAft>
              <a:buSzPts val="1800"/>
              <a:buChar char="●"/>
            </a:pPr>
            <a:r>
              <a:rPr lang="en"/>
              <a:t>Excluded patients</a:t>
            </a:r>
            <a:endParaRPr/>
          </a:p>
          <a:p>
            <a:pPr marL="457200" lvl="0" indent="-342900" algn="l" rtl="0">
              <a:spcBef>
                <a:spcPts val="0"/>
              </a:spcBef>
              <a:spcAft>
                <a:spcPts val="0"/>
              </a:spcAft>
              <a:buSzPts val="1800"/>
              <a:buChar char="●"/>
            </a:pPr>
            <a:r>
              <a:rPr lang="en"/>
              <a:t>Application</a:t>
            </a:r>
            <a:endParaRPr/>
          </a:p>
          <a:p>
            <a:pPr marL="457200" lvl="0" indent="-342900" algn="l" rtl="0">
              <a:spcBef>
                <a:spcPts val="0"/>
              </a:spcBef>
              <a:spcAft>
                <a:spcPts val="0"/>
              </a:spcAft>
              <a:buSzPts val="1800"/>
              <a:buChar char="●"/>
            </a:pPr>
            <a:r>
              <a:rPr lang="en"/>
              <a:t>and Key Takeaways</a:t>
            </a:r>
            <a:endParaRPr/>
          </a:p>
          <a:p>
            <a:pPr marL="0" lvl="0" indent="0" algn="l" rtl="0">
              <a:spcBef>
                <a:spcPts val="1200"/>
              </a:spcBef>
              <a:spcAft>
                <a:spcPts val="1200"/>
              </a:spcAft>
              <a:buNone/>
            </a:pPr>
            <a:r>
              <a:rPr lang="en"/>
              <a:t>of several important PEM articles.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Disclosures</a:t>
            </a:r>
            <a:endParaRPr/>
          </a:p>
        </p:txBody>
      </p:sp>
      <p:sp>
        <p:nvSpPr>
          <p:cNvPr id="108" name="Google Shape;108;p19"/>
          <p:cNvSpPr txBox="1">
            <a:spLocks noGrp="1"/>
          </p:cNvSpPr>
          <p:nvPr>
            <p:ph type="body" idx="1"/>
          </p:nvPr>
        </p:nvSpPr>
        <p:spPr>
          <a:xfrm>
            <a:off x="311700" y="1152475"/>
            <a:ext cx="8520600" cy="3202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 lot of people I respect are authors on these papers. To limit bias, I had multiple people help create and revise this list.</a:t>
            </a:r>
            <a:endParaRPr/>
          </a:p>
          <a:p>
            <a:pPr marL="0" lvl="0" indent="0" algn="l" rtl="0">
              <a:spcBef>
                <a:spcPts val="1200"/>
              </a:spcBef>
              <a:spcAft>
                <a:spcPts val="0"/>
              </a:spcAft>
              <a:buNone/>
            </a:pPr>
            <a:endParaRPr/>
          </a:p>
          <a:p>
            <a:pPr marL="0" lvl="0" indent="0" algn="l" rtl="0">
              <a:spcBef>
                <a:spcPts val="1200"/>
              </a:spcBef>
              <a:spcAft>
                <a:spcPts val="1200"/>
              </a:spcAft>
              <a:buNone/>
            </a:pPr>
            <a:r>
              <a:rPr lang="en"/>
              <a:t>I have no other disclosures or financial conflicts.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Acknowledgements</a:t>
            </a:r>
            <a:endParaRPr/>
          </a:p>
        </p:txBody>
      </p:sp>
      <p:sp>
        <p:nvSpPr>
          <p:cNvPr id="114" name="Google Shape;114;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I created this presentation and accompanying documents using: </a:t>
            </a:r>
            <a:endParaRPr/>
          </a:p>
          <a:p>
            <a:pPr marL="457200" lvl="0" indent="-342900" algn="l" rtl="0">
              <a:spcBef>
                <a:spcPts val="1200"/>
              </a:spcBef>
              <a:spcAft>
                <a:spcPts val="0"/>
              </a:spcAft>
              <a:buSzPts val="1800"/>
              <a:buChar char="●"/>
            </a:pPr>
            <a:r>
              <a:rPr lang="en"/>
              <a:t>A few great lectures I have heard in the past</a:t>
            </a:r>
            <a:endParaRPr/>
          </a:p>
          <a:p>
            <a:pPr marL="914400" lvl="1" indent="-304800" algn="l" rtl="0">
              <a:spcBef>
                <a:spcPts val="0"/>
              </a:spcBef>
              <a:spcAft>
                <a:spcPts val="0"/>
              </a:spcAft>
              <a:buSzPts val="1200"/>
              <a:buChar char="○"/>
            </a:pPr>
            <a:r>
              <a:rPr lang="en" sz="1200"/>
              <a:t>AAP 2023: Andrea Cruz, MD</a:t>
            </a:r>
            <a:endParaRPr sz="1200"/>
          </a:p>
          <a:p>
            <a:pPr marL="457200" lvl="0" indent="-342900" algn="l" rtl="0">
              <a:spcBef>
                <a:spcPts val="0"/>
              </a:spcBef>
              <a:spcAft>
                <a:spcPts val="0"/>
              </a:spcAft>
              <a:buSzPts val="1800"/>
              <a:buChar char="●"/>
            </a:pPr>
            <a:r>
              <a:rPr lang="en"/>
              <a:t>Some senior research mentors I respect</a:t>
            </a:r>
            <a:endParaRPr/>
          </a:p>
          <a:p>
            <a:pPr marL="914400" lvl="1" indent="-304800" algn="l" rtl="0">
              <a:spcBef>
                <a:spcPts val="0"/>
              </a:spcBef>
              <a:spcAft>
                <a:spcPts val="0"/>
              </a:spcAft>
              <a:buSzPts val="1200"/>
              <a:buChar char="○"/>
            </a:pPr>
            <a:r>
              <a:rPr lang="en" sz="1200"/>
              <a:t>Paria Wilson, MD</a:t>
            </a:r>
            <a:endParaRPr sz="1200"/>
          </a:p>
          <a:p>
            <a:pPr marL="914400" lvl="1" indent="-304800" algn="l" rtl="0">
              <a:spcBef>
                <a:spcPts val="0"/>
              </a:spcBef>
              <a:spcAft>
                <a:spcPts val="0"/>
              </a:spcAft>
              <a:buSzPts val="1200"/>
              <a:buChar char="○"/>
            </a:pPr>
            <a:r>
              <a:rPr lang="en" sz="1200"/>
              <a:t>Matt Lipshaw, MD</a:t>
            </a:r>
            <a:endParaRPr sz="1200"/>
          </a:p>
          <a:p>
            <a:pPr marL="457200" lvl="0" indent="-342900" algn="l" rtl="0">
              <a:spcBef>
                <a:spcPts val="0"/>
              </a:spcBef>
              <a:spcAft>
                <a:spcPts val="0"/>
              </a:spcAft>
              <a:buSzPts val="1800"/>
              <a:buChar char="●"/>
            </a:pPr>
            <a:r>
              <a:rPr lang="en"/>
              <a:t>My own searches</a:t>
            </a:r>
            <a:endParaRPr/>
          </a:p>
          <a:p>
            <a:pPr marL="914400" lvl="1" indent="-304800" algn="l" rtl="0">
              <a:spcBef>
                <a:spcPts val="0"/>
              </a:spcBef>
              <a:spcAft>
                <a:spcPts val="0"/>
              </a:spcAft>
              <a:buSzPts val="1200"/>
              <a:buChar char="○"/>
            </a:pPr>
            <a:r>
              <a:rPr lang="en" sz="1200"/>
              <a:t>Petruzella F &amp; Easter JS. </a:t>
            </a:r>
            <a:r>
              <a:rPr lang="en" sz="1200" i="1"/>
              <a:t>Pediatric Emergency Medicine Literature 2020</a:t>
            </a:r>
            <a:r>
              <a:rPr lang="en" sz="1200"/>
              <a:t>. AJEM (2021).</a:t>
            </a:r>
            <a:endParaRPr sz="1200"/>
          </a:p>
          <a:p>
            <a:pPr marL="914400" lvl="1" indent="-304800" algn="l" rtl="0">
              <a:spcBef>
                <a:spcPts val="0"/>
              </a:spcBef>
              <a:spcAft>
                <a:spcPts val="0"/>
              </a:spcAft>
              <a:buSzPts val="1200"/>
              <a:buChar char="○"/>
            </a:pPr>
            <a:r>
              <a:rPr lang="en" sz="1200"/>
              <a:t>Cooper D. </a:t>
            </a:r>
            <a:r>
              <a:rPr lang="en" sz="1200" i="1"/>
              <a:t>Top Ten Pediatric Emergency Medicine Articles from 2021</a:t>
            </a:r>
            <a:r>
              <a:rPr lang="en" sz="1200"/>
              <a:t>. Journal Feed (2022).</a:t>
            </a:r>
            <a:endParaRPr sz="12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Show me what you’re working with…</a:t>
            </a:r>
            <a:endParaRPr/>
          </a:p>
        </p:txBody>
      </p:sp>
      <p:pic>
        <p:nvPicPr>
          <p:cNvPr id="120" name="Google Shape;120;p21"/>
          <p:cNvPicPr preferRelativeResize="0"/>
          <p:nvPr/>
        </p:nvPicPr>
        <p:blipFill>
          <a:blip r:embed="rId3">
            <a:alphaModFix/>
          </a:blip>
          <a:stretch>
            <a:fillRect/>
          </a:stretch>
        </p:blipFill>
        <p:spPr>
          <a:xfrm>
            <a:off x="3126150" y="1529487"/>
            <a:ext cx="3003400" cy="2084529"/>
          </a:xfrm>
          <a:prstGeom prst="rect">
            <a:avLst/>
          </a:prstGeom>
          <a:noFill/>
          <a:ln>
            <a:noFill/>
          </a:ln>
        </p:spPr>
      </p:pic>
      <p:sp>
        <p:nvSpPr>
          <p:cNvPr id="121" name="Google Shape;121;p21"/>
          <p:cNvSpPr txBox="1">
            <a:spLocks noGrp="1"/>
          </p:cNvSpPr>
          <p:nvPr>
            <p:ph type="body" idx="1"/>
          </p:nvPr>
        </p:nvSpPr>
        <p:spPr>
          <a:xfrm>
            <a:off x="253400" y="1017725"/>
            <a:ext cx="8520600" cy="4596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Pubmed search: “pediatric emergency” + randomized controlled trials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Show me what you’re working with…</a:t>
            </a:r>
            <a:endParaRPr/>
          </a:p>
        </p:txBody>
      </p:sp>
      <p:pic>
        <p:nvPicPr>
          <p:cNvPr id="127" name="Google Shape;127;p22"/>
          <p:cNvPicPr preferRelativeResize="0"/>
          <p:nvPr/>
        </p:nvPicPr>
        <p:blipFill>
          <a:blip r:embed="rId3">
            <a:alphaModFix/>
          </a:blip>
          <a:stretch>
            <a:fillRect/>
          </a:stretch>
        </p:blipFill>
        <p:spPr>
          <a:xfrm>
            <a:off x="3126150" y="1529487"/>
            <a:ext cx="3003400" cy="2084529"/>
          </a:xfrm>
          <a:prstGeom prst="rect">
            <a:avLst/>
          </a:prstGeom>
          <a:noFill/>
          <a:ln>
            <a:noFill/>
          </a:ln>
        </p:spPr>
      </p:pic>
      <p:sp>
        <p:nvSpPr>
          <p:cNvPr id="128" name="Google Shape;128;p22"/>
          <p:cNvSpPr txBox="1">
            <a:spLocks noGrp="1"/>
          </p:cNvSpPr>
          <p:nvPr>
            <p:ph type="body" idx="1"/>
          </p:nvPr>
        </p:nvSpPr>
        <p:spPr>
          <a:xfrm>
            <a:off x="253400" y="1017725"/>
            <a:ext cx="8520600" cy="4596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Pubmed search: “pediatric emergency” + randomized controlled trials</a:t>
            </a:r>
            <a:endParaRPr/>
          </a:p>
        </p:txBody>
      </p:sp>
      <p:sp>
        <p:nvSpPr>
          <p:cNvPr id="129" name="Google Shape;129;p22"/>
          <p:cNvSpPr txBox="1"/>
          <p:nvPr/>
        </p:nvSpPr>
        <p:spPr>
          <a:xfrm>
            <a:off x="3392500" y="3743375"/>
            <a:ext cx="15423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rgbClr val="CC0000"/>
                </a:solidFill>
                <a:latin typeface="Helvetica Neue"/>
                <a:ea typeface="Helvetica Neue"/>
                <a:cs typeface="Helvetica Neue"/>
                <a:sym typeface="Helvetica Neue"/>
              </a:rPr>
              <a:t>2013: exceeds 100 publications/year</a:t>
            </a:r>
            <a:endParaRPr sz="1100">
              <a:solidFill>
                <a:srgbClr val="CC0000"/>
              </a:solidFill>
              <a:latin typeface="Helvetica Neue"/>
              <a:ea typeface="Helvetica Neue"/>
              <a:cs typeface="Helvetica Neue"/>
              <a:sym typeface="Helvetica Neue"/>
            </a:endParaRPr>
          </a:p>
        </p:txBody>
      </p:sp>
      <p:cxnSp>
        <p:nvCxnSpPr>
          <p:cNvPr id="130" name="Google Shape;130;p22"/>
          <p:cNvCxnSpPr/>
          <p:nvPr/>
        </p:nvCxnSpPr>
        <p:spPr>
          <a:xfrm rot="10800000" flipH="1">
            <a:off x="4777575" y="3254525"/>
            <a:ext cx="426900" cy="546600"/>
          </a:xfrm>
          <a:prstGeom prst="straightConnector1">
            <a:avLst/>
          </a:prstGeom>
          <a:noFill/>
          <a:ln w="19050" cap="flat" cmpd="sng">
            <a:solidFill>
              <a:srgbClr val="CC0000"/>
            </a:solidFill>
            <a:prstDash val="solid"/>
            <a:round/>
            <a:headEnd type="none" w="med" len="med"/>
            <a:tailEnd type="triangle" w="med" len="med"/>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Show me what you’re working with…</a:t>
            </a:r>
            <a:endParaRPr/>
          </a:p>
        </p:txBody>
      </p:sp>
      <p:pic>
        <p:nvPicPr>
          <p:cNvPr id="136" name="Google Shape;136;p23"/>
          <p:cNvPicPr preferRelativeResize="0"/>
          <p:nvPr/>
        </p:nvPicPr>
        <p:blipFill>
          <a:blip r:embed="rId3">
            <a:alphaModFix/>
          </a:blip>
          <a:stretch>
            <a:fillRect/>
          </a:stretch>
        </p:blipFill>
        <p:spPr>
          <a:xfrm>
            <a:off x="3126150" y="1529487"/>
            <a:ext cx="3003400" cy="2084529"/>
          </a:xfrm>
          <a:prstGeom prst="rect">
            <a:avLst/>
          </a:prstGeom>
          <a:noFill/>
          <a:ln>
            <a:noFill/>
          </a:ln>
        </p:spPr>
      </p:pic>
      <p:sp>
        <p:nvSpPr>
          <p:cNvPr id="137" name="Google Shape;137;p23"/>
          <p:cNvSpPr txBox="1">
            <a:spLocks noGrp="1"/>
          </p:cNvSpPr>
          <p:nvPr>
            <p:ph type="body" idx="1"/>
          </p:nvPr>
        </p:nvSpPr>
        <p:spPr>
          <a:xfrm>
            <a:off x="253400" y="1017725"/>
            <a:ext cx="8520600" cy="4596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Pubmed search: “pediatric emergency” + randomized controlled trials</a:t>
            </a:r>
            <a:endParaRPr/>
          </a:p>
        </p:txBody>
      </p:sp>
      <p:sp>
        <p:nvSpPr>
          <p:cNvPr id="138" name="Google Shape;138;p23"/>
          <p:cNvSpPr txBox="1"/>
          <p:nvPr/>
        </p:nvSpPr>
        <p:spPr>
          <a:xfrm>
            <a:off x="3392500" y="3743375"/>
            <a:ext cx="15423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rgbClr val="CC0000"/>
                </a:solidFill>
                <a:latin typeface="Helvetica Neue"/>
                <a:ea typeface="Helvetica Neue"/>
                <a:cs typeface="Helvetica Neue"/>
                <a:sym typeface="Helvetica Neue"/>
              </a:rPr>
              <a:t>2013: exceeds 100 publications/year</a:t>
            </a:r>
            <a:endParaRPr sz="1100">
              <a:solidFill>
                <a:srgbClr val="CC0000"/>
              </a:solidFill>
              <a:latin typeface="Helvetica Neue"/>
              <a:ea typeface="Helvetica Neue"/>
              <a:cs typeface="Helvetica Neue"/>
              <a:sym typeface="Helvetica Neue"/>
            </a:endParaRPr>
          </a:p>
        </p:txBody>
      </p:sp>
      <p:sp>
        <p:nvSpPr>
          <p:cNvPr id="139" name="Google Shape;139;p23"/>
          <p:cNvSpPr txBox="1"/>
          <p:nvPr/>
        </p:nvSpPr>
        <p:spPr>
          <a:xfrm>
            <a:off x="5861850" y="3742375"/>
            <a:ext cx="17370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rgbClr val="CC0000"/>
                </a:solidFill>
                <a:latin typeface="Helvetica Neue"/>
                <a:ea typeface="Helvetica Neue"/>
                <a:cs typeface="Helvetica Neue"/>
                <a:sym typeface="Helvetica Neue"/>
              </a:rPr>
              <a:t>2019: exceeds 200 publications/year</a:t>
            </a:r>
            <a:endParaRPr sz="1100">
              <a:solidFill>
                <a:srgbClr val="CC0000"/>
              </a:solidFill>
              <a:latin typeface="Helvetica Neue"/>
              <a:ea typeface="Helvetica Neue"/>
              <a:cs typeface="Helvetica Neue"/>
              <a:sym typeface="Helvetica Neue"/>
            </a:endParaRPr>
          </a:p>
        </p:txBody>
      </p:sp>
      <p:cxnSp>
        <p:nvCxnSpPr>
          <p:cNvPr id="140" name="Google Shape;140;p23"/>
          <p:cNvCxnSpPr/>
          <p:nvPr/>
        </p:nvCxnSpPr>
        <p:spPr>
          <a:xfrm rot="10800000" flipH="1">
            <a:off x="4777575" y="3254525"/>
            <a:ext cx="426900" cy="546600"/>
          </a:xfrm>
          <a:prstGeom prst="straightConnector1">
            <a:avLst/>
          </a:prstGeom>
          <a:noFill/>
          <a:ln w="19050" cap="flat" cmpd="sng">
            <a:solidFill>
              <a:srgbClr val="CC0000"/>
            </a:solidFill>
            <a:prstDash val="solid"/>
            <a:round/>
            <a:headEnd type="none" w="med" len="med"/>
            <a:tailEnd type="triangle" w="med" len="med"/>
          </a:ln>
        </p:spPr>
      </p:cxnSp>
      <p:cxnSp>
        <p:nvCxnSpPr>
          <p:cNvPr id="141" name="Google Shape;141;p23"/>
          <p:cNvCxnSpPr/>
          <p:nvPr/>
        </p:nvCxnSpPr>
        <p:spPr>
          <a:xfrm rot="10800000">
            <a:off x="5563650" y="3269450"/>
            <a:ext cx="374400" cy="584100"/>
          </a:xfrm>
          <a:prstGeom prst="straightConnector1">
            <a:avLst/>
          </a:prstGeom>
          <a:noFill/>
          <a:ln w="19050" cap="flat" cmpd="sng">
            <a:solidFill>
              <a:srgbClr val="CC0000"/>
            </a:solidFill>
            <a:prstDash val="solid"/>
            <a:round/>
            <a:headEnd type="none" w="med" len="med"/>
            <a:tailEnd type="triangle" w="med" len="med"/>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Overview</a:t>
            </a:r>
            <a:endParaRPr/>
          </a:p>
        </p:txBody>
      </p:sp>
      <p:sp>
        <p:nvSpPr>
          <p:cNvPr id="147" name="Google Shape;147;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PECARN studies</a:t>
            </a:r>
            <a:endParaRPr/>
          </a:p>
          <a:p>
            <a:pPr marL="457200" lvl="0" indent="-342900" algn="l" rtl="0">
              <a:spcBef>
                <a:spcPts val="0"/>
              </a:spcBef>
              <a:spcAft>
                <a:spcPts val="0"/>
              </a:spcAft>
              <a:buSzPts val="1800"/>
              <a:buChar char="●"/>
            </a:pPr>
            <a:r>
              <a:rPr lang="en"/>
              <a:t>Febrile neonate</a:t>
            </a:r>
            <a:endParaRPr/>
          </a:p>
          <a:p>
            <a:pPr marL="457200" lvl="0" indent="-342900" algn="l" rtl="0">
              <a:spcBef>
                <a:spcPts val="0"/>
              </a:spcBef>
              <a:spcAft>
                <a:spcPts val="0"/>
              </a:spcAft>
              <a:buSzPts val="1800"/>
              <a:buChar char="●"/>
            </a:pPr>
            <a:r>
              <a:rPr lang="en"/>
              <a:t>Radiation exposure</a:t>
            </a:r>
            <a:endParaRPr/>
          </a:p>
          <a:p>
            <a:pPr marL="457200" lvl="0" indent="-342900" algn="l" rtl="0">
              <a:spcBef>
                <a:spcPts val="0"/>
              </a:spcBef>
              <a:spcAft>
                <a:spcPts val="0"/>
              </a:spcAft>
              <a:buSzPts val="1800"/>
              <a:buChar char="●"/>
            </a:pPr>
            <a:r>
              <a:rPr lang="en"/>
              <a:t>AAP Guidelines</a:t>
            </a:r>
            <a:endParaRPr/>
          </a:p>
          <a:p>
            <a:pPr marL="457200" lvl="0" indent="-342900" algn="l" rtl="0">
              <a:spcBef>
                <a:spcPts val="0"/>
              </a:spcBef>
              <a:spcAft>
                <a:spcPts val="0"/>
              </a:spcAft>
              <a:buSzPts val="1800"/>
              <a:buChar char="●"/>
            </a:pPr>
            <a:r>
              <a:rPr lang="en"/>
              <a:t>Airway</a:t>
            </a:r>
            <a:endParaRPr/>
          </a:p>
          <a:p>
            <a:pPr marL="457200" lvl="0" indent="-342900" algn="l" rtl="0">
              <a:spcBef>
                <a:spcPts val="0"/>
              </a:spcBef>
              <a:spcAft>
                <a:spcPts val="0"/>
              </a:spcAft>
              <a:buSzPts val="1800"/>
              <a:buChar char="●"/>
            </a:pPr>
            <a:r>
              <a:rPr lang="en"/>
              <a:t>Other interesting articles and comments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PECARN</a:t>
            </a:r>
            <a:endParaRPr/>
          </a:p>
        </p:txBody>
      </p:sp>
      <p:sp>
        <p:nvSpPr>
          <p:cNvPr id="153" name="Google Shape;153;p2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SzPts val="1018"/>
              <a:buNone/>
            </a:pPr>
            <a:r>
              <a:rPr lang="en" sz="1990"/>
              <a:t>Pediatric Emergency Care Applied Research Network</a:t>
            </a:r>
            <a:endParaRPr sz="199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PECARN = Clinical Prediction Rules</a:t>
            </a:r>
            <a:endParaRPr/>
          </a:p>
        </p:txBody>
      </p:sp>
      <p:sp>
        <p:nvSpPr>
          <p:cNvPr id="159" name="Google Shape;159;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Take a cohort of people, look at a bunch of possible variables that might be related to an outcome</a:t>
            </a:r>
            <a:endParaRPr/>
          </a:p>
          <a:p>
            <a:pPr marL="0" lvl="0" indent="0" algn="l" rtl="0">
              <a:spcBef>
                <a:spcPts val="1200"/>
              </a:spcBef>
              <a:spcAft>
                <a:spcPts val="0"/>
              </a:spcAft>
              <a:buNone/>
            </a:pPr>
            <a:endParaRPr/>
          </a:p>
          <a:p>
            <a:pPr marL="0" lvl="0" indent="0" algn="l" rtl="0">
              <a:spcBef>
                <a:spcPts val="1200"/>
              </a:spcBef>
              <a:spcAft>
                <a:spcPts val="0"/>
              </a:spcAft>
              <a:buNone/>
            </a:pPr>
            <a:r>
              <a:rPr lang="en"/>
              <a:t>Run fancy statistics to determine which variables, when grouped together, predict outcomes</a:t>
            </a:r>
            <a:endParaRPr/>
          </a:p>
          <a:p>
            <a:pPr marL="0" lvl="0" indent="0" algn="l" rtl="0">
              <a:spcBef>
                <a:spcPts val="1200"/>
              </a:spcBef>
              <a:spcAft>
                <a:spcPts val="0"/>
              </a:spcAft>
              <a:buNone/>
            </a:pPr>
            <a:endParaRPr/>
          </a:p>
          <a:p>
            <a:pPr marL="0" lvl="0" indent="0" algn="l" rtl="0">
              <a:spcBef>
                <a:spcPts val="1200"/>
              </a:spcBef>
              <a:spcAft>
                <a:spcPts val="1200"/>
              </a:spcAft>
              <a:buNone/>
            </a:pPr>
            <a:r>
              <a:rPr lang="en"/>
              <a:t>Then validate those outcomes on larger scale (may be a separate publication)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Clinical Prediction Rules - The Process</a:t>
            </a:r>
            <a:endParaRPr/>
          </a:p>
        </p:txBody>
      </p:sp>
      <p:sp>
        <p:nvSpPr>
          <p:cNvPr id="165" name="Google Shape;165;p27"/>
          <p:cNvSpPr txBox="1">
            <a:spLocks noGrp="1"/>
          </p:cNvSpPr>
          <p:nvPr>
            <p:ph type="body" idx="1"/>
          </p:nvPr>
        </p:nvSpPr>
        <p:spPr>
          <a:xfrm>
            <a:off x="311700" y="1152475"/>
            <a:ext cx="45879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a:p>
            <a:pPr marL="0" lvl="0" indent="0" algn="l" rtl="0">
              <a:spcBef>
                <a:spcPts val="1200"/>
              </a:spcBef>
              <a:spcAft>
                <a:spcPts val="1200"/>
              </a:spcAft>
              <a:buNone/>
            </a:pPr>
            <a:endParaRPr/>
          </a:p>
        </p:txBody>
      </p:sp>
      <p:pic>
        <p:nvPicPr>
          <p:cNvPr id="166" name="Google Shape;166;p27"/>
          <p:cNvPicPr preferRelativeResize="0"/>
          <p:nvPr/>
        </p:nvPicPr>
        <p:blipFill>
          <a:blip r:embed="rId3">
            <a:alphaModFix/>
          </a:blip>
          <a:stretch>
            <a:fillRect/>
          </a:stretch>
        </p:blipFill>
        <p:spPr>
          <a:xfrm>
            <a:off x="5171675" y="1388700"/>
            <a:ext cx="3559525" cy="21411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Clinical Prediction Rules - The Process</a:t>
            </a:r>
            <a:endParaRPr/>
          </a:p>
        </p:txBody>
      </p:sp>
      <p:sp>
        <p:nvSpPr>
          <p:cNvPr id="172" name="Google Shape;172;p28"/>
          <p:cNvSpPr txBox="1">
            <a:spLocks noGrp="1"/>
          </p:cNvSpPr>
          <p:nvPr>
            <p:ph type="body" idx="1"/>
          </p:nvPr>
        </p:nvSpPr>
        <p:spPr>
          <a:xfrm>
            <a:off x="311700" y="1000075"/>
            <a:ext cx="45879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Follow the quality standards</a:t>
            </a:r>
            <a:endParaRPr/>
          </a:p>
          <a:p>
            <a:pPr marL="0" lvl="0" indent="0" algn="l" rtl="0">
              <a:spcBef>
                <a:spcPts val="1200"/>
              </a:spcBef>
              <a:spcAft>
                <a:spcPts val="1200"/>
              </a:spcAft>
              <a:buNone/>
            </a:pPr>
            <a:endParaRPr/>
          </a:p>
        </p:txBody>
      </p:sp>
      <p:pic>
        <p:nvPicPr>
          <p:cNvPr id="173" name="Google Shape;173;p28"/>
          <p:cNvPicPr preferRelativeResize="0"/>
          <p:nvPr/>
        </p:nvPicPr>
        <p:blipFill>
          <a:blip r:embed="rId3">
            <a:alphaModFix/>
          </a:blip>
          <a:stretch>
            <a:fillRect/>
          </a:stretch>
        </p:blipFill>
        <p:spPr>
          <a:xfrm>
            <a:off x="5171675" y="1388700"/>
            <a:ext cx="3559525" cy="21411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Clinical Prediction Rules - The Process</a:t>
            </a:r>
            <a:endParaRPr/>
          </a:p>
        </p:txBody>
      </p:sp>
      <p:sp>
        <p:nvSpPr>
          <p:cNvPr id="179" name="Google Shape;179;p29"/>
          <p:cNvSpPr txBox="1">
            <a:spLocks noGrp="1"/>
          </p:cNvSpPr>
          <p:nvPr>
            <p:ph type="body" idx="1"/>
          </p:nvPr>
        </p:nvSpPr>
        <p:spPr>
          <a:xfrm>
            <a:off x="311700" y="1000075"/>
            <a:ext cx="45879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Follow the quality standards</a:t>
            </a:r>
            <a:endParaRPr/>
          </a:p>
          <a:p>
            <a:pPr marL="457200" lvl="0" indent="-342900" algn="l" rtl="0">
              <a:spcBef>
                <a:spcPts val="0"/>
              </a:spcBef>
              <a:spcAft>
                <a:spcPts val="0"/>
              </a:spcAft>
              <a:buSzPts val="1800"/>
              <a:buChar char="●"/>
            </a:pPr>
            <a:r>
              <a:rPr lang="en"/>
              <a:t>Figure out who you will include and who you will exclude</a:t>
            </a:r>
            <a:endParaRPr/>
          </a:p>
        </p:txBody>
      </p:sp>
      <p:pic>
        <p:nvPicPr>
          <p:cNvPr id="180" name="Google Shape;180;p29"/>
          <p:cNvPicPr preferRelativeResize="0"/>
          <p:nvPr/>
        </p:nvPicPr>
        <p:blipFill>
          <a:blip r:embed="rId3">
            <a:alphaModFix/>
          </a:blip>
          <a:stretch>
            <a:fillRect/>
          </a:stretch>
        </p:blipFill>
        <p:spPr>
          <a:xfrm>
            <a:off x="5171675" y="1388700"/>
            <a:ext cx="3559525" cy="21411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Clinical Prediction Rules - The Process</a:t>
            </a:r>
            <a:endParaRPr/>
          </a:p>
        </p:txBody>
      </p:sp>
      <p:sp>
        <p:nvSpPr>
          <p:cNvPr id="186" name="Google Shape;186;p30"/>
          <p:cNvSpPr txBox="1">
            <a:spLocks noGrp="1"/>
          </p:cNvSpPr>
          <p:nvPr>
            <p:ph type="body" idx="1"/>
          </p:nvPr>
        </p:nvSpPr>
        <p:spPr>
          <a:xfrm>
            <a:off x="311700" y="1000075"/>
            <a:ext cx="45879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Follow the quality standards</a:t>
            </a:r>
            <a:endParaRPr/>
          </a:p>
          <a:p>
            <a:pPr marL="457200" lvl="0" indent="-342900" algn="l" rtl="0">
              <a:spcBef>
                <a:spcPts val="0"/>
              </a:spcBef>
              <a:spcAft>
                <a:spcPts val="0"/>
              </a:spcAft>
              <a:buSzPts val="1800"/>
              <a:buChar char="●"/>
            </a:pPr>
            <a:r>
              <a:rPr lang="en"/>
              <a:t>Figure out who you will include and who you will exclude</a:t>
            </a:r>
            <a:endParaRPr/>
          </a:p>
          <a:p>
            <a:pPr marL="457200" lvl="0" indent="-342900" algn="l" rtl="0">
              <a:spcBef>
                <a:spcPts val="0"/>
              </a:spcBef>
              <a:spcAft>
                <a:spcPts val="0"/>
              </a:spcAft>
              <a:buSzPts val="1800"/>
              <a:buChar char="●"/>
            </a:pPr>
            <a:r>
              <a:rPr lang="en"/>
              <a:t>What variables will you consider? </a:t>
            </a:r>
            <a:endParaRPr/>
          </a:p>
          <a:p>
            <a:pPr marL="914400" lvl="1" indent="-317500" algn="l" rtl="0">
              <a:spcBef>
                <a:spcPts val="0"/>
              </a:spcBef>
              <a:spcAft>
                <a:spcPts val="0"/>
              </a:spcAft>
              <a:buSzPts val="1400"/>
              <a:buChar char="○"/>
            </a:pPr>
            <a:r>
              <a:rPr lang="en"/>
              <a:t>use prior research and physiologic understanding</a:t>
            </a:r>
            <a:endParaRPr/>
          </a:p>
        </p:txBody>
      </p:sp>
      <p:pic>
        <p:nvPicPr>
          <p:cNvPr id="187" name="Google Shape;187;p30"/>
          <p:cNvPicPr preferRelativeResize="0"/>
          <p:nvPr/>
        </p:nvPicPr>
        <p:blipFill>
          <a:blip r:embed="rId3">
            <a:alphaModFix/>
          </a:blip>
          <a:stretch>
            <a:fillRect/>
          </a:stretch>
        </p:blipFill>
        <p:spPr>
          <a:xfrm>
            <a:off x="5171675" y="1388700"/>
            <a:ext cx="3559525" cy="21411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Clinical Prediction Rules - The Process</a:t>
            </a:r>
            <a:endParaRPr/>
          </a:p>
        </p:txBody>
      </p:sp>
      <p:sp>
        <p:nvSpPr>
          <p:cNvPr id="193" name="Google Shape;193;p31"/>
          <p:cNvSpPr txBox="1">
            <a:spLocks noGrp="1"/>
          </p:cNvSpPr>
          <p:nvPr>
            <p:ph type="body" idx="1"/>
          </p:nvPr>
        </p:nvSpPr>
        <p:spPr>
          <a:xfrm>
            <a:off x="311700" y="1000075"/>
            <a:ext cx="4587900" cy="33738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Follow the quality standards</a:t>
            </a:r>
            <a:endParaRPr/>
          </a:p>
          <a:p>
            <a:pPr marL="457200" lvl="0" indent="-342900" algn="l" rtl="0">
              <a:spcBef>
                <a:spcPts val="0"/>
              </a:spcBef>
              <a:spcAft>
                <a:spcPts val="0"/>
              </a:spcAft>
              <a:buSzPts val="1800"/>
              <a:buChar char="●"/>
            </a:pPr>
            <a:r>
              <a:rPr lang="en"/>
              <a:t>Figure out who you will include and who you will exclude</a:t>
            </a:r>
            <a:endParaRPr/>
          </a:p>
          <a:p>
            <a:pPr marL="457200" lvl="0" indent="-342900" algn="l" rtl="0">
              <a:spcBef>
                <a:spcPts val="0"/>
              </a:spcBef>
              <a:spcAft>
                <a:spcPts val="0"/>
              </a:spcAft>
              <a:buSzPts val="1800"/>
              <a:buChar char="●"/>
            </a:pPr>
            <a:r>
              <a:rPr lang="en"/>
              <a:t>What variables will you consider? </a:t>
            </a:r>
            <a:endParaRPr/>
          </a:p>
          <a:p>
            <a:pPr marL="914400" lvl="1" indent="-317500" algn="l" rtl="0">
              <a:spcBef>
                <a:spcPts val="0"/>
              </a:spcBef>
              <a:spcAft>
                <a:spcPts val="0"/>
              </a:spcAft>
              <a:buSzPts val="1400"/>
              <a:buChar char="○"/>
            </a:pPr>
            <a:r>
              <a:rPr lang="en"/>
              <a:t>use prior research and physiologic understanding</a:t>
            </a:r>
            <a:endParaRPr/>
          </a:p>
          <a:p>
            <a:pPr marL="457200" lvl="0" indent="-342900" algn="l" rtl="0">
              <a:spcBef>
                <a:spcPts val="0"/>
              </a:spcBef>
              <a:spcAft>
                <a:spcPts val="0"/>
              </a:spcAft>
              <a:buSzPts val="1800"/>
              <a:buChar char="●"/>
            </a:pPr>
            <a:r>
              <a:rPr lang="en"/>
              <a:t>Choose your analysis/statistical plan</a:t>
            </a:r>
            <a:endParaRPr/>
          </a:p>
          <a:p>
            <a:pPr marL="914400" lvl="1" indent="-317500" algn="l" rtl="0">
              <a:spcBef>
                <a:spcPts val="0"/>
              </a:spcBef>
              <a:spcAft>
                <a:spcPts val="0"/>
              </a:spcAft>
              <a:buSzPts val="1400"/>
              <a:buChar char="○"/>
            </a:pPr>
            <a:r>
              <a:rPr lang="en"/>
              <a:t>Study variables independently</a:t>
            </a:r>
            <a:endParaRPr/>
          </a:p>
          <a:p>
            <a:pPr marL="914400" lvl="1" indent="-317500" algn="l" rtl="0">
              <a:spcBef>
                <a:spcPts val="0"/>
              </a:spcBef>
              <a:spcAft>
                <a:spcPts val="0"/>
              </a:spcAft>
              <a:buSzPts val="1400"/>
              <a:buChar char="○"/>
            </a:pPr>
            <a:r>
              <a:rPr lang="en"/>
              <a:t>Make decision tree</a:t>
            </a:r>
            <a:endParaRPr/>
          </a:p>
          <a:p>
            <a:pPr marL="1371600" lvl="2" indent="-317500" algn="l" rtl="0">
              <a:spcBef>
                <a:spcPts val="0"/>
              </a:spcBef>
              <a:spcAft>
                <a:spcPts val="0"/>
              </a:spcAft>
              <a:buSzPts val="1400"/>
              <a:buChar char="■"/>
            </a:pPr>
            <a:r>
              <a:rPr lang="en"/>
              <a:t>e.g., binary recursive partitioning</a:t>
            </a:r>
            <a:endParaRPr/>
          </a:p>
        </p:txBody>
      </p:sp>
      <p:pic>
        <p:nvPicPr>
          <p:cNvPr id="194" name="Google Shape;194;p31"/>
          <p:cNvPicPr preferRelativeResize="0"/>
          <p:nvPr/>
        </p:nvPicPr>
        <p:blipFill>
          <a:blip r:embed="rId3">
            <a:alphaModFix/>
          </a:blip>
          <a:stretch>
            <a:fillRect/>
          </a:stretch>
        </p:blipFill>
        <p:spPr>
          <a:xfrm>
            <a:off x="5171675" y="1388700"/>
            <a:ext cx="3559525" cy="21411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Clinical Prediction Rules - The Process</a:t>
            </a:r>
            <a:endParaRPr/>
          </a:p>
        </p:txBody>
      </p:sp>
      <p:sp>
        <p:nvSpPr>
          <p:cNvPr id="200" name="Google Shape;200;p32"/>
          <p:cNvSpPr txBox="1">
            <a:spLocks noGrp="1"/>
          </p:cNvSpPr>
          <p:nvPr>
            <p:ph type="body" idx="1"/>
          </p:nvPr>
        </p:nvSpPr>
        <p:spPr>
          <a:xfrm>
            <a:off x="311700" y="1000075"/>
            <a:ext cx="4587900" cy="36639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Follow the quality standards</a:t>
            </a:r>
            <a:endParaRPr/>
          </a:p>
          <a:p>
            <a:pPr marL="457200" lvl="0" indent="-342900" algn="l" rtl="0">
              <a:spcBef>
                <a:spcPts val="0"/>
              </a:spcBef>
              <a:spcAft>
                <a:spcPts val="0"/>
              </a:spcAft>
              <a:buSzPts val="1800"/>
              <a:buChar char="●"/>
            </a:pPr>
            <a:r>
              <a:rPr lang="en"/>
              <a:t>Figure out who you will include and who you will exclude</a:t>
            </a:r>
            <a:endParaRPr/>
          </a:p>
          <a:p>
            <a:pPr marL="457200" lvl="0" indent="-342900" algn="l" rtl="0">
              <a:spcBef>
                <a:spcPts val="0"/>
              </a:spcBef>
              <a:spcAft>
                <a:spcPts val="0"/>
              </a:spcAft>
              <a:buSzPts val="1800"/>
              <a:buChar char="●"/>
            </a:pPr>
            <a:r>
              <a:rPr lang="en"/>
              <a:t>What variables will you consider? </a:t>
            </a:r>
            <a:endParaRPr/>
          </a:p>
          <a:p>
            <a:pPr marL="914400" lvl="1" indent="-317500" algn="l" rtl="0">
              <a:spcBef>
                <a:spcPts val="0"/>
              </a:spcBef>
              <a:spcAft>
                <a:spcPts val="0"/>
              </a:spcAft>
              <a:buSzPts val="1400"/>
              <a:buChar char="○"/>
            </a:pPr>
            <a:r>
              <a:rPr lang="en"/>
              <a:t>use prior research and physiologic understanding</a:t>
            </a:r>
            <a:endParaRPr/>
          </a:p>
          <a:p>
            <a:pPr marL="457200" lvl="0" indent="-342900" algn="l" rtl="0">
              <a:spcBef>
                <a:spcPts val="0"/>
              </a:spcBef>
              <a:spcAft>
                <a:spcPts val="0"/>
              </a:spcAft>
              <a:buSzPts val="1800"/>
              <a:buChar char="●"/>
            </a:pPr>
            <a:r>
              <a:rPr lang="en"/>
              <a:t>Choose your analysis/statistical plan</a:t>
            </a:r>
            <a:endParaRPr/>
          </a:p>
          <a:p>
            <a:pPr marL="914400" lvl="1" indent="-317500" algn="l" rtl="0">
              <a:spcBef>
                <a:spcPts val="0"/>
              </a:spcBef>
              <a:spcAft>
                <a:spcPts val="0"/>
              </a:spcAft>
              <a:buSzPts val="1400"/>
              <a:buChar char="○"/>
            </a:pPr>
            <a:r>
              <a:rPr lang="en"/>
              <a:t>Study variables independently</a:t>
            </a:r>
            <a:endParaRPr/>
          </a:p>
          <a:p>
            <a:pPr marL="914400" lvl="1" indent="-317500" algn="l" rtl="0">
              <a:spcBef>
                <a:spcPts val="0"/>
              </a:spcBef>
              <a:spcAft>
                <a:spcPts val="0"/>
              </a:spcAft>
              <a:buSzPts val="1400"/>
              <a:buChar char="○"/>
            </a:pPr>
            <a:r>
              <a:rPr lang="en"/>
              <a:t>Make decision tree</a:t>
            </a:r>
            <a:endParaRPr/>
          </a:p>
          <a:p>
            <a:pPr marL="1371600" lvl="2" indent="-317500" algn="l" rtl="0">
              <a:spcBef>
                <a:spcPts val="0"/>
              </a:spcBef>
              <a:spcAft>
                <a:spcPts val="0"/>
              </a:spcAft>
              <a:buSzPts val="1400"/>
              <a:buChar char="■"/>
            </a:pPr>
            <a:r>
              <a:rPr lang="en"/>
              <a:t>e.g., binary recursive partitioning</a:t>
            </a:r>
            <a:endParaRPr/>
          </a:p>
          <a:p>
            <a:pPr marL="457200" lvl="0" indent="-342900" algn="l" rtl="0">
              <a:spcBef>
                <a:spcPts val="0"/>
              </a:spcBef>
              <a:spcAft>
                <a:spcPts val="0"/>
              </a:spcAft>
              <a:buSzPts val="1800"/>
              <a:buChar char="●"/>
            </a:pPr>
            <a:r>
              <a:rPr lang="en"/>
              <a:t>Accept sensitivity greater than 0.95, negative likelihood ratio less than 0.1</a:t>
            </a:r>
            <a:endParaRPr/>
          </a:p>
        </p:txBody>
      </p:sp>
      <p:pic>
        <p:nvPicPr>
          <p:cNvPr id="201" name="Google Shape;201;p32"/>
          <p:cNvPicPr preferRelativeResize="0"/>
          <p:nvPr/>
        </p:nvPicPr>
        <p:blipFill>
          <a:blip r:embed="rId3">
            <a:alphaModFix/>
          </a:blip>
          <a:stretch>
            <a:fillRect/>
          </a:stretch>
        </p:blipFill>
        <p:spPr>
          <a:xfrm>
            <a:off x="5171675" y="1388700"/>
            <a:ext cx="3559525" cy="21411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CLINICAL SCENARIO</a:t>
            </a:r>
            <a:endParaRPr/>
          </a:p>
        </p:txBody>
      </p:sp>
      <p:sp>
        <p:nvSpPr>
          <p:cNvPr id="207" name="Google Shape;207;p33"/>
          <p:cNvSpPr txBox="1">
            <a:spLocks noGrp="1"/>
          </p:cNvSpPr>
          <p:nvPr>
            <p:ph type="body" idx="1"/>
          </p:nvPr>
        </p:nvSpPr>
        <p:spPr>
          <a:xfrm>
            <a:off x="311700" y="1641825"/>
            <a:ext cx="8520600" cy="2698500"/>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en" sz="3000"/>
              <a:t>An 18 month old was dropped from his dad’s chest as his dad tripped over the rug. He has vomited one. Head CT?</a:t>
            </a:r>
            <a:endParaRPr sz="30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13" name="Google Shape;213;p3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14" name="Google Shape;214;p34"/>
          <p:cNvPicPr preferRelativeResize="0"/>
          <p:nvPr/>
        </p:nvPicPr>
        <p:blipFill>
          <a:blip r:embed="rId3">
            <a:alphaModFix/>
          </a:blip>
          <a:stretch>
            <a:fillRect/>
          </a:stretch>
        </p:blipFill>
        <p:spPr>
          <a:xfrm>
            <a:off x="2761350" y="613900"/>
            <a:ext cx="3282350" cy="3850675"/>
          </a:xfrm>
          <a:prstGeom prst="rect">
            <a:avLst/>
          </a:prstGeom>
          <a:noFill/>
          <a:ln>
            <a:noFill/>
          </a:ln>
        </p:spPr>
      </p:pic>
      <p:sp>
        <p:nvSpPr>
          <p:cNvPr id="215" name="Google Shape;215;p34"/>
          <p:cNvSpPr txBox="1"/>
          <p:nvPr/>
        </p:nvSpPr>
        <p:spPr>
          <a:xfrm>
            <a:off x="139775" y="642950"/>
            <a:ext cx="3915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rgbClr val="434343"/>
              </a:solidFill>
              <a:latin typeface="Helvetica Neue"/>
              <a:ea typeface="Helvetica Neue"/>
              <a:cs typeface="Helvetica Neue"/>
              <a:sym typeface="Helvetica Neue"/>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5"/>
          <p:cNvSpPr txBox="1">
            <a:spLocks noGrp="1"/>
          </p:cNvSpPr>
          <p:nvPr>
            <p:ph type="title"/>
          </p:nvPr>
        </p:nvSpPr>
        <p:spPr>
          <a:xfrm>
            <a:off x="311700" y="445025"/>
            <a:ext cx="8520600" cy="662400"/>
          </a:xfrm>
          <a:prstGeom prst="rect">
            <a:avLst/>
          </a:prstGeom>
          <a:solidFill>
            <a:srgbClr val="E6B8AF"/>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Kuppermann et al. </a:t>
            </a:r>
            <a:r>
              <a:rPr lang="en" sz="1600">
                <a:latin typeface="Droid Sans"/>
                <a:ea typeface="Droid Sans"/>
                <a:cs typeface="Droid Sans"/>
                <a:sym typeface="Droid Sans"/>
              </a:rPr>
              <a:t>Identification of children at very low risk of clinically-important brain injuries after head trauma: a prospective cohort study</a:t>
            </a:r>
            <a:r>
              <a:rPr lang="en" sz="1600" b="0">
                <a:latin typeface="Droid Sans"/>
                <a:ea typeface="Droid Sans"/>
                <a:cs typeface="Droid Sans"/>
                <a:sym typeface="Droid Sans"/>
              </a:rPr>
              <a:t>. </a:t>
            </a:r>
            <a:r>
              <a:rPr lang="en" sz="1600" b="0" i="1">
                <a:latin typeface="Droid Sans"/>
                <a:ea typeface="Droid Sans"/>
                <a:cs typeface="Droid Sans"/>
                <a:sym typeface="Droid Sans"/>
              </a:rPr>
              <a:t>Lancet.</a:t>
            </a:r>
            <a:r>
              <a:rPr lang="en" sz="1600" b="0">
                <a:latin typeface="Droid Sans"/>
                <a:ea typeface="Droid Sans"/>
                <a:cs typeface="Droid Sans"/>
                <a:sym typeface="Droid Sans"/>
              </a:rPr>
              <a:t> 2009.</a:t>
            </a:r>
            <a:endParaRPr sz="1600">
              <a:latin typeface="Droid Sans"/>
              <a:ea typeface="Droid Sans"/>
              <a:cs typeface="Droid Sans"/>
              <a:sym typeface="Droid Sans"/>
            </a:endParaRPr>
          </a:p>
        </p:txBody>
      </p:sp>
      <p:sp>
        <p:nvSpPr>
          <p:cNvPr id="221" name="Google Shape;221;p3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Prospective, observational cohort study</a:t>
            </a:r>
            <a:endParaRPr/>
          </a:p>
          <a:p>
            <a:pPr marL="457200" lvl="0" indent="-342900" algn="l" rtl="0">
              <a:spcBef>
                <a:spcPts val="0"/>
              </a:spcBef>
              <a:spcAft>
                <a:spcPts val="0"/>
              </a:spcAft>
              <a:buSzPts val="1800"/>
              <a:buChar char="●"/>
            </a:pPr>
            <a:r>
              <a:rPr lang="en"/>
              <a:t>Enrolled 42,412 patients, age &lt;18, GCS 14-15, presenting within 24 hours of head trauma</a:t>
            </a:r>
            <a:endParaRPr/>
          </a:p>
          <a:p>
            <a:pPr marL="0" lvl="0" indent="0" algn="l" rtl="0">
              <a:spcBef>
                <a:spcPts val="0"/>
              </a:spcBef>
              <a:spcAft>
                <a:spcPts val="0"/>
              </a:spcAft>
              <a:buNone/>
            </a:pPr>
            <a:endParaRPr/>
          </a:p>
          <a:p>
            <a:pPr marL="0" lvl="0" indent="0" algn="l" rtl="0">
              <a:spcBef>
                <a:spcPts val="0"/>
              </a:spcBef>
              <a:spcAft>
                <a:spcPts val="0"/>
              </a:spcAft>
              <a:buNone/>
            </a:pPr>
            <a:r>
              <a:rPr lang="en"/>
              <a:t>Objective: </a:t>
            </a:r>
            <a:endParaRPr/>
          </a:p>
          <a:p>
            <a:pPr marL="457200" lvl="0" indent="-342900" algn="l" rtl="0">
              <a:spcBef>
                <a:spcPts val="0"/>
              </a:spcBef>
              <a:spcAft>
                <a:spcPts val="0"/>
              </a:spcAft>
              <a:buSzPts val="1800"/>
              <a:buChar char="●"/>
            </a:pPr>
            <a:r>
              <a:rPr lang="en" b="1"/>
              <a:t>Derive &amp; validate</a:t>
            </a:r>
            <a:r>
              <a:rPr lang="en"/>
              <a:t> a rule for kids who are </a:t>
            </a:r>
            <a:r>
              <a:rPr lang="en" b="1"/>
              <a:t>low risk of ciTBI</a:t>
            </a:r>
            <a:endParaRPr b="1"/>
          </a:p>
          <a:p>
            <a:pPr marL="457200" lvl="0" indent="-342900" algn="l" rtl="0">
              <a:spcBef>
                <a:spcPts val="0"/>
              </a:spcBef>
              <a:spcAft>
                <a:spcPts val="0"/>
              </a:spcAft>
              <a:buSzPts val="1800"/>
              <a:buChar char="●"/>
            </a:pPr>
            <a:r>
              <a:rPr lang="en"/>
              <a:t>ciTBI: death, neurosurgery, intubation for &gt;24h, hospital admission &gt;2 nights with TBI on CT</a:t>
            </a:r>
            <a:endParaRPr/>
          </a:p>
          <a:p>
            <a:pPr marL="914400" lvl="1" indent="-317500" algn="l" rtl="0">
              <a:spcBef>
                <a:spcPts val="0"/>
              </a:spcBef>
              <a:spcAft>
                <a:spcPts val="0"/>
              </a:spcAft>
              <a:buSzPts val="1400"/>
              <a:buChar char="○"/>
            </a:pPr>
            <a:r>
              <a:rPr lang="en"/>
              <a:t>TBI on CT: hemorrhage, contusion, edema, infarction, shearing, DAI, sigmoid sinus thrombosis, midline shift, signs of herniation, diastasis, pneumocephalus, depressed skull fracture at least the width of skull table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6"/>
          <p:cNvSpPr txBox="1">
            <a:spLocks noGrp="1"/>
          </p:cNvSpPr>
          <p:nvPr>
            <p:ph type="title"/>
          </p:nvPr>
        </p:nvSpPr>
        <p:spPr>
          <a:xfrm>
            <a:off x="311700" y="445025"/>
            <a:ext cx="8520600" cy="662400"/>
          </a:xfrm>
          <a:prstGeom prst="rect">
            <a:avLst/>
          </a:prstGeom>
          <a:solidFill>
            <a:srgbClr val="E6B8AF"/>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Kuppermann et al. </a:t>
            </a:r>
            <a:r>
              <a:rPr lang="en" sz="1600">
                <a:latin typeface="Droid Sans"/>
                <a:ea typeface="Droid Sans"/>
                <a:cs typeface="Droid Sans"/>
                <a:sym typeface="Droid Sans"/>
              </a:rPr>
              <a:t>Identification of children at very low risk of clinically-important brain injuries after head trauma: a prospective cohort study</a:t>
            </a:r>
            <a:r>
              <a:rPr lang="en" sz="1600" b="0">
                <a:latin typeface="Droid Sans"/>
                <a:ea typeface="Droid Sans"/>
                <a:cs typeface="Droid Sans"/>
                <a:sym typeface="Droid Sans"/>
              </a:rPr>
              <a:t>. </a:t>
            </a:r>
            <a:r>
              <a:rPr lang="en" sz="1600" b="0" i="1">
                <a:latin typeface="Droid Sans"/>
                <a:ea typeface="Droid Sans"/>
                <a:cs typeface="Droid Sans"/>
                <a:sym typeface="Droid Sans"/>
              </a:rPr>
              <a:t>Lancet.</a:t>
            </a:r>
            <a:r>
              <a:rPr lang="en" sz="1600" b="0">
                <a:latin typeface="Droid Sans"/>
                <a:ea typeface="Droid Sans"/>
                <a:cs typeface="Droid Sans"/>
                <a:sym typeface="Droid Sans"/>
              </a:rPr>
              <a:t> 2009.</a:t>
            </a:r>
            <a:endParaRPr sz="1600">
              <a:latin typeface="Droid Sans"/>
              <a:ea typeface="Droid Sans"/>
              <a:cs typeface="Droid Sans"/>
              <a:sym typeface="Droid Sans"/>
            </a:endParaRPr>
          </a:p>
        </p:txBody>
      </p:sp>
      <p:sp>
        <p:nvSpPr>
          <p:cNvPr id="227" name="Google Shape;227;p3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Analysis</a:t>
            </a:r>
            <a:endParaRPr/>
          </a:p>
          <a:p>
            <a:pPr marL="457200" lvl="0" indent="-342900" algn="l" rtl="0">
              <a:spcBef>
                <a:spcPts val="0"/>
              </a:spcBef>
              <a:spcAft>
                <a:spcPts val="0"/>
              </a:spcAft>
              <a:buSzPts val="1800"/>
              <a:buChar char="●"/>
            </a:pPr>
            <a:r>
              <a:rPr lang="en"/>
              <a:t>Why use age cutoff of 2 years old?</a:t>
            </a:r>
            <a:endParaRPr/>
          </a:p>
          <a:p>
            <a:pPr marL="914400" lvl="1" indent="-317500" algn="l" rtl="0">
              <a:spcBef>
                <a:spcPts val="0"/>
              </a:spcBef>
              <a:spcAft>
                <a:spcPts val="0"/>
              </a:spcAft>
              <a:buSzPts val="1400"/>
              <a:buChar char="○"/>
            </a:pPr>
            <a:r>
              <a:rPr lang="en"/>
              <a:t>“young patients greater sensitivity to radiation, minimal ability to communicatie, different mechanisms and risks for TBI”</a:t>
            </a:r>
            <a:endParaRPr sz="1000">
              <a:solidFill>
                <a:schemeClr val="dk1"/>
              </a:solidFill>
              <a:latin typeface="Arial"/>
              <a:ea typeface="Arial"/>
              <a:cs typeface="Arial"/>
              <a:sym typeface="Arial"/>
            </a:endParaRPr>
          </a:p>
          <a:p>
            <a:pPr marL="457200" lvl="0" indent="-342900" algn="l" rtl="0">
              <a:spcBef>
                <a:spcPts val="0"/>
              </a:spcBef>
              <a:spcAft>
                <a:spcPts val="0"/>
              </a:spcAft>
              <a:buSzPts val="1800"/>
              <a:buChar char="●"/>
            </a:pPr>
            <a:r>
              <a:rPr lang="en"/>
              <a:t>Binary Recursive Partitioning</a:t>
            </a:r>
            <a:endParaRPr/>
          </a:p>
          <a:p>
            <a:pPr marL="914400" lvl="1" indent="-317500" algn="l" rtl="0">
              <a:spcBef>
                <a:spcPts val="0"/>
              </a:spcBef>
              <a:spcAft>
                <a:spcPts val="0"/>
              </a:spcAft>
              <a:buSzPts val="1400"/>
              <a:buChar char="○"/>
            </a:pPr>
            <a:r>
              <a:rPr lang="en"/>
              <a:t>ten-fold cross validation for stability; standard Gini splitting rules</a:t>
            </a:r>
            <a:endParaRPr/>
          </a:p>
          <a:p>
            <a:pPr marL="914400" lvl="1" indent="-317500" algn="l" rtl="0">
              <a:spcBef>
                <a:spcPts val="0"/>
              </a:spcBef>
              <a:spcAft>
                <a:spcPts val="0"/>
              </a:spcAft>
              <a:buSzPts val="1400"/>
              <a:buChar char="○"/>
            </a:pPr>
            <a:r>
              <a:rPr lang="en"/>
              <a:t>assigned a relative cost of 500 to 1 for failure to identify a patient with ciTBI versus incorrect classification of a patient without ciTBI</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7"/>
          <p:cNvSpPr txBox="1">
            <a:spLocks noGrp="1"/>
          </p:cNvSpPr>
          <p:nvPr>
            <p:ph type="title"/>
          </p:nvPr>
        </p:nvSpPr>
        <p:spPr>
          <a:xfrm>
            <a:off x="311700" y="445025"/>
            <a:ext cx="8520600" cy="662400"/>
          </a:xfrm>
          <a:prstGeom prst="rect">
            <a:avLst/>
          </a:prstGeom>
          <a:solidFill>
            <a:srgbClr val="E6B8AF"/>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Kuppermann et al. </a:t>
            </a:r>
            <a:r>
              <a:rPr lang="en" sz="1600">
                <a:latin typeface="Droid Sans"/>
                <a:ea typeface="Droid Sans"/>
                <a:cs typeface="Droid Sans"/>
                <a:sym typeface="Droid Sans"/>
              </a:rPr>
              <a:t>Identification of children at very low risk of clinically-important brain injuries after head trauma: a prospective cohort study</a:t>
            </a:r>
            <a:r>
              <a:rPr lang="en" sz="1600" b="0">
                <a:latin typeface="Droid Sans"/>
                <a:ea typeface="Droid Sans"/>
                <a:cs typeface="Droid Sans"/>
                <a:sym typeface="Droid Sans"/>
              </a:rPr>
              <a:t>. </a:t>
            </a:r>
            <a:r>
              <a:rPr lang="en" sz="1600" b="0" i="1">
                <a:latin typeface="Droid Sans"/>
                <a:ea typeface="Droid Sans"/>
                <a:cs typeface="Droid Sans"/>
                <a:sym typeface="Droid Sans"/>
              </a:rPr>
              <a:t>Lancet.</a:t>
            </a:r>
            <a:r>
              <a:rPr lang="en" sz="1600" b="0">
                <a:latin typeface="Droid Sans"/>
                <a:ea typeface="Droid Sans"/>
                <a:cs typeface="Droid Sans"/>
                <a:sym typeface="Droid Sans"/>
              </a:rPr>
              <a:t> 2009.</a:t>
            </a:r>
            <a:endParaRPr sz="1600">
              <a:latin typeface="Droid Sans"/>
              <a:ea typeface="Droid Sans"/>
              <a:cs typeface="Droid Sans"/>
              <a:sym typeface="Droid Sans"/>
            </a:endParaRPr>
          </a:p>
        </p:txBody>
      </p:sp>
      <p:pic>
        <p:nvPicPr>
          <p:cNvPr id="233" name="Google Shape;233;p37"/>
          <p:cNvPicPr preferRelativeResize="0"/>
          <p:nvPr/>
        </p:nvPicPr>
        <p:blipFill>
          <a:blip r:embed="rId3">
            <a:alphaModFix/>
          </a:blip>
          <a:stretch>
            <a:fillRect/>
          </a:stretch>
        </p:blipFill>
        <p:spPr>
          <a:xfrm>
            <a:off x="55900" y="1310550"/>
            <a:ext cx="2417750" cy="2646000"/>
          </a:xfrm>
          <a:prstGeom prst="rect">
            <a:avLst/>
          </a:prstGeom>
          <a:noFill/>
          <a:ln>
            <a:noFill/>
          </a:ln>
        </p:spPr>
      </p:pic>
      <p:pic>
        <p:nvPicPr>
          <p:cNvPr id="234" name="Google Shape;234;p37"/>
          <p:cNvPicPr preferRelativeResize="0"/>
          <p:nvPr/>
        </p:nvPicPr>
        <p:blipFill>
          <a:blip r:embed="rId4">
            <a:alphaModFix/>
          </a:blip>
          <a:stretch>
            <a:fillRect/>
          </a:stretch>
        </p:blipFill>
        <p:spPr>
          <a:xfrm>
            <a:off x="2382350" y="1858375"/>
            <a:ext cx="2342628" cy="2645999"/>
          </a:xfrm>
          <a:prstGeom prst="rect">
            <a:avLst/>
          </a:prstGeom>
          <a:noFill/>
          <a:ln>
            <a:noFill/>
          </a:ln>
        </p:spPr>
      </p:pic>
      <p:pic>
        <p:nvPicPr>
          <p:cNvPr id="235" name="Google Shape;235;p37"/>
          <p:cNvPicPr preferRelativeResize="0"/>
          <p:nvPr/>
        </p:nvPicPr>
        <p:blipFill>
          <a:blip r:embed="rId5">
            <a:alphaModFix/>
          </a:blip>
          <a:stretch>
            <a:fillRect/>
          </a:stretch>
        </p:blipFill>
        <p:spPr>
          <a:xfrm>
            <a:off x="4724976" y="1223388"/>
            <a:ext cx="2166599" cy="2696724"/>
          </a:xfrm>
          <a:prstGeom prst="rect">
            <a:avLst/>
          </a:prstGeom>
          <a:noFill/>
          <a:ln>
            <a:noFill/>
          </a:ln>
        </p:spPr>
      </p:pic>
      <p:pic>
        <p:nvPicPr>
          <p:cNvPr id="236" name="Google Shape;236;p37"/>
          <p:cNvPicPr preferRelativeResize="0"/>
          <p:nvPr/>
        </p:nvPicPr>
        <p:blipFill>
          <a:blip r:embed="rId6">
            <a:alphaModFix/>
          </a:blip>
          <a:stretch>
            <a:fillRect/>
          </a:stretch>
        </p:blipFill>
        <p:spPr>
          <a:xfrm>
            <a:off x="6383325" y="3735826"/>
            <a:ext cx="2285451" cy="13729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38"/>
          <p:cNvSpPr txBox="1">
            <a:spLocks noGrp="1"/>
          </p:cNvSpPr>
          <p:nvPr>
            <p:ph type="title"/>
          </p:nvPr>
        </p:nvSpPr>
        <p:spPr>
          <a:xfrm>
            <a:off x="311700" y="445025"/>
            <a:ext cx="8520600" cy="662400"/>
          </a:xfrm>
          <a:prstGeom prst="rect">
            <a:avLst/>
          </a:prstGeom>
          <a:solidFill>
            <a:srgbClr val="E6B8AF"/>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Kuppermann et al. </a:t>
            </a:r>
            <a:r>
              <a:rPr lang="en" sz="1600">
                <a:latin typeface="Droid Sans"/>
                <a:ea typeface="Droid Sans"/>
                <a:cs typeface="Droid Sans"/>
                <a:sym typeface="Droid Sans"/>
              </a:rPr>
              <a:t>Identification of children at very low risk of clinically-important brain injuries after head trauma: a prospective cohort study</a:t>
            </a:r>
            <a:r>
              <a:rPr lang="en" sz="1600" b="0">
                <a:latin typeface="Droid Sans"/>
                <a:ea typeface="Droid Sans"/>
                <a:cs typeface="Droid Sans"/>
                <a:sym typeface="Droid Sans"/>
              </a:rPr>
              <a:t>. </a:t>
            </a:r>
            <a:r>
              <a:rPr lang="en" sz="1600" b="0" i="1">
                <a:latin typeface="Droid Sans"/>
                <a:ea typeface="Droid Sans"/>
                <a:cs typeface="Droid Sans"/>
                <a:sym typeface="Droid Sans"/>
              </a:rPr>
              <a:t>Lancet.</a:t>
            </a:r>
            <a:r>
              <a:rPr lang="en" sz="1600" b="0">
                <a:latin typeface="Droid Sans"/>
                <a:ea typeface="Droid Sans"/>
                <a:cs typeface="Droid Sans"/>
                <a:sym typeface="Droid Sans"/>
              </a:rPr>
              <a:t> 2009.</a:t>
            </a:r>
            <a:endParaRPr sz="1600">
              <a:latin typeface="Droid Sans"/>
              <a:ea typeface="Droid Sans"/>
              <a:cs typeface="Droid Sans"/>
              <a:sym typeface="Droid Sans"/>
            </a:endParaRPr>
          </a:p>
        </p:txBody>
      </p:sp>
      <p:sp>
        <p:nvSpPr>
          <p:cNvPr id="242" name="Google Shape;242;p3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b="1"/>
              <a:t>Results</a:t>
            </a:r>
            <a:endParaRPr b="1"/>
          </a:p>
          <a:p>
            <a:pPr marL="457200" lvl="0" indent="-334327" algn="l" rtl="0">
              <a:spcBef>
                <a:spcPts val="0"/>
              </a:spcBef>
              <a:spcAft>
                <a:spcPts val="0"/>
              </a:spcAft>
              <a:buSzPct val="100000"/>
              <a:buChar char="●"/>
            </a:pPr>
            <a:r>
              <a:rPr lang="en"/>
              <a:t>Of 42,412 patients, 14,969 (35%) had CT</a:t>
            </a:r>
            <a:endParaRPr/>
          </a:p>
          <a:p>
            <a:pPr marL="914400" lvl="1" indent="-310832" algn="l" rtl="0">
              <a:spcBef>
                <a:spcPts val="0"/>
              </a:spcBef>
              <a:spcAft>
                <a:spcPts val="0"/>
              </a:spcAft>
              <a:buSzPct val="100000"/>
              <a:buChar char="○"/>
            </a:pPr>
            <a:r>
              <a:rPr lang="en"/>
              <a:t>780 (5.2%) had TBI, and 376 (0.9%) had ciTBI</a:t>
            </a:r>
            <a:endParaRPr/>
          </a:p>
          <a:p>
            <a:pPr marL="0" lvl="0" indent="0" algn="l" rtl="0">
              <a:spcBef>
                <a:spcPts val="0"/>
              </a:spcBef>
              <a:spcAft>
                <a:spcPts val="0"/>
              </a:spcAft>
              <a:buNone/>
            </a:pPr>
            <a:endParaRPr/>
          </a:p>
          <a:p>
            <a:pPr marL="0" lvl="0" indent="0" algn="l" rtl="0">
              <a:spcBef>
                <a:spcPts val="0"/>
              </a:spcBef>
              <a:spcAft>
                <a:spcPts val="0"/>
              </a:spcAft>
              <a:buNone/>
            </a:pPr>
            <a:r>
              <a:rPr lang="en" b="1"/>
              <a:t>Age &lt;2:</a:t>
            </a:r>
            <a:r>
              <a:rPr lang="en"/>
              <a:t> derivation 8,502 patients and validation 2,216 patients</a:t>
            </a:r>
            <a:endParaRPr/>
          </a:p>
          <a:p>
            <a:pPr marL="457200" lvl="0" indent="-334327" algn="l" rtl="0">
              <a:spcBef>
                <a:spcPts val="0"/>
              </a:spcBef>
              <a:spcAft>
                <a:spcPts val="0"/>
              </a:spcAft>
              <a:buSzPct val="100000"/>
              <a:buChar char="●"/>
            </a:pPr>
            <a:r>
              <a:rPr lang="en"/>
              <a:t>694 of validation group got CT</a:t>
            </a:r>
            <a:endParaRPr/>
          </a:p>
          <a:p>
            <a:pPr marL="457200" lvl="0" indent="-334327" algn="l" rtl="0">
              <a:spcBef>
                <a:spcPts val="0"/>
              </a:spcBef>
              <a:spcAft>
                <a:spcPts val="0"/>
              </a:spcAft>
              <a:buSzPct val="100000"/>
              <a:buChar char="●"/>
            </a:pPr>
            <a:r>
              <a:rPr lang="en"/>
              <a:t>Prediction rule had NPV 100%, sensitivity 100% (86-100)</a:t>
            </a:r>
            <a:endParaRPr/>
          </a:p>
          <a:p>
            <a:pPr marL="0" lvl="0" indent="0" algn="l" rtl="0">
              <a:spcBef>
                <a:spcPts val="0"/>
              </a:spcBef>
              <a:spcAft>
                <a:spcPts val="0"/>
              </a:spcAft>
              <a:buNone/>
            </a:pPr>
            <a:endParaRPr/>
          </a:p>
          <a:p>
            <a:pPr marL="0" lvl="0" indent="0" algn="l" rtl="0">
              <a:spcBef>
                <a:spcPts val="0"/>
              </a:spcBef>
              <a:spcAft>
                <a:spcPts val="0"/>
              </a:spcAft>
              <a:buNone/>
            </a:pPr>
            <a:r>
              <a:rPr lang="en" b="1"/>
              <a:t>Age 2-18:</a:t>
            </a:r>
            <a:r>
              <a:rPr lang="en"/>
              <a:t> derivation 25,283 patients and validation 6,411 patients</a:t>
            </a:r>
            <a:endParaRPr/>
          </a:p>
          <a:p>
            <a:pPr marL="457200" lvl="0" indent="-334327" algn="l" rtl="0">
              <a:spcBef>
                <a:spcPts val="0"/>
              </a:spcBef>
              <a:spcAft>
                <a:spcPts val="0"/>
              </a:spcAft>
              <a:buSzPct val="100000"/>
              <a:buChar char="●"/>
            </a:pPr>
            <a:r>
              <a:rPr lang="en"/>
              <a:t>2,223 of validation group got CT</a:t>
            </a:r>
            <a:endParaRPr/>
          </a:p>
          <a:p>
            <a:pPr marL="457200" lvl="0" indent="-334327" algn="l" rtl="0">
              <a:spcBef>
                <a:spcPts val="0"/>
              </a:spcBef>
              <a:spcAft>
                <a:spcPts val="0"/>
              </a:spcAft>
              <a:buSzPct val="100000"/>
              <a:buChar char="●"/>
            </a:pPr>
            <a:r>
              <a:rPr lang="en"/>
              <a:t>NPV 99.9% (80-99.9%) and sensitivity (96.8%, 89-99.6%)</a:t>
            </a:r>
            <a:endParaRPr/>
          </a:p>
          <a:p>
            <a:pPr marL="0" lvl="0" indent="0" algn="l" rtl="0">
              <a:spcBef>
                <a:spcPts val="0"/>
              </a:spcBef>
              <a:spcAft>
                <a:spcPts val="0"/>
              </a:spcAft>
              <a:buNone/>
            </a:pPr>
            <a:endParaRPr/>
          </a:p>
          <a:p>
            <a:pPr marL="0" lvl="0" indent="0" algn="l" rtl="0">
              <a:spcBef>
                <a:spcPts val="0"/>
              </a:spcBef>
              <a:spcAft>
                <a:spcPts val="0"/>
              </a:spcAft>
              <a:buNone/>
            </a:pPr>
            <a:r>
              <a:rPr lang="en" b="1"/>
              <a:t>Neither rule missed neurosurgical cases (60 cases total)</a:t>
            </a:r>
            <a:endParaRPr b="1"/>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48" name="Google Shape;248;p3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49" name="Google Shape;249;p39"/>
          <p:cNvPicPr preferRelativeResize="0"/>
          <p:nvPr/>
        </p:nvPicPr>
        <p:blipFill>
          <a:blip r:embed="rId3">
            <a:alphaModFix/>
          </a:blip>
          <a:stretch>
            <a:fillRect/>
          </a:stretch>
        </p:blipFill>
        <p:spPr>
          <a:xfrm>
            <a:off x="731850" y="464725"/>
            <a:ext cx="4025275" cy="4103425"/>
          </a:xfrm>
          <a:prstGeom prst="rect">
            <a:avLst/>
          </a:prstGeom>
          <a:noFill/>
          <a:ln>
            <a:noFill/>
          </a:ln>
        </p:spPr>
      </p:pic>
      <p:sp>
        <p:nvSpPr>
          <p:cNvPr id="250" name="Google Shape;250;p39"/>
          <p:cNvSpPr txBox="1"/>
          <p:nvPr/>
        </p:nvSpPr>
        <p:spPr>
          <a:xfrm>
            <a:off x="139775" y="642950"/>
            <a:ext cx="3915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rgbClr val="434343"/>
              </a:solidFill>
              <a:latin typeface="Helvetica Neue"/>
              <a:ea typeface="Helvetica Neue"/>
              <a:cs typeface="Helvetica Neue"/>
              <a:sym typeface="Helvetica Neue"/>
            </a:endParaRPr>
          </a:p>
        </p:txBody>
      </p:sp>
      <p:sp>
        <p:nvSpPr>
          <p:cNvPr id="251" name="Google Shape;251;p39"/>
          <p:cNvSpPr/>
          <p:nvPr/>
        </p:nvSpPr>
        <p:spPr>
          <a:xfrm>
            <a:off x="82200" y="614975"/>
            <a:ext cx="736200" cy="1565400"/>
          </a:xfrm>
          <a:prstGeom prst="roundRect">
            <a:avLst>
              <a:gd name="adj" fmla="val 16667"/>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52" name="Google Shape;252;p39"/>
          <p:cNvSpPr/>
          <p:nvPr/>
        </p:nvSpPr>
        <p:spPr>
          <a:xfrm>
            <a:off x="82200" y="2694525"/>
            <a:ext cx="736200" cy="1565400"/>
          </a:xfrm>
          <a:prstGeom prst="roundRect">
            <a:avLst>
              <a:gd name="adj" fmla="val 16667"/>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53" name="Google Shape;253;p39"/>
          <p:cNvSpPr txBox="1"/>
          <p:nvPr/>
        </p:nvSpPr>
        <p:spPr>
          <a:xfrm rot="-5532843">
            <a:off x="-188541" y="1143737"/>
            <a:ext cx="1211404" cy="46175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434343"/>
                </a:solidFill>
                <a:latin typeface="Helvetica Neue"/>
                <a:ea typeface="Helvetica Neue"/>
                <a:cs typeface="Helvetica Neue"/>
                <a:sym typeface="Helvetica Neue"/>
              </a:rPr>
              <a:t>Age &lt;2yr</a:t>
            </a:r>
            <a:endParaRPr sz="1800" b="1">
              <a:solidFill>
                <a:srgbClr val="434343"/>
              </a:solidFill>
              <a:latin typeface="Helvetica Neue"/>
              <a:ea typeface="Helvetica Neue"/>
              <a:cs typeface="Helvetica Neue"/>
              <a:sym typeface="Helvetica Neue"/>
            </a:endParaRPr>
          </a:p>
        </p:txBody>
      </p:sp>
      <p:sp>
        <p:nvSpPr>
          <p:cNvPr id="254" name="Google Shape;254;p39"/>
          <p:cNvSpPr txBox="1"/>
          <p:nvPr/>
        </p:nvSpPr>
        <p:spPr>
          <a:xfrm rot="-5400000">
            <a:off x="-164400" y="3232700"/>
            <a:ext cx="12114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434343"/>
                </a:solidFill>
                <a:latin typeface="Helvetica Neue"/>
                <a:ea typeface="Helvetica Neue"/>
                <a:cs typeface="Helvetica Neue"/>
                <a:sym typeface="Helvetica Neue"/>
              </a:rPr>
              <a:t>Age 2+ yr</a:t>
            </a:r>
            <a:endParaRPr sz="1800" b="1">
              <a:solidFill>
                <a:srgbClr val="434343"/>
              </a:solidFill>
              <a:latin typeface="Helvetica Neue"/>
              <a:ea typeface="Helvetica Neue"/>
              <a:cs typeface="Helvetica Neue"/>
              <a:sym typeface="Helvetica Neue"/>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60" name="Google Shape;260;p4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61" name="Google Shape;261;p40"/>
          <p:cNvPicPr preferRelativeResize="0"/>
          <p:nvPr/>
        </p:nvPicPr>
        <p:blipFill>
          <a:blip r:embed="rId3">
            <a:alphaModFix/>
          </a:blip>
          <a:stretch>
            <a:fillRect/>
          </a:stretch>
        </p:blipFill>
        <p:spPr>
          <a:xfrm>
            <a:off x="5389950" y="538075"/>
            <a:ext cx="3282350" cy="3850675"/>
          </a:xfrm>
          <a:prstGeom prst="rect">
            <a:avLst/>
          </a:prstGeom>
          <a:noFill/>
          <a:ln>
            <a:noFill/>
          </a:ln>
        </p:spPr>
      </p:pic>
      <p:pic>
        <p:nvPicPr>
          <p:cNvPr id="262" name="Google Shape;262;p40"/>
          <p:cNvPicPr preferRelativeResize="0"/>
          <p:nvPr/>
        </p:nvPicPr>
        <p:blipFill>
          <a:blip r:embed="rId4">
            <a:alphaModFix/>
          </a:blip>
          <a:stretch>
            <a:fillRect/>
          </a:stretch>
        </p:blipFill>
        <p:spPr>
          <a:xfrm>
            <a:off x="731850" y="464725"/>
            <a:ext cx="4025275" cy="4103425"/>
          </a:xfrm>
          <a:prstGeom prst="rect">
            <a:avLst/>
          </a:prstGeom>
          <a:noFill/>
          <a:ln>
            <a:noFill/>
          </a:ln>
        </p:spPr>
      </p:pic>
      <p:sp>
        <p:nvSpPr>
          <p:cNvPr id="263" name="Google Shape;263;p40"/>
          <p:cNvSpPr txBox="1"/>
          <p:nvPr/>
        </p:nvSpPr>
        <p:spPr>
          <a:xfrm>
            <a:off x="139775" y="642950"/>
            <a:ext cx="3915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rgbClr val="434343"/>
              </a:solidFill>
              <a:latin typeface="Helvetica Neue"/>
              <a:ea typeface="Helvetica Neue"/>
              <a:cs typeface="Helvetica Neue"/>
              <a:sym typeface="Helvetica Neue"/>
            </a:endParaRPr>
          </a:p>
        </p:txBody>
      </p:sp>
      <p:sp>
        <p:nvSpPr>
          <p:cNvPr id="264" name="Google Shape;264;p40"/>
          <p:cNvSpPr/>
          <p:nvPr/>
        </p:nvSpPr>
        <p:spPr>
          <a:xfrm>
            <a:off x="82200" y="614975"/>
            <a:ext cx="736200" cy="1565400"/>
          </a:xfrm>
          <a:prstGeom prst="roundRect">
            <a:avLst>
              <a:gd name="adj" fmla="val 16667"/>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65" name="Google Shape;265;p40"/>
          <p:cNvSpPr/>
          <p:nvPr/>
        </p:nvSpPr>
        <p:spPr>
          <a:xfrm>
            <a:off x="82200" y="2694525"/>
            <a:ext cx="736200" cy="1565400"/>
          </a:xfrm>
          <a:prstGeom prst="roundRect">
            <a:avLst>
              <a:gd name="adj" fmla="val 16667"/>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66" name="Google Shape;266;p40"/>
          <p:cNvSpPr txBox="1"/>
          <p:nvPr/>
        </p:nvSpPr>
        <p:spPr>
          <a:xfrm rot="-5532843">
            <a:off x="-188541" y="1143737"/>
            <a:ext cx="1211404" cy="46175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434343"/>
                </a:solidFill>
                <a:latin typeface="Helvetica Neue"/>
                <a:ea typeface="Helvetica Neue"/>
                <a:cs typeface="Helvetica Neue"/>
                <a:sym typeface="Helvetica Neue"/>
              </a:rPr>
              <a:t>Age &lt;2yr</a:t>
            </a:r>
            <a:endParaRPr sz="1800" b="1">
              <a:solidFill>
                <a:srgbClr val="434343"/>
              </a:solidFill>
              <a:latin typeface="Helvetica Neue"/>
              <a:ea typeface="Helvetica Neue"/>
              <a:cs typeface="Helvetica Neue"/>
              <a:sym typeface="Helvetica Neue"/>
            </a:endParaRPr>
          </a:p>
        </p:txBody>
      </p:sp>
      <p:sp>
        <p:nvSpPr>
          <p:cNvPr id="267" name="Google Shape;267;p40"/>
          <p:cNvSpPr txBox="1"/>
          <p:nvPr/>
        </p:nvSpPr>
        <p:spPr>
          <a:xfrm rot="-5400000">
            <a:off x="-164400" y="3232700"/>
            <a:ext cx="12114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434343"/>
                </a:solidFill>
                <a:latin typeface="Helvetica Neue"/>
                <a:ea typeface="Helvetica Neue"/>
                <a:cs typeface="Helvetica Neue"/>
                <a:sym typeface="Helvetica Neue"/>
              </a:rPr>
              <a:t>Age 2+ yr</a:t>
            </a:r>
            <a:endParaRPr sz="1800" b="1">
              <a:solidFill>
                <a:srgbClr val="434343"/>
              </a:solidFill>
              <a:latin typeface="Helvetica Neue"/>
              <a:ea typeface="Helvetica Neue"/>
              <a:cs typeface="Helvetica Neue"/>
              <a:sym typeface="Helvetica Neue"/>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73" name="Google Shape;273;p4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74" name="Google Shape;274;p41"/>
          <p:cNvPicPr preferRelativeResize="0"/>
          <p:nvPr/>
        </p:nvPicPr>
        <p:blipFill>
          <a:blip r:embed="rId3">
            <a:alphaModFix/>
          </a:blip>
          <a:stretch>
            <a:fillRect/>
          </a:stretch>
        </p:blipFill>
        <p:spPr>
          <a:xfrm>
            <a:off x="5389950" y="538075"/>
            <a:ext cx="3282350" cy="3850675"/>
          </a:xfrm>
          <a:prstGeom prst="rect">
            <a:avLst/>
          </a:prstGeom>
          <a:noFill/>
          <a:ln>
            <a:noFill/>
          </a:ln>
        </p:spPr>
      </p:pic>
      <p:pic>
        <p:nvPicPr>
          <p:cNvPr id="275" name="Google Shape;275;p41"/>
          <p:cNvPicPr preferRelativeResize="0"/>
          <p:nvPr/>
        </p:nvPicPr>
        <p:blipFill>
          <a:blip r:embed="rId4">
            <a:alphaModFix/>
          </a:blip>
          <a:stretch>
            <a:fillRect/>
          </a:stretch>
        </p:blipFill>
        <p:spPr>
          <a:xfrm>
            <a:off x="731850" y="464725"/>
            <a:ext cx="4025275" cy="4103425"/>
          </a:xfrm>
          <a:prstGeom prst="rect">
            <a:avLst/>
          </a:prstGeom>
          <a:noFill/>
          <a:ln>
            <a:noFill/>
          </a:ln>
        </p:spPr>
      </p:pic>
      <p:sp>
        <p:nvSpPr>
          <p:cNvPr id="276" name="Google Shape;276;p41"/>
          <p:cNvSpPr txBox="1"/>
          <p:nvPr/>
        </p:nvSpPr>
        <p:spPr>
          <a:xfrm>
            <a:off x="139775" y="642950"/>
            <a:ext cx="3915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rgbClr val="434343"/>
              </a:solidFill>
              <a:latin typeface="Helvetica Neue"/>
              <a:ea typeface="Helvetica Neue"/>
              <a:cs typeface="Helvetica Neue"/>
              <a:sym typeface="Helvetica Neue"/>
            </a:endParaRPr>
          </a:p>
        </p:txBody>
      </p:sp>
      <p:sp>
        <p:nvSpPr>
          <p:cNvPr id="277" name="Google Shape;277;p41"/>
          <p:cNvSpPr/>
          <p:nvPr/>
        </p:nvSpPr>
        <p:spPr>
          <a:xfrm>
            <a:off x="82200" y="614975"/>
            <a:ext cx="736200" cy="1565400"/>
          </a:xfrm>
          <a:prstGeom prst="roundRect">
            <a:avLst>
              <a:gd name="adj" fmla="val 16667"/>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78" name="Google Shape;278;p41"/>
          <p:cNvSpPr/>
          <p:nvPr/>
        </p:nvSpPr>
        <p:spPr>
          <a:xfrm>
            <a:off x="82200" y="2694525"/>
            <a:ext cx="736200" cy="1565400"/>
          </a:xfrm>
          <a:prstGeom prst="roundRect">
            <a:avLst>
              <a:gd name="adj" fmla="val 16667"/>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79" name="Google Shape;279;p41"/>
          <p:cNvSpPr txBox="1"/>
          <p:nvPr/>
        </p:nvSpPr>
        <p:spPr>
          <a:xfrm rot="-5532843">
            <a:off x="-188541" y="1143737"/>
            <a:ext cx="1211404" cy="46175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434343"/>
                </a:solidFill>
                <a:latin typeface="Helvetica Neue"/>
                <a:ea typeface="Helvetica Neue"/>
                <a:cs typeface="Helvetica Neue"/>
                <a:sym typeface="Helvetica Neue"/>
              </a:rPr>
              <a:t>Age &lt;2yr</a:t>
            </a:r>
            <a:endParaRPr sz="1800" b="1">
              <a:solidFill>
                <a:srgbClr val="434343"/>
              </a:solidFill>
              <a:latin typeface="Helvetica Neue"/>
              <a:ea typeface="Helvetica Neue"/>
              <a:cs typeface="Helvetica Neue"/>
              <a:sym typeface="Helvetica Neue"/>
            </a:endParaRPr>
          </a:p>
        </p:txBody>
      </p:sp>
      <p:sp>
        <p:nvSpPr>
          <p:cNvPr id="280" name="Google Shape;280;p41"/>
          <p:cNvSpPr txBox="1"/>
          <p:nvPr/>
        </p:nvSpPr>
        <p:spPr>
          <a:xfrm rot="-5400000">
            <a:off x="-164400" y="3232700"/>
            <a:ext cx="12114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434343"/>
                </a:solidFill>
                <a:latin typeface="Helvetica Neue"/>
                <a:ea typeface="Helvetica Neue"/>
                <a:cs typeface="Helvetica Neue"/>
                <a:sym typeface="Helvetica Neue"/>
              </a:rPr>
              <a:t>Age 2+ yr</a:t>
            </a:r>
            <a:endParaRPr sz="1800" b="1">
              <a:solidFill>
                <a:srgbClr val="434343"/>
              </a:solidFill>
              <a:latin typeface="Helvetica Neue"/>
              <a:ea typeface="Helvetica Neue"/>
              <a:cs typeface="Helvetica Neue"/>
              <a:sym typeface="Helvetica Neue"/>
            </a:endParaRPr>
          </a:p>
        </p:txBody>
      </p:sp>
      <p:sp>
        <p:nvSpPr>
          <p:cNvPr id="281" name="Google Shape;281;p41"/>
          <p:cNvSpPr/>
          <p:nvPr/>
        </p:nvSpPr>
        <p:spPr>
          <a:xfrm>
            <a:off x="5056150" y="4099525"/>
            <a:ext cx="4025400" cy="947100"/>
          </a:xfrm>
          <a:prstGeom prst="roundRect">
            <a:avLst>
              <a:gd name="adj" fmla="val 16667"/>
            </a:avLst>
          </a:prstGeom>
          <a:solidFill>
            <a:schemeClr val="lt1"/>
          </a:solid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82" name="Google Shape;282;p41"/>
          <p:cNvSpPr/>
          <p:nvPr/>
        </p:nvSpPr>
        <p:spPr>
          <a:xfrm>
            <a:off x="4985725" y="3862475"/>
            <a:ext cx="408300" cy="225900"/>
          </a:xfrm>
          <a:prstGeom prst="bentArrow">
            <a:avLst>
              <a:gd name="adj1" fmla="val 25000"/>
              <a:gd name="adj2" fmla="val 25000"/>
              <a:gd name="adj3" fmla="val 25000"/>
              <a:gd name="adj4" fmla="val 43750"/>
            </a:avLst>
          </a:prstGeom>
          <a:solidFill>
            <a:srgbClr val="FF9900"/>
          </a:solid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83" name="Google Shape;283;p41"/>
          <p:cNvSpPr txBox="1"/>
          <p:nvPr/>
        </p:nvSpPr>
        <p:spPr>
          <a:xfrm>
            <a:off x="5056150" y="4099525"/>
            <a:ext cx="3977700" cy="94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rgbClr val="434343"/>
                </a:solidFill>
                <a:latin typeface="Helvetica Neue"/>
                <a:ea typeface="Helvetica Neue"/>
                <a:cs typeface="Helvetica Neue"/>
                <a:sym typeface="Helvetica Neue"/>
              </a:rPr>
              <a:t>“Severe mechanism” = MVC + patient ejection (1), death of another passenger (2), or rollover (3); pedestrian or bicyclist without helmet struck; falls</a:t>
            </a:r>
            <a:r>
              <a:rPr lang="en" sz="1100" u="sng">
                <a:solidFill>
                  <a:srgbClr val="434343"/>
                </a:solidFill>
                <a:latin typeface="Helvetica Neue"/>
                <a:ea typeface="Helvetica Neue"/>
                <a:cs typeface="Helvetica Neue"/>
                <a:sym typeface="Helvetica Neue"/>
              </a:rPr>
              <a:t> 3+ feet for age &lt;2</a:t>
            </a:r>
            <a:r>
              <a:rPr lang="en" sz="1100">
                <a:solidFill>
                  <a:srgbClr val="434343"/>
                </a:solidFill>
                <a:latin typeface="Helvetica Neue"/>
                <a:ea typeface="Helvetica Neue"/>
                <a:cs typeface="Helvetica Neue"/>
                <a:sym typeface="Helvetica Neue"/>
              </a:rPr>
              <a:t> or </a:t>
            </a:r>
            <a:r>
              <a:rPr lang="en" sz="1100" u="sng">
                <a:solidFill>
                  <a:srgbClr val="434343"/>
                </a:solidFill>
                <a:latin typeface="Helvetica Neue"/>
                <a:ea typeface="Helvetica Neue"/>
                <a:cs typeface="Helvetica Neue"/>
                <a:sym typeface="Helvetica Neue"/>
              </a:rPr>
              <a:t>5+ feet for patients aged 2+</a:t>
            </a:r>
            <a:r>
              <a:rPr lang="en" sz="1100">
                <a:solidFill>
                  <a:srgbClr val="434343"/>
                </a:solidFill>
                <a:latin typeface="Helvetica Neue"/>
                <a:ea typeface="Helvetica Neue"/>
                <a:cs typeface="Helvetica Neue"/>
                <a:sym typeface="Helvetica Neue"/>
              </a:rPr>
              <a:t>, or head struck by a high-impact object</a:t>
            </a:r>
            <a:endParaRPr sz="1100">
              <a:solidFill>
                <a:srgbClr val="434343"/>
              </a:solidFill>
              <a:latin typeface="Helvetica Neue"/>
              <a:ea typeface="Helvetica Neue"/>
              <a:cs typeface="Helvetica Neue"/>
              <a:sym typeface="Helvetica Neue"/>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89" name="Google Shape;289;p4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90" name="Google Shape;290;p42"/>
          <p:cNvPicPr preferRelativeResize="0"/>
          <p:nvPr/>
        </p:nvPicPr>
        <p:blipFill>
          <a:blip r:embed="rId3">
            <a:alphaModFix/>
          </a:blip>
          <a:stretch>
            <a:fillRect/>
          </a:stretch>
        </p:blipFill>
        <p:spPr>
          <a:xfrm>
            <a:off x="5389950" y="538075"/>
            <a:ext cx="3282350" cy="3850675"/>
          </a:xfrm>
          <a:prstGeom prst="rect">
            <a:avLst/>
          </a:prstGeom>
          <a:noFill/>
          <a:ln>
            <a:noFill/>
          </a:ln>
        </p:spPr>
      </p:pic>
      <p:pic>
        <p:nvPicPr>
          <p:cNvPr id="291" name="Google Shape;291;p42"/>
          <p:cNvPicPr preferRelativeResize="0"/>
          <p:nvPr/>
        </p:nvPicPr>
        <p:blipFill>
          <a:blip r:embed="rId4">
            <a:alphaModFix/>
          </a:blip>
          <a:stretch>
            <a:fillRect/>
          </a:stretch>
        </p:blipFill>
        <p:spPr>
          <a:xfrm>
            <a:off x="731850" y="464725"/>
            <a:ext cx="4025275" cy="4103425"/>
          </a:xfrm>
          <a:prstGeom prst="rect">
            <a:avLst/>
          </a:prstGeom>
          <a:noFill/>
          <a:ln>
            <a:noFill/>
          </a:ln>
        </p:spPr>
      </p:pic>
      <p:sp>
        <p:nvSpPr>
          <p:cNvPr id="292" name="Google Shape;292;p42"/>
          <p:cNvSpPr txBox="1"/>
          <p:nvPr/>
        </p:nvSpPr>
        <p:spPr>
          <a:xfrm>
            <a:off x="139775" y="642950"/>
            <a:ext cx="3915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rgbClr val="434343"/>
              </a:solidFill>
              <a:latin typeface="Helvetica Neue"/>
              <a:ea typeface="Helvetica Neue"/>
              <a:cs typeface="Helvetica Neue"/>
              <a:sym typeface="Helvetica Neue"/>
            </a:endParaRPr>
          </a:p>
        </p:txBody>
      </p:sp>
      <p:sp>
        <p:nvSpPr>
          <p:cNvPr id="293" name="Google Shape;293;p42"/>
          <p:cNvSpPr/>
          <p:nvPr/>
        </p:nvSpPr>
        <p:spPr>
          <a:xfrm>
            <a:off x="82200" y="614975"/>
            <a:ext cx="736200" cy="1565400"/>
          </a:xfrm>
          <a:prstGeom prst="roundRect">
            <a:avLst>
              <a:gd name="adj" fmla="val 16667"/>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94" name="Google Shape;294;p42"/>
          <p:cNvSpPr/>
          <p:nvPr/>
        </p:nvSpPr>
        <p:spPr>
          <a:xfrm>
            <a:off x="82200" y="2694525"/>
            <a:ext cx="736200" cy="1565400"/>
          </a:xfrm>
          <a:prstGeom prst="roundRect">
            <a:avLst>
              <a:gd name="adj" fmla="val 16667"/>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95" name="Google Shape;295;p42"/>
          <p:cNvSpPr txBox="1"/>
          <p:nvPr/>
        </p:nvSpPr>
        <p:spPr>
          <a:xfrm rot="-5532843">
            <a:off x="-188541" y="1143737"/>
            <a:ext cx="1211404" cy="46175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434343"/>
                </a:solidFill>
                <a:latin typeface="Helvetica Neue"/>
                <a:ea typeface="Helvetica Neue"/>
                <a:cs typeface="Helvetica Neue"/>
                <a:sym typeface="Helvetica Neue"/>
              </a:rPr>
              <a:t>Age &lt;2yr</a:t>
            </a:r>
            <a:endParaRPr sz="1800" b="1">
              <a:solidFill>
                <a:srgbClr val="434343"/>
              </a:solidFill>
              <a:latin typeface="Helvetica Neue"/>
              <a:ea typeface="Helvetica Neue"/>
              <a:cs typeface="Helvetica Neue"/>
              <a:sym typeface="Helvetica Neue"/>
            </a:endParaRPr>
          </a:p>
        </p:txBody>
      </p:sp>
      <p:sp>
        <p:nvSpPr>
          <p:cNvPr id="296" name="Google Shape;296;p42"/>
          <p:cNvSpPr txBox="1"/>
          <p:nvPr/>
        </p:nvSpPr>
        <p:spPr>
          <a:xfrm rot="-5400000">
            <a:off x="-164400" y="3232700"/>
            <a:ext cx="12114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434343"/>
                </a:solidFill>
                <a:latin typeface="Helvetica Neue"/>
                <a:ea typeface="Helvetica Neue"/>
                <a:cs typeface="Helvetica Neue"/>
                <a:sym typeface="Helvetica Neue"/>
              </a:rPr>
              <a:t>Age 2+ yr</a:t>
            </a:r>
            <a:endParaRPr sz="1800" b="1">
              <a:solidFill>
                <a:srgbClr val="434343"/>
              </a:solidFill>
              <a:latin typeface="Helvetica Neue"/>
              <a:ea typeface="Helvetica Neue"/>
              <a:cs typeface="Helvetica Neue"/>
              <a:sym typeface="Helvetica Neue"/>
            </a:endParaRPr>
          </a:p>
        </p:txBody>
      </p:sp>
      <p:sp>
        <p:nvSpPr>
          <p:cNvPr id="297" name="Google Shape;297;p42"/>
          <p:cNvSpPr/>
          <p:nvPr/>
        </p:nvSpPr>
        <p:spPr>
          <a:xfrm>
            <a:off x="5326100" y="984050"/>
            <a:ext cx="1704300" cy="3540600"/>
          </a:xfrm>
          <a:prstGeom prst="roundRect">
            <a:avLst>
              <a:gd name="adj" fmla="val 16667"/>
            </a:avLst>
          </a:prstGeom>
          <a:noFill/>
          <a:ln w="762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98" name="Google Shape;298;p42"/>
          <p:cNvSpPr/>
          <p:nvPr/>
        </p:nvSpPr>
        <p:spPr>
          <a:xfrm>
            <a:off x="82200" y="284275"/>
            <a:ext cx="4878600" cy="2221500"/>
          </a:xfrm>
          <a:prstGeom prst="roundRect">
            <a:avLst>
              <a:gd name="adj" fmla="val 16667"/>
            </a:avLst>
          </a:prstGeom>
          <a:noFill/>
          <a:ln w="762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99" name="Google Shape;299;p42"/>
          <p:cNvSpPr txBox="1"/>
          <p:nvPr/>
        </p:nvSpPr>
        <p:spPr>
          <a:xfrm>
            <a:off x="862325" y="263550"/>
            <a:ext cx="821700" cy="86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900">
                <a:solidFill>
                  <a:srgbClr val="434343"/>
                </a:solidFill>
                <a:latin typeface="Helvetica Neue"/>
                <a:ea typeface="Helvetica Neue"/>
                <a:cs typeface="Helvetica Neue"/>
                <a:sym typeface="Helvetica Neue"/>
              </a:rPr>
              <a:t>A</a:t>
            </a:r>
            <a:endParaRPr sz="2900">
              <a:solidFill>
                <a:srgbClr val="434343"/>
              </a:solidFill>
              <a:latin typeface="Helvetica Neue"/>
              <a:ea typeface="Helvetica Neue"/>
              <a:cs typeface="Helvetica Neue"/>
              <a:sym typeface="Helvetica Neue"/>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05" name="Google Shape;305;p4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06" name="Google Shape;306;p43"/>
          <p:cNvPicPr preferRelativeResize="0"/>
          <p:nvPr/>
        </p:nvPicPr>
        <p:blipFill>
          <a:blip r:embed="rId3">
            <a:alphaModFix/>
          </a:blip>
          <a:stretch>
            <a:fillRect/>
          </a:stretch>
        </p:blipFill>
        <p:spPr>
          <a:xfrm>
            <a:off x="5389950" y="538075"/>
            <a:ext cx="3282350" cy="3850675"/>
          </a:xfrm>
          <a:prstGeom prst="rect">
            <a:avLst/>
          </a:prstGeom>
          <a:noFill/>
          <a:ln>
            <a:noFill/>
          </a:ln>
        </p:spPr>
      </p:pic>
      <p:pic>
        <p:nvPicPr>
          <p:cNvPr id="307" name="Google Shape;307;p43"/>
          <p:cNvPicPr preferRelativeResize="0"/>
          <p:nvPr/>
        </p:nvPicPr>
        <p:blipFill>
          <a:blip r:embed="rId4">
            <a:alphaModFix/>
          </a:blip>
          <a:stretch>
            <a:fillRect/>
          </a:stretch>
        </p:blipFill>
        <p:spPr>
          <a:xfrm>
            <a:off x="731850" y="464725"/>
            <a:ext cx="4025275" cy="4103425"/>
          </a:xfrm>
          <a:prstGeom prst="rect">
            <a:avLst/>
          </a:prstGeom>
          <a:noFill/>
          <a:ln>
            <a:noFill/>
          </a:ln>
        </p:spPr>
      </p:pic>
      <p:sp>
        <p:nvSpPr>
          <p:cNvPr id="308" name="Google Shape;308;p43"/>
          <p:cNvSpPr txBox="1"/>
          <p:nvPr/>
        </p:nvSpPr>
        <p:spPr>
          <a:xfrm>
            <a:off x="139775" y="642950"/>
            <a:ext cx="3915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rgbClr val="434343"/>
              </a:solidFill>
              <a:latin typeface="Helvetica Neue"/>
              <a:ea typeface="Helvetica Neue"/>
              <a:cs typeface="Helvetica Neue"/>
              <a:sym typeface="Helvetica Neue"/>
            </a:endParaRPr>
          </a:p>
        </p:txBody>
      </p:sp>
      <p:sp>
        <p:nvSpPr>
          <p:cNvPr id="309" name="Google Shape;309;p43"/>
          <p:cNvSpPr/>
          <p:nvPr/>
        </p:nvSpPr>
        <p:spPr>
          <a:xfrm>
            <a:off x="82200" y="614975"/>
            <a:ext cx="736200" cy="1565400"/>
          </a:xfrm>
          <a:prstGeom prst="roundRect">
            <a:avLst>
              <a:gd name="adj" fmla="val 16667"/>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10" name="Google Shape;310;p43"/>
          <p:cNvSpPr/>
          <p:nvPr/>
        </p:nvSpPr>
        <p:spPr>
          <a:xfrm>
            <a:off x="82200" y="2694525"/>
            <a:ext cx="736200" cy="1565400"/>
          </a:xfrm>
          <a:prstGeom prst="roundRect">
            <a:avLst>
              <a:gd name="adj" fmla="val 16667"/>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11" name="Google Shape;311;p43"/>
          <p:cNvSpPr txBox="1"/>
          <p:nvPr/>
        </p:nvSpPr>
        <p:spPr>
          <a:xfrm rot="-5532843">
            <a:off x="-188541" y="1143737"/>
            <a:ext cx="1211404" cy="46175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434343"/>
                </a:solidFill>
                <a:latin typeface="Helvetica Neue"/>
                <a:ea typeface="Helvetica Neue"/>
                <a:cs typeface="Helvetica Neue"/>
                <a:sym typeface="Helvetica Neue"/>
              </a:rPr>
              <a:t>Age &lt;2yr</a:t>
            </a:r>
            <a:endParaRPr sz="1800" b="1">
              <a:solidFill>
                <a:srgbClr val="434343"/>
              </a:solidFill>
              <a:latin typeface="Helvetica Neue"/>
              <a:ea typeface="Helvetica Neue"/>
              <a:cs typeface="Helvetica Neue"/>
              <a:sym typeface="Helvetica Neue"/>
            </a:endParaRPr>
          </a:p>
        </p:txBody>
      </p:sp>
      <p:sp>
        <p:nvSpPr>
          <p:cNvPr id="312" name="Google Shape;312;p43"/>
          <p:cNvSpPr txBox="1"/>
          <p:nvPr/>
        </p:nvSpPr>
        <p:spPr>
          <a:xfrm rot="-5400000">
            <a:off x="-164400" y="3232700"/>
            <a:ext cx="12114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434343"/>
                </a:solidFill>
                <a:latin typeface="Helvetica Neue"/>
                <a:ea typeface="Helvetica Neue"/>
                <a:cs typeface="Helvetica Neue"/>
                <a:sym typeface="Helvetica Neue"/>
              </a:rPr>
              <a:t>Age 2+ yr</a:t>
            </a:r>
            <a:endParaRPr sz="1800" b="1">
              <a:solidFill>
                <a:srgbClr val="434343"/>
              </a:solidFill>
              <a:latin typeface="Helvetica Neue"/>
              <a:ea typeface="Helvetica Neue"/>
              <a:cs typeface="Helvetica Neue"/>
              <a:sym typeface="Helvetica Neue"/>
            </a:endParaRPr>
          </a:p>
        </p:txBody>
      </p:sp>
      <p:sp>
        <p:nvSpPr>
          <p:cNvPr id="313" name="Google Shape;313;p43"/>
          <p:cNvSpPr/>
          <p:nvPr/>
        </p:nvSpPr>
        <p:spPr>
          <a:xfrm>
            <a:off x="7002500" y="984050"/>
            <a:ext cx="1704300" cy="3540600"/>
          </a:xfrm>
          <a:prstGeom prst="roundRect">
            <a:avLst>
              <a:gd name="adj" fmla="val 16667"/>
            </a:avLst>
          </a:prstGeom>
          <a:noFill/>
          <a:ln w="762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14" name="Google Shape;314;p43"/>
          <p:cNvSpPr/>
          <p:nvPr/>
        </p:nvSpPr>
        <p:spPr>
          <a:xfrm>
            <a:off x="82200" y="2417875"/>
            <a:ext cx="4878600" cy="2221500"/>
          </a:xfrm>
          <a:prstGeom prst="roundRect">
            <a:avLst>
              <a:gd name="adj" fmla="val 16667"/>
            </a:avLst>
          </a:prstGeom>
          <a:noFill/>
          <a:ln w="762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15" name="Google Shape;315;p43"/>
          <p:cNvSpPr txBox="1"/>
          <p:nvPr/>
        </p:nvSpPr>
        <p:spPr>
          <a:xfrm>
            <a:off x="892750" y="2323250"/>
            <a:ext cx="821700" cy="86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900">
                <a:solidFill>
                  <a:srgbClr val="434343"/>
                </a:solidFill>
                <a:latin typeface="Helvetica Neue"/>
                <a:ea typeface="Helvetica Neue"/>
                <a:cs typeface="Helvetica Neue"/>
                <a:sym typeface="Helvetica Neue"/>
              </a:rPr>
              <a:t>B</a:t>
            </a:r>
            <a:endParaRPr sz="2900">
              <a:solidFill>
                <a:srgbClr val="434343"/>
              </a:solidFill>
              <a:latin typeface="Helvetica Neue"/>
              <a:ea typeface="Helvetica Neue"/>
              <a:cs typeface="Helvetica Neue"/>
              <a:sym typeface="Helvetica Neue"/>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21" name="Google Shape;321;p4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22" name="Google Shape;322;p44"/>
          <p:cNvPicPr preferRelativeResize="0"/>
          <p:nvPr/>
        </p:nvPicPr>
        <p:blipFill>
          <a:blip r:embed="rId3">
            <a:alphaModFix/>
          </a:blip>
          <a:stretch>
            <a:fillRect/>
          </a:stretch>
        </p:blipFill>
        <p:spPr>
          <a:xfrm>
            <a:off x="5389950" y="538075"/>
            <a:ext cx="3282350" cy="3850675"/>
          </a:xfrm>
          <a:prstGeom prst="rect">
            <a:avLst/>
          </a:prstGeom>
          <a:noFill/>
          <a:ln>
            <a:noFill/>
          </a:ln>
        </p:spPr>
      </p:pic>
      <p:pic>
        <p:nvPicPr>
          <p:cNvPr id="323" name="Google Shape;323;p44"/>
          <p:cNvPicPr preferRelativeResize="0"/>
          <p:nvPr/>
        </p:nvPicPr>
        <p:blipFill>
          <a:blip r:embed="rId4">
            <a:alphaModFix/>
          </a:blip>
          <a:stretch>
            <a:fillRect/>
          </a:stretch>
        </p:blipFill>
        <p:spPr>
          <a:xfrm>
            <a:off x="731850" y="464725"/>
            <a:ext cx="4025275" cy="4103425"/>
          </a:xfrm>
          <a:prstGeom prst="rect">
            <a:avLst/>
          </a:prstGeom>
          <a:noFill/>
          <a:ln>
            <a:noFill/>
          </a:ln>
        </p:spPr>
      </p:pic>
      <p:sp>
        <p:nvSpPr>
          <p:cNvPr id="324" name="Google Shape;324;p44"/>
          <p:cNvSpPr txBox="1"/>
          <p:nvPr/>
        </p:nvSpPr>
        <p:spPr>
          <a:xfrm>
            <a:off x="139775" y="642950"/>
            <a:ext cx="3915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rgbClr val="434343"/>
              </a:solidFill>
              <a:latin typeface="Helvetica Neue"/>
              <a:ea typeface="Helvetica Neue"/>
              <a:cs typeface="Helvetica Neue"/>
              <a:sym typeface="Helvetica Neue"/>
            </a:endParaRPr>
          </a:p>
        </p:txBody>
      </p:sp>
      <p:sp>
        <p:nvSpPr>
          <p:cNvPr id="325" name="Google Shape;325;p44"/>
          <p:cNvSpPr/>
          <p:nvPr/>
        </p:nvSpPr>
        <p:spPr>
          <a:xfrm>
            <a:off x="82200" y="614975"/>
            <a:ext cx="736200" cy="1565400"/>
          </a:xfrm>
          <a:prstGeom prst="roundRect">
            <a:avLst>
              <a:gd name="adj" fmla="val 16667"/>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26" name="Google Shape;326;p44"/>
          <p:cNvSpPr/>
          <p:nvPr/>
        </p:nvSpPr>
        <p:spPr>
          <a:xfrm>
            <a:off x="82200" y="2694525"/>
            <a:ext cx="736200" cy="1565400"/>
          </a:xfrm>
          <a:prstGeom prst="roundRect">
            <a:avLst>
              <a:gd name="adj" fmla="val 16667"/>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27" name="Google Shape;327;p44"/>
          <p:cNvSpPr txBox="1"/>
          <p:nvPr/>
        </p:nvSpPr>
        <p:spPr>
          <a:xfrm rot="-5532843">
            <a:off x="-188541" y="1143737"/>
            <a:ext cx="1211404" cy="46175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434343"/>
                </a:solidFill>
                <a:latin typeface="Helvetica Neue"/>
                <a:ea typeface="Helvetica Neue"/>
                <a:cs typeface="Helvetica Neue"/>
                <a:sym typeface="Helvetica Neue"/>
              </a:rPr>
              <a:t>Age &lt;2yr</a:t>
            </a:r>
            <a:endParaRPr sz="1800" b="1">
              <a:solidFill>
                <a:srgbClr val="434343"/>
              </a:solidFill>
              <a:latin typeface="Helvetica Neue"/>
              <a:ea typeface="Helvetica Neue"/>
              <a:cs typeface="Helvetica Neue"/>
              <a:sym typeface="Helvetica Neue"/>
            </a:endParaRPr>
          </a:p>
        </p:txBody>
      </p:sp>
      <p:sp>
        <p:nvSpPr>
          <p:cNvPr id="328" name="Google Shape;328;p44"/>
          <p:cNvSpPr txBox="1"/>
          <p:nvPr/>
        </p:nvSpPr>
        <p:spPr>
          <a:xfrm rot="-5400000">
            <a:off x="-164400" y="3232700"/>
            <a:ext cx="12114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434343"/>
                </a:solidFill>
                <a:latin typeface="Helvetica Neue"/>
                <a:ea typeface="Helvetica Neue"/>
                <a:cs typeface="Helvetica Neue"/>
                <a:sym typeface="Helvetica Neue"/>
              </a:rPr>
              <a:t>Age 2+ yr</a:t>
            </a:r>
            <a:endParaRPr sz="1800" b="1">
              <a:solidFill>
                <a:srgbClr val="434343"/>
              </a:solidFill>
              <a:latin typeface="Helvetica Neue"/>
              <a:ea typeface="Helvetica Neue"/>
              <a:cs typeface="Helvetica Neue"/>
              <a:sym typeface="Helvetica Neue"/>
            </a:endParaRPr>
          </a:p>
        </p:txBody>
      </p:sp>
      <p:sp>
        <p:nvSpPr>
          <p:cNvPr id="329" name="Google Shape;329;p44"/>
          <p:cNvSpPr/>
          <p:nvPr/>
        </p:nvSpPr>
        <p:spPr>
          <a:xfrm>
            <a:off x="5439700" y="1411075"/>
            <a:ext cx="1435200" cy="769200"/>
          </a:xfrm>
          <a:prstGeom prst="ellipse">
            <a:avLst/>
          </a:prstGeom>
          <a:noFill/>
          <a:ln w="381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4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35" name="Google Shape;335;p4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36" name="Google Shape;336;p45"/>
          <p:cNvPicPr preferRelativeResize="0"/>
          <p:nvPr/>
        </p:nvPicPr>
        <p:blipFill>
          <a:blip r:embed="rId3">
            <a:alphaModFix/>
          </a:blip>
          <a:stretch>
            <a:fillRect/>
          </a:stretch>
        </p:blipFill>
        <p:spPr>
          <a:xfrm>
            <a:off x="5389950" y="538075"/>
            <a:ext cx="3282350" cy="3850675"/>
          </a:xfrm>
          <a:prstGeom prst="rect">
            <a:avLst/>
          </a:prstGeom>
          <a:noFill/>
          <a:ln>
            <a:noFill/>
          </a:ln>
        </p:spPr>
      </p:pic>
      <p:pic>
        <p:nvPicPr>
          <p:cNvPr id="337" name="Google Shape;337;p45"/>
          <p:cNvPicPr preferRelativeResize="0"/>
          <p:nvPr/>
        </p:nvPicPr>
        <p:blipFill>
          <a:blip r:embed="rId4">
            <a:alphaModFix/>
          </a:blip>
          <a:stretch>
            <a:fillRect/>
          </a:stretch>
        </p:blipFill>
        <p:spPr>
          <a:xfrm>
            <a:off x="731850" y="464725"/>
            <a:ext cx="4025275" cy="4103425"/>
          </a:xfrm>
          <a:prstGeom prst="rect">
            <a:avLst/>
          </a:prstGeom>
          <a:noFill/>
          <a:ln>
            <a:noFill/>
          </a:ln>
        </p:spPr>
      </p:pic>
      <p:sp>
        <p:nvSpPr>
          <p:cNvPr id="338" name="Google Shape;338;p45"/>
          <p:cNvSpPr txBox="1"/>
          <p:nvPr/>
        </p:nvSpPr>
        <p:spPr>
          <a:xfrm>
            <a:off x="139775" y="642950"/>
            <a:ext cx="3915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rgbClr val="434343"/>
              </a:solidFill>
              <a:latin typeface="Helvetica Neue"/>
              <a:ea typeface="Helvetica Neue"/>
              <a:cs typeface="Helvetica Neue"/>
              <a:sym typeface="Helvetica Neue"/>
            </a:endParaRPr>
          </a:p>
        </p:txBody>
      </p:sp>
      <p:sp>
        <p:nvSpPr>
          <p:cNvPr id="339" name="Google Shape;339;p45"/>
          <p:cNvSpPr/>
          <p:nvPr/>
        </p:nvSpPr>
        <p:spPr>
          <a:xfrm>
            <a:off x="82200" y="614975"/>
            <a:ext cx="736200" cy="1565400"/>
          </a:xfrm>
          <a:prstGeom prst="roundRect">
            <a:avLst>
              <a:gd name="adj" fmla="val 16667"/>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40" name="Google Shape;340;p45"/>
          <p:cNvSpPr/>
          <p:nvPr/>
        </p:nvSpPr>
        <p:spPr>
          <a:xfrm>
            <a:off x="82200" y="2694525"/>
            <a:ext cx="736200" cy="1565400"/>
          </a:xfrm>
          <a:prstGeom prst="roundRect">
            <a:avLst>
              <a:gd name="adj" fmla="val 16667"/>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41" name="Google Shape;341;p45"/>
          <p:cNvSpPr txBox="1"/>
          <p:nvPr/>
        </p:nvSpPr>
        <p:spPr>
          <a:xfrm rot="-5532843">
            <a:off x="-188541" y="1143737"/>
            <a:ext cx="1211404" cy="46175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434343"/>
                </a:solidFill>
                <a:latin typeface="Helvetica Neue"/>
                <a:ea typeface="Helvetica Neue"/>
                <a:cs typeface="Helvetica Neue"/>
                <a:sym typeface="Helvetica Neue"/>
              </a:rPr>
              <a:t>Age &lt;2yr</a:t>
            </a:r>
            <a:endParaRPr sz="1800" b="1">
              <a:solidFill>
                <a:srgbClr val="434343"/>
              </a:solidFill>
              <a:latin typeface="Helvetica Neue"/>
              <a:ea typeface="Helvetica Neue"/>
              <a:cs typeface="Helvetica Neue"/>
              <a:sym typeface="Helvetica Neue"/>
            </a:endParaRPr>
          </a:p>
        </p:txBody>
      </p:sp>
      <p:sp>
        <p:nvSpPr>
          <p:cNvPr id="342" name="Google Shape;342;p45"/>
          <p:cNvSpPr txBox="1"/>
          <p:nvPr/>
        </p:nvSpPr>
        <p:spPr>
          <a:xfrm rot="-5400000">
            <a:off x="-164400" y="3232700"/>
            <a:ext cx="12114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434343"/>
                </a:solidFill>
                <a:latin typeface="Helvetica Neue"/>
                <a:ea typeface="Helvetica Neue"/>
                <a:cs typeface="Helvetica Neue"/>
                <a:sym typeface="Helvetica Neue"/>
              </a:rPr>
              <a:t>Age 2+ yr</a:t>
            </a:r>
            <a:endParaRPr sz="1800" b="1">
              <a:solidFill>
                <a:srgbClr val="434343"/>
              </a:solidFill>
              <a:latin typeface="Helvetica Neue"/>
              <a:ea typeface="Helvetica Neue"/>
              <a:cs typeface="Helvetica Neue"/>
              <a:sym typeface="Helvetica Neue"/>
            </a:endParaRPr>
          </a:p>
        </p:txBody>
      </p:sp>
      <p:sp>
        <p:nvSpPr>
          <p:cNvPr id="343" name="Google Shape;343;p45"/>
          <p:cNvSpPr/>
          <p:nvPr/>
        </p:nvSpPr>
        <p:spPr>
          <a:xfrm>
            <a:off x="5439700" y="1411075"/>
            <a:ext cx="1435200" cy="769200"/>
          </a:xfrm>
          <a:prstGeom prst="ellipse">
            <a:avLst/>
          </a:prstGeom>
          <a:noFill/>
          <a:ln w="381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44" name="Google Shape;344;p45"/>
          <p:cNvSpPr/>
          <p:nvPr/>
        </p:nvSpPr>
        <p:spPr>
          <a:xfrm>
            <a:off x="2243013" y="538075"/>
            <a:ext cx="1435200" cy="769200"/>
          </a:xfrm>
          <a:prstGeom prst="ellipse">
            <a:avLst/>
          </a:prstGeom>
          <a:noFill/>
          <a:ln w="381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4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50" name="Google Shape;350;p4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51" name="Google Shape;351;p46"/>
          <p:cNvPicPr preferRelativeResize="0"/>
          <p:nvPr/>
        </p:nvPicPr>
        <p:blipFill>
          <a:blip r:embed="rId3">
            <a:alphaModFix/>
          </a:blip>
          <a:stretch>
            <a:fillRect/>
          </a:stretch>
        </p:blipFill>
        <p:spPr>
          <a:xfrm>
            <a:off x="5389950" y="538075"/>
            <a:ext cx="3282350" cy="3850675"/>
          </a:xfrm>
          <a:prstGeom prst="rect">
            <a:avLst/>
          </a:prstGeom>
          <a:noFill/>
          <a:ln>
            <a:noFill/>
          </a:ln>
        </p:spPr>
      </p:pic>
      <p:pic>
        <p:nvPicPr>
          <p:cNvPr id="352" name="Google Shape;352;p46"/>
          <p:cNvPicPr preferRelativeResize="0"/>
          <p:nvPr/>
        </p:nvPicPr>
        <p:blipFill>
          <a:blip r:embed="rId4">
            <a:alphaModFix/>
          </a:blip>
          <a:stretch>
            <a:fillRect/>
          </a:stretch>
        </p:blipFill>
        <p:spPr>
          <a:xfrm>
            <a:off x="731850" y="464725"/>
            <a:ext cx="4025275" cy="4103425"/>
          </a:xfrm>
          <a:prstGeom prst="rect">
            <a:avLst/>
          </a:prstGeom>
          <a:noFill/>
          <a:ln>
            <a:noFill/>
          </a:ln>
        </p:spPr>
      </p:pic>
      <p:sp>
        <p:nvSpPr>
          <p:cNvPr id="353" name="Google Shape;353;p46"/>
          <p:cNvSpPr txBox="1"/>
          <p:nvPr/>
        </p:nvSpPr>
        <p:spPr>
          <a:xfrm>
            <a:off x="139775" y="642950"/>
            <a:ext cx="3915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rgbClr val="434343"/>
              </a:solidFill>
              <a:latin typeface="Helvetica Neue"/>
              <a:ea typeface="Helvetica Neue"/>
              <a:cs typeface="Helvetica Neue"/>
              <a:sym typeface="Helvetica Neue"/>
            </a:endParaRPr>
          </a:p>
        </p:txBody>
      </p:sp>
      <p:sp>
        <p:nvSpPr>
          <p:cNvPr id="354" name="Google Shape;354;p46"/>
          <p:cNvSpPr/>
          <p:nvPr/>
        </p:nvSpPr>
        <p:spPr>
          <a:xfrm>
            <a:off x="82200" y="614975"/>
            <a:ext cx="736200" cy="1565400"/>
          </a:xfrm>
          <a:prstGeom prst="roundRect">
            <a:avLst>
              <a:gd name="adj" fmla="val 16667"/>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55" name="Google Shape;355;p46"/>
          <p:cNvSpPr/>
          <p:nvPr/>
        </p:nvSpPr>
        <p:spPr>
          <a:xfrm>
            <a:off x="82200" y="2694525"/>
            <a:ext cx="736200" cy="1565400"/>
          </a:xfrm>
          <a:prstGeom prst="roundRect">
            <a:avLst>
              <a:gd name="adj" fmla="val 16667"/>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56" name="Google Shape;356;p46"/>
          <p:cNvSpPr txBox="1"/>
          <p:nvPr/>
        </p:nvSpPr>
        <p:spPr>
          <a:xfrm rot="-5532843">
            <a:off x="-188541" y="1143737"/>
            <a:ext cx="1211404" cy="46175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434343"/>
                </a:solidFill>
                <a:latin typeface="Helvetica Neue"/>
                <a:ea typeface="Helvetica Neue"/>
                <a:cs typeface="Helvetica Neue"/>
                <a:sym typeface="Helvetica Neue"/>
              </a:rPr>
              <a:t>Age &lt;2yr</a:t>
            </a:r>
            <a:endParaRPr sz="1800" b="1">
              <a:solidFill>
                <a:srgbClr val="434343"/>
              </a:solidFill>
              <a:latin typeface="Helvetica Neue"/>
              <a:ea typeface="Helvetica Neue"/>
              <a:cs typeface="Helvetica Neue"/>
              <a:sym typeface="Helvetica Neue"/>
            </a:endParaRPr>
          </a:p>
        </p:txBody>
      </p:sp>
      <p:sp>
        <p:nvSpPr>
          <p:cNvPr id="357" name="Google Shape;357;p46"/>
          <p:cNvSpPr txBox="1"/>
          <p:nvPr/>
        </p:nvSpPr>
        <p:spPr>
          <a:xfrm rot="-5400000">
            <a:off x="-164400" y="3232700"/>
            <a:ext cx="12114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434343"/>
                </a:solidFill>
                <a:latin typeface="Helvetica Neue"/>
                <a:ea typeface="Helvetica Neue"/>
                <a:cs typeface="Helvetica Neue"/>
                <a:sym typeface="Helvetica Neue"/>
              </a:rPr>
              <a:t>Age 2+ yr</a:t>
            </a:r>
            <a:endParaRPr sz="1800" b="1">
              <a:solidFill>
                <a:srgbClr val="434343"/>
              </a:solidFill>
              <a:latin typeface="Helvetica Neue"/>
              <a:ea typeface="Helvetica Neue"/>
              <a:cs typeface="Helvetica Neue"/>
              <a:sym typeface="Helvetica Neue"/>
            </a:endParaRPr>
          </a:p>
        </p:txBody>
      </p:sp>
      <p:sp>
        <p:nvSpPr>
          <p:cNvPr id="358" name="Google Shape;358;p46"/>
          <p:cNvSpPr/>
          <p:nvPr/>
        </p:nvSpPr>
        <p:spPr>
          <a:xfrm>
            <a:off x="7088975" y="1411175"/>
            <a:ext cx="1435200" cy="769200"/>
          </a:xfrm>
          <a:prstGeom prst="ellipse">
            <a:avLst/>
          </a:prstGeom>
          <a:noFill/>
          <a:ln w="381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4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64" name="Google Shape;364;p4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65" name="Google Shape;365;p47"/>
          <p:cNvPicPr preferRelativeResize="0"/>
          <p:nvPr/>
        </p:nvPicPr>
        <p:blipFill>
          <a:blip r:embed="rId3">
            <a:alphaModFix/>
          </a:blip>
          <a:stretch>
            <a:fillRect/>
          </a:stretch>
        </p:blipFill>
        <p:spPr>
          <a:xfrm>
            <a:off x="5389950" y="538075"/>
            <a:ext cx="3282350" cy="3850675"/>
          </a:xfrm>
          <a:prstGeom prst="rect">
            <a:avLst/>
          </a:prstGeom>
          <a:noFill/>
          <a:ln>
            <a:noFill/>
          </a:ln>
        </p:spPr>
      </p:pic>
      <p:pic>
        <p:nvPicPr>
          <p:cNvPr id="366" name="Google Shape;366;p47"/>
          <p:cNvPicPr preferRelativeResize="0"/>
          <p:nvPr/>
        </p:nvPicPr>
        <p:blipFill>
          <a:blip r:embed="rId4">
            <a:alphaModFix/>
          </a:blip>
          <a:stretch>
            <a:fillRect/>
          </a:stretch>
        </p:blipFill>
        <p:spPr>
          <a:xfrm>
            <a:off x="731850" y="464725"/>
            <a:ext cx="4025275" cy="4103425"/>
          </a:xfrm>
          <a:prstGeom prst="rect">
            <a:avLst/>
          </a:prstGeom>
          <a:noFill/>
          <a:ln>
            <a:noFill/>
          </a:ln>
        </p:spPr>
      </p:pic>
      <p:sp>
        <p:nvSpPr>
          <p:cNvPr id="367" name="Google Shape;367;p47"/>
          <p:cNvSpPr txBox="1"/>
          <p:nvPr/>
        </p:nvSpPr>
        <p:spPr>
          <a:xfrm>
            <a:off x="139775" y="642950"/>
            <a:ext cx="3915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rgbClr val="434343"/>
              </a:solidFill>
              <a:latin typeface="Helvetica Neue"/>
              <a:ea typeface="Helvetica Neue"/>
              <a:cs typeface="Helvetica Neue"/>
              <a:sym typeface="Helvetica Neue"/>
            </a:endParaRPr>
          </a:p>
        </p:txBody>
      </p:sp>
      <p:sp>
        <p:nvSpPr>
          <p:cNvPr id="368" name="Google Shape;368;p47"/>
          <p:cNvSpPr/>
          <p:nvPr/>
        </p:nvSpPr>
        <p:spPr>
          <a:xfrm>
            <a:off x="82200" y="614975"/>
            <a:ext cx="736200" cy="1565400"/>
          </a:xfrm>
          <a:prstGeom prst="roundRect">
            <a:avLst>
              <a:gd name="adj" fmla="val 16667"/>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69" name="Google Shape;369;p47"/>
          <p:cNvSpPr/>
          <p:nvPr/>
        </p:nvSpPr>
        <p:spPr>
          <a:xfrm>
            <a:off x="82200" y="2694525"/>
            <a:ext cx="736200" cy="1565400"/>
          </a:xfrm>
          <a:prstGeom prst="roundRect">
            <a:avLst>
              <a:gd name="adj" fmla="val 16667"/>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70" name="Google Shape;370;p47"/>
          <p:cNvSpPr txBox="1"/>
          <p:nvPr/>
        </p:nvSpPr>
        <p:spPr>
          <a:xfrm rot="-5532843">
            <a:off x="-188541" y="1143737"/>
            <a:ext cx="1211404" cy="46175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434343"/>
                </a:solidFill>
                <a:latin typeface="Helvetica Neue"/>
                <a:ea typeface="Helvetica Neue"/>
                <a:cs typeface="Helvetica Neue"/>
                <a:sym typeface="Helvetica Neue"/>
              </a:rPr>
              <a:t>Age &lt;2yr</a:t>
            </a:r>
            <a:endParaRPr sz="1800" b="1">
              <a:solidFill>
                <a:srgbClr val="434343"/>
              </a:solidFill>
              <a:latin typeface="Helvetica Neue"/>
              <a:ea typeface="Helvetica Neue"/>
              <a:cs typeface="Helvetica Neue"/>
              <a:sym typeface="Helvetica Neue"/>
            </a:endParaRPr>
          </a:p>
        </p:txBody>
      </p:sp>
      <p:sp>
        <p:nvSpPr>
          <p:cNvPr id="371" name="Google Shape;371;p47"/>
          <p:cNvSpPr txBox="1"/>
          <p:nvPr/>
        </p:nvSpPr>
        <p:spPr>
          <a:xfrm rot="-5400000">
            <a:off x="-164400" y="3232700"/>
            <a:ext cx="12114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434343"/>
                </a:solidFill>
                <a:latin typeface="Helvetica Neue"/>
                <a:ea typeface="Helvetica Neue"/>
                <a:cs typeface="Helvetica Neue"/>
                <a:sym typeface="Helvetica Neue"/>
              </a:rPr>
              <a:t>Age 2+ yr</a:t>
            </a:r>
            <a:endParaRPr sz="1800" b="1">
              <a:solidFill>
                <a:srgbClr val="434343"/>
              </a:solidFill>
              <a:latin typeface="Helvetica Neue"/>
              <a:ea typeface="Helvetica Neue"/>
              <a:cs typeface="Helvetica Neue"/>
              <a:sym typeface="Helvetica Neue"/>
            </a:endParaRPr>
          </a:p>
        </p:txBody>
      </p:sp>
      <p:sp>
        <p:nvSpPr>
          <p:cNvPr id="372" name="Google Shape;372;p47"/>
          <p:cNvSpPr/>
          <p:nvPr/>
        </p:nvSpPr>
        <p:spPr>
          <a:xfrm>
            <a:off x="7088975" y="1411175"/>
            <a:ext cx="1435200" cy="769200"/>
          </a:xfrm>
          <a:prstGeom prst="ellipse">
            <a:avLst/>
          </a:prstGeom>
          <a:noFill/>
          <a:ln w="381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73" name="Google Shape;373;p47"/>
          <p:cNvSpPr/>
          <p:nvPr/>
        </p:nvSpPr>
        <p:spPr>
          <a:xfrm>
            <a:off x="2209675" y="2653775"/>
            <a:ext cx="1435200" cy="769200"/>
          </a:xfrm>
          <a:prstGeom prst="ellipse">
            <a:avLst/>
          </a:prstGeom>
          <a:noFill/>
          <a:ln w="381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4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CLINICAL SCENARIO</a:t>
            </a:r>
            <a:endParaRPr/>
          </a:p>
        </p:txBody>
      </p:sp>
      <p:sp>
        <p:nvSpPr>
          <p:cNvPr id="379" name="Google Shape;379;p48"/>
          <p:cNvSpPr txBox="1">
            <a:spLocks noGrp="1"/>
          </p:cNvSpPr>
          <p:nvPr>
            <p:ph type="body" idx="1"/>
          </p:nvPr>
        </p:nvSpPr>
        <p:spPr>
          <a:xfrm>
            <a:off x="311700" y="1870425"/>
            <a:ext cx="8520600" cy="2698500"/>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en" sz="2900"/>
              <a:t>A 10 year old is restrained backseat driver in a high-speed MVC. + seat belt sign and + abdominal tenderness. CT?</a:t>
            </a:r>
            <a:endParaRPr sz="29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49"/>
          <p:cNvSpPr txBox="1">
            <a:spLocks noGrp="1"/>
          </p:cNvSpPr>
          <p:nvPr>
            <p:ph type="title"/>
          </p:nvPr>
        </p:nvSpPr>
        <p:spPr>
          <a:xfrm>
            <a:off x="311700" y="445025"/>
            <a:ext cx="8520600" cy="707400"/>
          </a:xfrm>
          <a:prstGeom prst="rect">
            <a:avLst/>
          </a:prstGeom>
          <a:solidFill>
            <a:srgbClr val="D9EAD3"/>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solidFill>
                  <a:schemeClr val="accent2"/>
                </a:solidFill>
                <a:latin typeface="Droid Sans"/>
                <a:ea typeface="Droid Sans"/>
                <a:cs typeface="Droid Sans"/>
                <a:sym typeface="Droid Sans"/>
              </a:rPr>
              <a:t>Holmes et al.</a:t>
            </a:r>
            <a:r>
              <a:rPr lang="en" sz="1600">
                <a:solidFill>
                  <a:schemeClr val="accent2"/>
                </a:solidFill>
                <a:latin typeface="Droid Sans"/>
                <a:ea typeface="Droid Sans"/>
                <a:cs typeface="Droid Sans"/>
                <a:sym typeface="Droid Sans"/>
              </a:rPr>
              <a:t> Identifying children at very low risk of clinically important blunt abdominal injuries</a:t>
            </a:r>
            <a:r>
              <a:rPr lang="en" sz="1600" b="0">
                <a:solidFill>
                  <a:schemeClr val="accent2"/>
                </a:solidFill>
                <a:latin typeface="Droid Sans"/>
                <a:ea typeface="Droid Sans"/>
                <a:cs typeface="Droid Sans"/>
                <a:sym typeface="Droid Sans"/>
              </a:rPr>
              <a:t>. </a:t>
            </a:r>
            <a:r>
              <a:rPr lang="en" sz="1600" b="0" i="1">
                <a:solidFill>
                  <a:schemeClr val="accent2"/>
                </a:solidFill>
                <a:latin typeface="Droid Sans"/>
                <a:ea typeface="Droid Sans"/>
                <a:cs typeface="Droid Sans"/>
                <a:sym typeface="Droid Sans"/>
              </a:rPr>
              <a:t>Ann Emerg Med.</a:t>
            </a:r>
            <a:r>
              <a:rPr lang="en" sz="1600" b="0">
                <a:solidFill>
                  <a:schemeClr val="accent2"/>
                </a:solidFill>
                <a:latin typeface="Droid Sans"/>
                <a:ea typeface="Droid Sans"/>
                <a:cs typeface="Droid Sans"/>
                <a:sym typeface="Droid Sans"/>
              </a:rPr>
              <a:t> 2013.</a:t>
            </a:r>
            <a:endParaRPr sz="1600">
              <a:latin typeface="Droid Sans"/>
              <a:ea typeface="Droid Sans"/>
              <a:cs typeface="Droid Sans"/>
              <a:sym typeface="Droid Sans"/>
            </a:endParaRPr>
          </a:p>
        </p:txBody>
      </p:sp>
      <p:sp>
        <p:nvSpPr>
          <p:cNvPr id="385" name="Google Shape;385;p4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SzPts val="1800"/>
              <a:buChar char="●"/>
            </a:pPr>
            <a:r>
              <a:rPr lang="en"/>
              <a:t>Prospective, observational cohort</a:t>
            </a:r>
            <a:endParaRPr/>
          </a:p>
          <a:p>
            <a:pPr marL="457200" lvl="0" indent="-342900" algn="l" rtl="0">
              <a:spcBef>
                <a:spcPts val="0"/>
              </a:spcBef>
              <a:spcAft>
                <a:spcPts val="0"/>
              </a:spcAft>
              <a:buSzPts val="1800"/>
              <a:buChar char="●"/>
            </a:pPr>
            <a:r>
              <a:rPr lang="en"/>
              <a:t>Enrolled 12,044 patients age&lt;18 with </a:t>
            </a:r>
            <a:r>
              <a:rPr lang="en" b="1"/>
              <a:t>blunt torso trauma </a:t>
            </a:r>
            <a:r>
              <a:rPr lang="en"/>
              <a:t>from 2007 to 2010</a:t>
            </a:r>
            <a:endParaRPr/>
          </a:p>
          <a:p>
            <a:pPr marL="0" lvl="0" indent="0" algn="l" rtl="0">
              <a:spcBef>
                <a:spcPts val="0"/>
              </a:spcBef>
              <a:spcAft>
                <a:spcPts val="0"/>
              </a:spcAft>
              <a:buNone/>
            </a:pPr>
            <a:endParaRPr b="1"/>
          </a:p>
          <a:p>
            <a:pPr marL="0" lvl="0" indent="0" algn="l" rtl="0">
              <a:spcBef>
                <a:spcPts val="0"/>
              </a:spcBef>
              <a:spcAft>
                <a:spcPts val="0"/>
              </a:spcAft>
              <a:buNone/>
            </a:pPr>
            <a:r>
              <a:rPr lang="en" b="1"/>
              <a:t>Inclusion: </a:t>
            </a:r>
            <a:r>
              <a:rPr lang="en" sz="1700"/>
              <a:t>basically anyone who could have plausibly experienced abdominal trauma</a:t>
            </a:r>
            <a:endParaRPr sz="1700"/>
          </a:p>
          <a:p>
            <a:pPr marL="457200" lvl="0" indent="-297420" algn="l" rtl="0">
              <a:spcBef>
                <a:spcPts val="0"/>
              </a:spcBef>
              <a:spcAft>
                <a:spcPts val="0"/>
              </a:spcAft>
              <a:buSzPts val="1084"/>
              <a:buChar char="●"/>
            </a:pPr>
            <a:r>
              <a:rPr lang="en" sz="1083"/>
              <a:t>crush injury to torso; physical assault of abdomen; AMS (GCS &lt;15, not baseline); paralysis or multiple nonadjacent long bone fracture; high impact MVC (&gt;40MPH, ejection, rollover); pedestrian or bicycle struck by automobile; fall &gt; 20ft; concern enough to order abdominal CT or FAST or lab screening or chest XR or pelvis XR</a:t>
            </a:r>
            <a:endParaRPr sz="1083"/>
          </a:p>
          <a:p>
            <a:pPr marL="0" lvl="0" indent="0" algn="l" rtl="0">
              <a:spcBef>
                <a:spcPts val="0"/>
              </a:spcBef>
              <a:spcAft>
                <a:spcPts val="0"/>
              </a:spcAft>
              <a:buNone/>
            </a:pPr>
            <a:endParaRPr sz="1083"/>
          </a:p>
          <a:p>
            <a:pPr marL="0" lvl="0" indent="0" algn="l" rtl="0">
              <a:spcBef>
                <a:spcPts val="0"/>
              </a:spcBef>
              <a:spcAft>
                <a:spcPts val="0"/>
              </a:spcAft>
              <a:buNone/>
            </a:pPr>
            <a:r>
              <a:rPr lang="en" b="1"/>
              <a:t>Exclusion:</a:t>
            </a:r>
            <a:r>
              <a:rPr lang="en"/>
              <a:t> penetrating trauma, old trauma, unreliable neuro exam, known pregnancy, or previous abdominal CT/diagnostic peritoneal lavage done at OSH</a:t>
            </a:r>
            <a:endParaRPr/>
          </a:p>
          <a:p>
            <a:pPr marL="0" lvl="0" indent="0" algn="l" rtl="0">
              <a:spcBef>
                <a:spcPts val="0"/>
              </a:spcBef>
              <a:spcAft>
                <a:spcPts val="0"/>
              </a:spcAft>
              <a:buNone/>
            </a:pPr>
            <a:endParaRPr/>
          </a:p>
          <a:p>
            <a:pPr marL="0" lvl="0" indent="0" algn="l" rtl="0">
              <a:spcBef>
                <a:spcPts val="0"/>
              </a:spcBef>
              <a:spcAft>
                <a:spcPts val="0"/>
              </a:spcAft>
              <a:buNone/>
            </a:pPr>
            <a:r>
              <a:rPr lang="en" b="1"/>
              <a:t>ED physicians complete forms prior to imaging</a:t>
            </a:r>
            <a:endParaRPr b="1"/>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50"/>
          <p:cNvSpPr txBox="1">
            <a:spLocks noGrp="1"/>
          </p:cNvSpPr>
          <p:nvPr>
            <p:ph type="title"/>
          </p:nvPr>
        </p:nvSpPr>
        <p:spPr>
          <a:xfrm>
            <a:off x="311700" y="445025"/>
            <a:ext cx="8520600" cy="707400"/>
          </a:xfrm>
          <a:prstGeom prst="rect">
            <a:avLst/>
          </a:prstGeom>
          <a:solidFill>
            <a:srgbClr val="D9EAD3"/>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solidFill>
                  <a:schemeClr val="accent2"/>
                </a:solidFill>
                <a:latin typeface="Droid Sans"/>
                <a:ea typeface="Droid Sans"/>
                <a:cs typeface="Droid Sans"/>
                <a:sym typeface="Droid Sans"/>
              </a:rPr>
              <a:t>Holmes et al.</a:t>
            </a:r>
            <a:r>
              <a:rPr lang="en" sz="1600">
                <a:solidFill>
                  <a:schemeClr val="accent2"/>
                </a:solidFill>
                <a:latin typeface="Droid Sans"/>
                <a:ea typeface="Droid Sans"/>
                <a:cs typeface="Droid Sans"/>
                <a:sym typeface="Droid Sans"/>
              </a:rPr>
              <a:t> Identifying children at very low risk of clinically important blunt abdominal injuries</a:t>
            </a:r>
            <a:r>
              <a:rPr lang="en" sz="1600" b="0">
                <a:solidFill>
                  <a:schemeClr val="accent2"/>
                </a:solidFill>
                <a:latin typeface="Droid Sans"/>
                <a:ea typeface="Droid Sans"/>
                <a:cs typeface="Droid Sans"/>
                <a:sym typeface="Droid Sans"/>
              </a:rPr>
              <a:t>. </a:t>
            </a:r>
            <a:r>
              <a:rPr lang="en" sz="1600" b="0" i="1">
                <a:solidFill>
                  <a:schemeClr val="accent2"/>
                </a:solidFill>
                <a:latin typeface="Droid Sans"/>
                <a:ea typeface="Droid Sans"/>
                <a:cs typeface="Droid Sans"/>
                <a:sym typeface="Droid Sans"/>
              </a:rPr>
              <a:t>Ann Emerg Med.</a:t>
            </a:r>
            <a:r>
              <a:rPr lang="en" sz="1600" b="0">
                <a:solidFill>
                  <a:schemeClr val="accent2"/>
                </a:solidFill>
                <a:latin typeface="Droid Sans"/>
                <a:ea typeface="Droid Sans"/>
                <a:cs typeface="Droid Sans"/>
                <a:sym typeface="Droid Sans"/>
              </a:rPr>
              <a:t> 2013.</a:t>
            </a:r>
            <a:endParaRPr sz="1600">
              <a:latin typeface="Droid Sans"/>
              <a:ea typeface="Droid Sans"/>
              <a:cs typeface="Droid Sans"/>
              <a:sym typeface="Droid Sans"/>
            </a:endParaRPr>
          </a:p>
        </p:txBody>
      </p:sp>
      <p:sp>
        <p:nvSpPr>
          <p:cNvPr id="391" name="Google Shape;391;p50"/>
          <p:cNvSpPr txBox="1">
            <a:spLocks noGrp="1"/>
          </p:cNvSpPr>
          <p:nvPr>
            <p:ph type="body" idx="1"/>
          </p:nvPr>
        </p:nvSpPr>
        <p:spPr>
          <a:xfrm>
            <a:off x="311700" y="1152475"/>
            <a:ext cx="8520600" cy="1471800"/>
          </a:xfrm>
          <a:prstGeom prst="rect">
            <a:avLst/>
          </a:prstGeom>
        </p:spPr>
        <p:txBody>
          <a:bodyPr spcFirstLastPara="1" wrap="square" lIns="91425" tIns="91425" rIns="91425" bIns="91425" anchor="t" anchorCtr="0">
            <a:normAutofit fontScale="77500"/>
          </a:bodyPr>
          <a:lstStyle/>
          <a:p>
            <a:pPr marL="0" lvl="0" indent="0" algn="l" rtl="0">
              <a:spcBef>
                <a:spcPts val="0"/>
              </a:spcBef>
              <a:spcAft>
                <a:spcPts val="0"/>
              </a:spcAft>
              <a:buNone/>
            </a:pPr>
            <a:r>
              <a:rPr lang="en" b="1"/>
              <a:t>Outcome: </a:t>
            </a:r>
            <a:r>
              <a:rPr lang="en"/>
              <a:t>“IAI requiring acute intervention”</a:t>
            </a:r>
            <a:endParaRPr/>
          </a:p>
          <a:p>
            <a:pPr marL="457200" lvl="0" indent="-317182" algn="l" rtl="0">
              <a:spcBef>
                <a:spcPts val="0"/>
              </a:spcBef>
              <a:spcAft>
                <a:spcPts val="0"/>
              </a:spcAft>
              <a:buSzPct val="100000"/>
              <a:buChar char="-"/>
            </a:pPr>
            <a:r>
              <a:rPr lang="en" b="1"/>
              <a:t>IAI: </a:t>
            </a:r>
            <a:r>
              <a:rPr lang="en"/>
              <a:t>radiographically or surgically apparent injury to spleen, liver, GU tract, GI tract, pancreas, gallbladder, adrenal gland, intra-abdominal vascular structure, or traumatic fascial defect</a:t>
            </a:r>
            <a:endParaRPr/>
          </a:p>
          <a:p>
            <a:pPr marL="457200" lvl="0" indent="-317182" algn="l" rtl="0">
              <a:spcBef>
                <a:spcPts val="0"/>
              </a:spcBef>
              <a:spcAft>
                <a:spcPts val="0"/>
              </a:spcAft>
              <a:buSzPct val="100000"/>
              <a:buChar char="-"/>
            </a:pPr>
            <a:r>
              <a:rPr lang="en" b="1"/>
              <a:t>Acute intervention</a:t>
            </a:r>
            <a:r>
              <a:rPr lang="en"/>
              <a:t>: death, therapeutic laparotomy, angiographic embolization, blood transfusion, or administration of IV fluids for 2+ nights in patients with pancreatic or GI injuries.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51"/>
          <p:cNvSpPr txBox="1">
            <a:spLocks noGrp="1"/>
          </p:cNvSpPr>
          <p:nvPr>
            <p:ph type="title"/>
          </p:nvPr>
        </p:nvSpPr>
        <p:spPr>
          <a:xfrm>
            <a:off x="311700" y="445025"/>
            <a:ext cx="8520600" cy="707400"/>
          </a:xfrm>
          <a:prstGeom prst="rect">
            <a:avLst/>
          </a:prstGeom>
          <a:solidFill>
            <a:srgbClr val="D9EAD3"/>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solidFill>
                  <a:schemeClr val="accent2"/>
                </a:solidFill>
                <a:latin typeface="Droid Sans"/>
                <a:ea typeface="Droid Sans"/>
                <a:cs typeface="Droid Sans"/>
                <a:sym typeface="Droid Sans"/>
              </a:rPr>
              <a:t>Holmes et al.</a:t>
            </a:r>
            <a:r>
              <a:rPr lang="en" sz="1600">
                <a:solidFill>
                  <a:schemeClr val="accent2"/>
                </a:solidFill>
                <a:latin typeface="Droid Sans"/>
                <a:ea typeface="Droid Sans"/>
                <a:cs typeface="Droid Sans"/>
                <a:sym typeface="Droid Sans"/>
              </a:rPr>
              <a:t> Identifying children at very low risk of clinically important blunt abdominal injuries</a:t>
            </a:r>
            <a:r>
              <a:rPr lang="en" sz="1600" b="0">
                <a:solidFill>
                  <a:schemeClr val="accent2"/>
                </a:solidFill>
                <a:latin typeface="Droid Sans"/>
                <a:ea typeface="Droid Sans"/>
                <a:cs typeface="Droid Sans"/>
                <a:sym typeface="Droid Sans"/>
              </a:rPr>
              <a:t>. </a:t>
            </a:r>
            <a:r>
              <a:rPr lang="en" sz="1600" b="0" i="1">
                <a:solidFill>
                  <a:schemeClr val="accent2"/>
                </a:solidFill>
                <a:latin typeface="Droid Sans"/>
                <a:ea typeface="Droid Sans"/>
                <a:cs typeface="Droid Sans"/>
                <a:sym typeface="Droid Sans"/>
              </a:rPr>
              <a:t>Ann Emerg Med.</a:t>
            </a:r>
            <a:r>
              <a:rPr lang="en" sz="1600" b="0">
                <a:solidFill>
                  <a:schemeClr val="accent2"/>
                </a:solidFill>
                <a:latin typeface="Droid Sans"/>
                <a:ea typeface="Droid Sans"/>
                <a:cs typeface="Droid Sans"/>
                <a:sym typeface="Droid Sans"/>
              </a:rPr>
              <a:t> 2013.</a:t>
            </a:r>
            <a:endParaRPr sz="1600">
              <a:latin typeface="Droid Sans"/>
              <a:ea typeface="Droid Sans"/>
              <a:cs typeface="Droid Sans"/>
              <a:sym typeface="Droid Sans"/>
            </a:endParaRPr>
          </a:p>
        </p:txBody>
      </p:sp>
      <p:sp>
        <p:nvSpPr>
          <p:cNvPr id="397" name="Google Shape;397;p51"/>
          <p:cNvSpPr txBox="1">
            <a:spLocks noGrp="1"/>
          </p:cNvSpPr>
          <p:nvPr>
            <p:ph type="body" idx="1"/>
          </p:nvPr>
        </p:nvSpPr>
        <p:spPr>
          <a:xfrm>
            <a:off x="311700" y="1152475"/>
            <a:ext cx="8520600" cy="3554700"/>
          </a:xfrm>
          <a:prstGeom prst="rect">
            <a:avLst/>
          </a:prstGeom>
        </p:spPr>
        <p:txBody>
          <a:bodyPr spcFirstLastPara="1" wrap="square" lIns="91425" tIns="91425" rIns="91425" bIns="91425" anchor="t" anchorCtr="0">
            <a:normAutofit fontScale="77500"/>
          </a:bodyPr>
          <a:lstStyle/>
          <a:p>
            <a:pPr marL="0" lvl="0" indent="0" algn="l" rtl="0">
              <a:spcBef>
                <a:spcPts val="0"/>
              </a:spcBef>
              <a:spcAft>
                <a:spcPts val="0"/>
              </a:spcAft>
              <a:buNone/>
            </a:pPr>
            <a:r>
              <a:rPr lang="en" b="1"/>
              <a:t>Outcome:</a:t>
            </a:r>
            <a:r>
              <a:rPr lang="en"/>
              <a:t> “IAI requiring acute intervention”</a:t>
            </a:r>
            <a:endParaRPr/>
          </a:p>
          <a:p>
            <a:pPr marL="457200" lvl="0" indent="-317182" algn="l" rtl="0">
              <a:spcBef>
                <a:spcPts val="0"/>
              </a:spcBef>
              <a:spcAft>
                <a:spcPts val="0"/>
              </a:spcAft>
              <a:buSzPct val="100000"/>
              <a:buChar char="-"/>
            </a:pPr>
            <a:r>
              <a:rPr lang="en" b="1"/>
              <a:t>IAI: </a:t>
            </a:r>
            <a:r>
              <a:rPr lang="en"/>
              <a:t>radiographically or surgically apparent injury to spleen, liver, GU tract, GI tract, pancreas, gallbladder, adrenal gland, intra-abdominal vascular structure, or traumatic fascial defect</a:t>
            </a:r>
            <a:endParaRPr/>
          </a:p>
          <a:p>
            <a:pPr marL="457200" lvl="0" indent="-317182" algn="l" rtl="0">
              <a:spcBef>
                <a:spcPts val="0"/>
              </a:spcBef>
              <a:spcAft>
                <a:spcPts val="0"/>
              </a:spcAft>
              <a:buSzPct val="100000"/>
              <a:buChar char="-"/>
            </a:pPr>
            <a:r>
              <a:rPr lang="en" b="1"/>
              <a:t>Acute intervention</a:t>
            </a:r>
            <a:r>
              <a:rPr lang="en"/>
              <a:t>: death, therapeutic laparotomy, angiographic embolization, blood transfusion, or administration of IV fluids for 2+ nights in patients with pancreatic or GI injuries.</a:t>
            </a:r>
            <a:endParaRPr/>
          </a:p>
          <a:p>
            <a:pPr marL="0" lvl="0" indent="0" algn="l" rtl="0">
              <a:spcBef>
                <a:spcPts val="0"/>
              </a:spcBef>
              <a:spcAft>
                <a:spcPts val="0"/>
              </a:spcAft>
              <a:buNone/>
            </a:pPr>
            <a:endParaRPr/>
          </a:p>
          <a:p>
            <a:pPr marL="0" lvl="0" indent="0" algn="l" rtl="0">
              <a:spcBef>
                <a:spcPts val="0"/>
              </a:spcBef>
              <a:spcAft>
                <a:spcPts val="0"/>
              </a:spcAft>
              <a:buNone/>
            </a:pPr>
            <a:r>
              <a:rPr lang="en" b="1"/>
              <a:t>Variables considered for inclusion - TONS!</a:t>
            </a:r>
            <a:endParaRPr b="1"/>
          </a:p>
          <a:p>
            <a:pPr marL="457200" lvl="0" indent="-317182" algn="l" rtl="0">
              <a:spcBef>
                <a:spcPts val="0"/>
              </a:spcBef>
              <a:spcAft>
                <a:spcPts val="0"/>
              </a:spcAft>
              <a:buSzPct val="100000"/>
              <a:buChar char="●"/>
            </a:pPr>
            <a:r>
              <a:rPr lang="en"/>
              <a:t>age &lt;2 years, vomiting, hypotension, GCS, thoracic tenderness, evidence of thoracic wall trauma, costal margin tenderness, decreased breath sounds, abdominal distention, complaints of abdominal pain, abdominal tenderness (mild, moderate, or severe), evidence of abdominal wall trauma or seat belt sign, distracting painful injury, and femur fracture, or severe mechanism</a:t>
            </a:r>
            <a:endParaRPr/>
          </a:p>
          <a:p>
            <a:pPr marL="914400" lvl="1" indent="-297497" algn="l" rtl="0">
              <a:spcBef>
                <a:spcPts val="0"/>
              </a:spcBef>
              <a:spcAft>
                <a:spcPts val="0"/>
              </a:spcAft>
              <a:buSzPct val="100000"/>
              <a:buChar char="○"/>
            </a:pPr>
            <a:r>
              <a:rPr lang="en"/>
              <a:t>“severe mechanism” = MVC with ejection, rollover, or death in the same crash; MVC &gt;20 MPH and patient unrestrained; falls &gt;10 feet; pedestrians or bicyclists struck by vehicles &gt;20 MPH; and bicycle collision with handlebars to abdomen</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52"/>
          <p:cNvSpPr txBox="1">
            <a:spLocks noGrp="1"/>
          </p:cNvSpPr>
          <p:nvPr>
            <p:ph type="title"/>
          </p:nvPr>
        </p:nvSpPr>
        <p:spPr>
          <a:xfrm>
            <a:off x="311700" y="445025"/>
            <a:ext cx="8520600" cy="707400"/>
          </a:xfrm>
          <a:prstGeom prst="rect">
            <a:avLst/>
          </a:prstGeom>
          <a:solidFill>
            <a:srgbClr val="D9EAD3"/>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solidFill>
                  <a:schemeClr val="accent2"/>
                </a:solidFill>
                <a:latin typeface="Droid Sans"/>
                <a:ea typeface="Droid Sans"/>
                <a:cs typeface="Droid Sans"/>
                <a:sym typeface="Droid Sans"/>
              </a:rPr>
              <a:t>Holmes et al.</a:t>
            </a:r>
            <a:r>
              <a:rPr lang="en" sz="1600">
                <a:solidFill>
                  <a:schemeClr val="accent2"/>
                </a:solidFill>
                <a:latin typeface="Droid Sans"/>
                <a:ea typeface="Droid Sans"/>
                <a:cs typeface="Droid Sans"/>
                <a:sym typeface="Droid Sans"/>
              </a:rPr>
              <a:t> Identifying children at very low risk of clinically important blunt abdominal injuries</a:t>
            </a:r>
            <a:r>
              <a:rPr lang="en" sz="1600" b="0">
                <a:solidFill>
                  <a:schemeClr val="accent2"/>
                </a:solidFill>
                <a:latin typeface="Droid Sans"/>
                <a:ea typeface="Droid Sans"/>
                <a:cs typeface="Droid Sans"/>
                <a:sym typeface="Droid Sans"/>
              </a:rPr>
              <a:t>. </a:t>
            </a:r>
            <a:r>
              <a:rPr lang="en" sz="1600" b="0" i="1">
                <a:solidFill>
                  <a:schemeClr val="accent2"/>
                </a:solidFill>
                <a:latin typeface="Droid Sans"/>
                <a:ea typeface="Droid Sans"/>
                <a:cs typeface="Droid Sans"/>
                <a:sym typeface="Droid Sans"/>
              </a:rPr>
              <a:t>Ann Emerg Med.</a:t>
            </a:r>
            <a:r>
              <a:rPr lang="en" sz="1600" b="0">
                <a:solidFill>
                  <a:schemeClr val="accent2"/>
                </a:solidFill>
                <a:latin typeface="Droid Sans"/>
                <a:ea typeface="Droid Sans"/>
                <a:cs typeface="Droid Sans"/>
                <a:sym typeface="Droid Sans"/>
              </a:rPr>
              <a:t> 2013.</a:t>
            </a:r>
            <a:endParaRPr sz="1600">
              <a:latin typeface="Droid Sans"/>
              <a:ea typeface="Droid Sans"/>
              <a:cs typeface="Droid Sans"/>
              <a:sym typeface="Droid Sans"/>
            </a:endParaRPr>
          </a:p>
        </p:txBody>
      </p:sp>
      <p:sp>
        <p:nvSpPr>
          <p:cNvPr id="403" name="Google Shape;403;p52"/>
          <p:cNvSpPr txBox="1">
            <a:spLocks noGrp="1"/>
          </p:cNvSpPr>
          <p:nvPr>
            <p:ph type="body" idx="1"/>
          </p:nvPr>
        </p:nvSpPr>
        <p:spPr>
          <a:xfrm>
            <a:off x="311700" y="1152475"/>
            <a:ext cx="8520600" cy="3369900"/>
          </a:xfrm>
          <a:prstGeom prst="rect">
            <a:avLst/>
          </a:prstGeom>
        </p:spPr>
        <p:txBody>
          <a:bodyPr spcFirstLastPara="1" wrap="square" lIns="91425" tIns="91425" rIns="91425" bIns="91425" anchor="t" anchorCtr="0">
            <a:normAutofit fontScale="92500" lnSpcReduction="20000"/>
          </a:bodyPr>
          <a:lstStyle/>
          <a:p>
            <a:pPr marL="457200" lvl="0" indent="-334327" algn="l" rtl="0">
              <a:spcBef>
                <a:spcPts val="0"/>
              </a:spcBef>
              <a:spcAft>
                <a:spcPts val="0"/>
              </a:spcAft>
              <a:buSzPct val="100000"/>
              <a:buChar char="●"/>
            </a:pPr>
            <a:r>
              <a:rPr lang="en"/>
              <a:t>Derived prediction rule using binary recursive partitioning</a:t>
            </a:r>
            <a:endParaRPr/>
          </a:p>
          <a:p>
            <a:pPr marL="0" lvl="0" indent="0" algn="l" rtl="0">
              <a:spcBef>
                <a:spcPts val="0"/>
              </a:spcBef>
              <a:spcAft>
                <a:spcPts val="0"/>
              </a:spcAft>
              <a:buNone/>
            </a:pPr>
            <a:endParaRPr/>
          </a:p>
          <a:p>
            <a:pPr marL="0" lvl="0" indent="0" algn="l" rtl="0">
              <a:spcBef>
                <a:spcPts val="0"/>
              </a:spcBef>
              <a:spcAft>
                <a:spcPts val="0"/>
              </a:spcAft>
              <a:buNone/>
            </a:pPr>
            <a:r>
              <a:rPr lang="en" b="1"/>
              <a:t>Results: </a:t>
            </a:r>
            <a:endParaRPr b="1"/>
          </a:p>
          <a:p>
            <a:pPr marL="457200" lvl="0" indent="-334327" algn="l" rtl="0">
              <a:spcBef>
                <a:spcPts val="0"/>
              </a:spcBef>
              <a:spcAft>
                <a:spcPts val="0"/>
              </a:spcAft>
              <a:buSzPct val="100000"/>
              <a:buChar char="●"/>
            </a:pPr>
            <a:r>
              <a:rPr lang="en"/>
              <a:t>12,044 patients included: 5,514 got abdominal CT (5,380 of which occurred in the ED)</a:t>
            </a:r>
            <a:endParaRPr/>
          </a:p>
          <a:p>
            <a:pPr marL="914400" lvl="1" indent="-310832" algn="l" rtl="0">
              <a:spcBef>
                <a:spcPts val="0"/>
              </a:spcBef>
              <a:spcAft>
                <a:spcPts val="0"/>
              </a:spcAft>
              <a:buSzPct val="100000"/>
              <a:buChar char="○"/>
            </a:pPr>
            <a:r>
              <a:rPr lang="en"/>
              <a:t>761 (6.3%) with IAI</a:t>
            </a:r>
            <a:endParaRPr/>
          </a:p>
          <a:p>
            <a:pPr marL="914400" lvl="1" indent="-310832" algn="l" rtl="0">
              <a:spcBef>
                <a:spcPts val="0"/>
              </a:spcBef>
              <a:spcAft>
                <a:spcPts val="0"/>
              </a:spcAft>
              <a:buSzPct val="100000"/>
              <a:buChar char="○"/>
            </a:pPr>
            <a:r>
              <a:rPr lang="en"/>
              <a:t>203 (1.7%) with IA requiring acute intervention (death in 9, most common is therapeutic lap at 56%)</a:t>
            </a:r>
            <a:endParaRPr/>
          </a:p>
          <a:p>
            <a:pPr marL="0" lvl="0" indent="0" algn="l" rtl="0">
              <a:spcBef>
                <a:spcPts val="0"/>
              </a:spcBef>
              <a:spcAft>
                <a:spcPts val="0"/>
              </a:spcAft>
              <a:buNone/>
            </a:pPr>
            <a:endParaRPr/>
          </a:p>
          <a:p>
            <a:pPr marL="0" lvl="0" indent="0" algn="l" rtl="0">
              <a:spcBef>
                <a:spcPts val="0"/>
              </a:spcBef>
              <a:spcAft>
                <a:spcPts val="0"/>
              </a:spcAft>
              <a:buNone/>
            </a:pPr>
            <a:r>
              <a:rPr lang="en" b="1"/>
              <a:t>Rule: </a:t>
            </a:r>
            <a:endParaRPr b="1"/>
          </a:p>
          <a:p>
            <a:pPr marL="457200" lvl="0" indent="-334327" algn="l" rtl="0">
              <a:spcBef>
                <a:spcPts val="0"/>
              </a:spcBef>
              <a:spcAft>
                <a:spcPts val="0"/>
              </a:spcAft>
              <a:buSzPct val="100000"/>
              <a:buChar char="●"/>
            </a:pPr>
            <a:r>
              <a:rPr lang="en"/>
              <a:t>7 variables: </a:t>
            </a:r>
            <a:r>
              <a:rPr lang="en" b="1"/>
              <a:t>evidence of abdominal wall trauma or seat belt sign, GCS&lt;14</a:t>
            </a:r>
            <a:r>
              <a:rPr lang="en"/>
              <a:t>, abdominal tenderness, evidence of thoracic wall trauma, complaints of abdominal pain, decreased breath sounds, and vomiting.</a:t>
            </a:r>
            <a:endParaRPr/>
          </a:p>
          <a:p>
            <a:pPr marL="457200" lvl="0" indent="-334327" algn="l" rtl="0">
              <a:spcBef>
                <a:spcPts val="0"/>
              </a:spcBef>
              <a:spcAft>
                <a:spcPts val="0"/>
              </a:spcAft>
              <a:buSzPct val="100000"/>
              <a:buChar char="●"/>
            </a:pPr>
            <a:r>
              <a:rPr lang="en"/>
              <a:t>Sensitivity 97% (93.7-98.9); NPV 99.9% (99.7-100), NLR 0.07 (0.03-0.15)</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53"/>
          <p:cNvSpPr txBox="1">
            <a:spLocks noGrp="1"/>
          </p:cNvSpPr>
          <p:nvPr>
            <p:ph type="title"/>
          </p:nvPr>
        </p:nvSpPr>
        <p:spPr>
          <a:xfrm>
            <a:off x="311700" y="445025"/>
            <a:ext cx="8520600" cy="707400"/>
          </a:xfrm>
          <a:prstGeom prst="rect">
            <a:avLst/>
          </a:prstGeom>
          <a:solidFill>
            <a:srgbClr val="D9EAD3"/>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solidFill>
                  <a:schemeClr val="accent2"/>
                </a:solidFill>
                <a:latin typeface="Droid Sans"/>
                <a:ea typeface="Droid Sans"/>
                <a:cs typeface="Droid Sans"/>
                <a:sym typeface="Droid Sans"/>
              </a:rPr>
              <a:t>Holmes et al.</a:t>
            </a:r>
            <a:r>
              <a:rPr lang="en" sz="1600">
                <a:solidFill>
                  <a:schemeClr val="accent2"/>
                </a:solidFill>
                <a:latin typeface="Droid Sans"/>
                <a:ea typeface="Droid Sans"/>
                <a:cs typeface="Droid Sans"/>
                <a:sym typeface="Droid Sans"/>
              </a:rPr>
              <a:t> Identifying children at very low risk of clinically important blunt abdominal injuries</a:t>
            </a:r>
            <a:r>
              <a:rPr lang="en" sz="1600" b="0">
                <a:solidFill>
                  <a:schemeClr val="accent2"/>
                </a:solidFill>
                <a:latin typeface="Droid Sans"/>
                <a:ea typeface="Droid Sans"/>
                <a:cs typeface="Droid Sans"/>
                <a:sym typeface="Droid Sans"/>
              </a:rPr>
              <a:t>. </a:t>
            </a:r>
            <a:r>
              <a:rPr lang="en" sz="1600" b="0" i="1">
                <a:solidFill>
                  <a:schemeClr val="accent2"/>
                </a:solidFill>
                <a:latin typeface="Droid Sans"/>
                <a:ea typeface="Droid Sans"/>
                <a:cs typeface="Droid Sans"/>
                <a:sym typeface="Droid Sans"/>
              </a:rPr>
              <a:t>Ann Emerg Med.</a:t>
            </a:r>
            <a:r>
              <a:rPr lang="en" sz="1600" b="0">
                <a:solidFill>
                  <a:schemeClr val="accent2"/>
                </a:solidFill>
                <a:latin typeface="Droid Sans"/>
                <a:ea typeface="Droid Sans"/>
                <a:cs typeface="Droid Sans"/>
                <a:sym typeface="Droid Sans"/>
              </a:rPr>
              <a:t> 2013.</a:t>
            </a:r>
            <a:endParaRPr sz="1600">
              <a:latin typeface="Droid Sans"/>
              <a:ea typeface="Droid Sans"/>
              <a:cs typeface="Droid Sans"/>
              <a:sym typeface="Droid Sans"/>
            </a:endParaRPr>
          </a:p>
        </p:txBody>
      </p:sp>
      <p:sp>
        <p:nvSpPr>
          <p:cNvPr id="409" name="Google Shape;409;p53"/>
          <p:cNvSpPr txBox="1">
            <a:spLocks noGrp="1"/>
          </p:cNvSpPr>
          <p:nvPr>
            <p:ph type="body" idx="1"/>
          </p:nvPr>
        </p:nvSpPr>
        <p:spPr>
          <a:xfrm>
            <a:off x="311700" y="1152475"/>
            <a:ext cx="8520600" cy="3242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Limitations: </a:t>
            </a:r>
            <a:endParaRPr b="1"/>
          </a:p>
          <a:p>
            <a:pPr marL="457200" lvl="0" indent="-342900" algn="l" rtl="0">
              <a:spcBef>
                <a:spcPts val="0"/>
              </a:spcBef>
              <a:spcAft>
                <a:spcPts val="0"/>
              </a:spcAft>
              <a:buSzPts val="1800"/>
              <a:buChar char="●"/>
            </a:pPr>
            <a:r>
              <a:rPr lang="en"/>
              <a:t>did not include labs or FAST which may be helpful predictors</a:t>
            </a:r>
            <a:endParaRPr/>
          </a:p>
          <a:p>
            <a:pPr marL="0" lvl="0" indent="0" algn="l" rtl="0">
              <a:spcBef>
                <a:spcPts val="0"/>
              </a:spcBef>
              <a:spcAft>
                <a:spcPts val="0"/>
              </a:spcAft>
              <a:buNone/>
            </a:pPr>
            <a:endParaRPr/>
          </a:p>
          <a:p>
            <a:pPr marL="0" lvl="0" indent="0" algn="l" rtl="0">
              <a:spcBef>
                <a:spcPts val="0"/>
              </a:spcBef>
              <a:spcAft>
                <a:spcPts val="0"/>
              </a:spcAft>
              <a:buNone/>
            </a:pPr>
            <a:r>
              <a:rPr lang="en" sz="1700" b="1"/>
              <a:t>Mahajan 2015. </a:t>
            </a:r>
            <a:endParaRPr sz="1700" b="1"/>
          </a:p>
          <a:p>
            <a:pPr marL="457200" lvl="0" indent="-310635" algn="l" rtl="0">
              <a:spcBef>
                <a:spcPts val="0"/>
              </a:spcBef>
              <a:spcAft>
                <a:spcPts val="0"/>
              </a:spcAft>
              <a:buSzPts val="1292"/>
              <a:buChar char="●"/>
            </a:pPr>
            <a:r>
              <a:rPr lang="en" sz="1291"/>
              <a:t>Secondary analysis of this data</a:t>
            </a:r>
            <a:endParaRPr sz="1291"/>
          </a:p>
          <a:p>
            <a:pPr marL="457200" lvl="0" indent="-310635" algn="l" rtl="0">
              <a:spcBef>
                <a:spcPts val="0"/>
              </a:spcBef>
              <a:spcAft>
                <a:spcPts val="0"/>
              </a:spcAft>
              <a:buSzPts val="1292"/>
              <a:buChar char="●"/>
            </a:pPr>
            <a:r>
              <a:rPr lang="en" sz="1291"/>
              <a:t>Objective: to determine association between </a:t>
            </a:r>
            <a:r>
              <a:rPr lang="en" sz="1291" b="1"/>
              <a:t>clinician suspicion and IAI requiring acute intervention</a:t>
            </a:r>
            <a:endParaRPr sz="1291" b="1"/>
          </a:p>
          <a:p>
            <a:pPr marL="457200" lvl="0" indent="-310635" algn="l" rtl="0">
              <a:spcBef>
                <a:spcPts val="0"/>
              </a:spcBef>
              <a:spcAft>
                <a:spcPts val="0"/>
              </a:spcAft>
              <a:buSzPts val="1292"/>
              <a:buChar char="●"/>
            </a:pPr>
            <a:r>
              <a:rPr lang="en" sz="1291"/>
              <a:t>Abdominal CTs were obtained in </a:t>
            </a:r>
            <a:r>
              <a:rPr lang="en" sz="1291" b="1"/>
              <a:t>86%</a:t>
            </a:r>
            <a:r>
              <a:rPr lang="en" sz="1291"/>
              <a:t> (CI 85%-88%) of enrolled patients with </a:t>
            </a:r>
            <a:r>
              <a:rPr lang="en" sz="1291" b="1"/>
              <a:t>clinician suspicion ≥1%</a:t>
            </a:r>
            <a:endParaRPr sz="1291" b="1"/>
          </a:p>
          <a:p>
            <a:pPr marL="457200" lvl="0" indent="-310635" algn="l" rtl="0">
              <a:spcBef>
                <a:spcPts val="0"/>
              </a:spcBef>
              <a:spcAft>
                <a:spcPts val="0"/>
              </a:spcAft>
              <a:buSzPts val="1292"/>
              <a:buChar char="●"/>
            </a:pPr>
            <a:r>
              <a:rPr lang="en" sz="1291"/>
              <a:t>Abdominal CTs were obtained in </a:t>
            </a:r>
            <a:r>
              <a:rPr lang="en" sz="1291" b="1"/>
              <a:t>33%</a:t>
            </a:r>
            <a:r>
              <a:rPr lang="en" sz="1291"/>
              <a:t> (CI 32%-34%) of enrolled patients with </a:t>
            </a:r>
            <a:r>
              <a:rPr lang="en" sz="1291" b="1"/>
              <a:t>clinician suspicion &lt; 1%</a:t>
            </a:r>
            <a:r>
              <a:rPr lang="en" sz="1291"/>
              <a:t> </a:t>
            </a:r>
            <a:endParaRPr sz="1291"/>
          </a:p>
          <a:p>
            <a:pPr marL="457200" lvl="0" indent="-310635" algn="l" rtl="0">
              <a:spcBef>
                <a:spcPts val="0"/>
              </a:spcBef>
              <a:spcAft>
                <a:spcPts val="0"/>
              </a:spcAft>
              <a:buSzPts val="1292"/>
              <a:buChar char="●"/>
            </a:pPr>
            <a:r>
              <a:rPr lang="en" sz="1291" u="sng"/>
              <a:t>Sensitivity of the prediction rule was higher than that of clinician suspicion ≥1%</a:t>
            </a:r>
            <a:endParaRPr sz="1291" u="sng"/>
          </a:p>
          <a:p>
            <a:pPr marL="914400" lvl="1" indent="-296905" algn="l" rtl="0">
              <a:spcBef>
                <a:spcPts val="0"/>
              </a:spcBef>
              <a:spcAft>
                <a:spcPts val="0"/>
              </a:spcAft>
              <a:buSzPts val="1076"/>
              <a:buChar char="○"/>
            </a:pPr>
            <a:r>
              <a:rPr lang="en" sz="1075"/>
              <a:t>97.0% (93.7% to 98.9%) vs 82.8% (76.9% to 87.7%); difference = 14.2% (8.6% to 20.0%).</a:t>
            </a:r>
            <a:endParaRPr sz="1075"/>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5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CLINICAL SCENARIO</a:t>
            </a:r>
            <a:endParaRPr/>
          </a:p>
        </p:txBody>
      </p:sp>
      <p:sp>
        <p:nvSpPr>
          <p:cNvPr id="415" name="Google Shape;415;p54"/>
          <p:cNvSpPr txBox="1">
            <a:spLocks noGrp="1"/>
          </p:cNvSpPr>
          <p:nvPr>
            <p:ph type="body" idx="1"/>
          </p:nvPr>
        </p:nvSpPr>
        <p:spPr>
          <a:xfrm>
            <a:off x="311700" y="1650325"/>
            <a:ext cx="8520600" cy="2918700"/>
          </a:xfrm>
          <a:prstGeom prst="rect">
            <a:avLst/>
          </a:prstGeom>
        </p:spPr>
        <p:txBody>
          <a:bodyPr spcFirstLastPara="1" wrap="square" lIns="91425" tIns="91425" rIns="91425" bIns="91425" anchor="t" anchorCtr="0">
            <a:normAutofit/>
          </a:bodyPr>
          <a:lstStyle/>
          <a:p>
            <a:pPr marL="0" lvl="0" indent="0" algn="ctr" rtl="0">
              <a:lnSpc>
                <a:spcPct val="95000"/>
              </a:lnSpc>
              <a:spcBef>
                <a:spcPts val="0"/>
              </a:spcBef>
              <a:spcAft>
                <a:spcPts val="1200"/>
              </a:spcAft>
              <a:buNone/>
            </a:pPr>
            <a:r>
              <a:rPr lang="en" sz="2900"/>
              <a:t>A trauma surgeon tells you to pan scan a 3 year old involved in an MVC but is now well appearing. Have the PECARN head CT and abdominal CT rules been validated on a larger scale?</a:t>
            </a:r>
            <a:endParaRPr sz="29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55"/>
          <p:cNvSpPr txBox="1">
            <a:spLocks noGrp="1"/>
          </p:cNvSpPr>
          <p:nvPr>
            <p:ph type="title"/>
          </p:nvPr>
        </p:nvSpPr>
        <p:spPr>
          <a:xfrm>
            <a:off x="311700" y="445025"/>
            <a:ext cx="8520600" cy="981600"/>
          </a:xfrm>
          <a:prstGeom prst="rect">
            <a:avLst/>
          </a:prstGeom>
          <a:solidFill>
            <a:srgbClr val="B4A7D6"/>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solidFill>
                  <a:schemeClr val="accent2"/>
                </a:solidFill>
                <a:latin typeface="Droid Sans"/>
                <a:ea typeface="Droid Sans"/>
                <a:cs typeface="Droid Sans"/>
                <a:sym typeface="Droid Sans"/>
              </a:rPr>
              <a:t>Holmes et al. </a:t>
            </a:r>
            <a:r>
              <a:rPr lang="en" sz="1600">
                <a:solidFill>
                  <a:schemeClr val="accent2"/>
                </a:solidFill>
                <a:latin typeface="Droid Sans"/>
                <a:ea typeface="Droid Sans"/>
                <a:cs typeface="Droid Sans"/>
                <a:sym typeface="Droid Sans"/>
              </a:rPr>
              <a:t>PECARN prediction rules for CT imaging of children presenting to the emergency department with blunt abdominal or minor head trauma: a multicentre prospective validation study</a:t>
            </a:r>
            <a:r>
              <a:rPr lang="en" sz="1600" b="0">
                <a:solidFill>
                  <a:schemeClr val="accent2"/>
                </a:solidFill>
                <a:latin typeface="Droid Sans"/>
                <a:ea typeface="Droid Sans"/>
                <a:cs typeface="Droid Sans"/>
                <a:sym typeface="Droid Sans"/>
              </a:rPr>
              <a:t>. </a:t>
            </a:r>
            <a:r>
              <a:rPr lang="en" sz="1600" b="0" i="1">
                <a:solidFill>
                  <a:schemeClr val="accent2"/>
                </a:solidFill>
                <a:latin typeface="Droid Sans"/>
                <a:ea typeface="Droid Sans"/>
                <a:cs typeface="Droid Sans"/>
                <a:sym typeface="Droid Sans"/>
              </a:rPr>
              <a:t>Lancet Child Adolesc Health</a:t>
            </a:r>
            <a:r>
              <a:rPr lang="en" sz="1600" b="0">
                <a:solidFill>
                  <a:schemeClr val="accent2"/>
                </a:solidFill>
                <a:latin typeface="Droid Sans"/>
                <a:ea typeface="Droid Sans"/>
                <a:cs typeface="Droid Sans"/>
                <a:sym typeface="Droid Sans"/>
              </a:rPr>
              <a:t>. 2024.</a:t>
            </a:r>
            <a:endParaRPr sz="1600">
              <a:latin typeface="Droid Sans"/>
              <a:ea typeface="Droid Sans"/>
              <a:cs typeface="Droid Sans"/>
              <a:sym typeface="Droid Sans"/>
            </a:endParaRPr>
          </a:p>
        </p:txBody>
      </p:sp>
      <p:sp>
        <p:nvSpPr>
          <p:cNvPr id="421" name="Google Shape;421;p55"/>
          <p:cNvSpPr txBox="1">
            <a:spLocks noGrp="1"/>
          </p:cNvSpPr>
          <p:nvPr>
            <p:ph type="body" idx="1"/>
          </p:nvPr>
        </p:nvSpPr>
        <p:spPr>
          <a:xfrm>
            <a:off x="311700" y="1539525"/>
            <a:ext cx="8520600" cy="3029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Prospective validation of PECARN rules</a:t>
            </a:r>
            <a:endParaRPr/>
          </a:p>
          <a:p>
            <a:pPr marL="457200" lvl="0" indent="-342900" algn="l" rtl="0">
              <a:spcBef>
                <a:spcPts val="0"/>
              </a:spcBef>
              <a:spcAft>
                <a:spcPts val="0"/>
              </a:spcAft>
              <a:buSzPts val="1800"/>
              <a:buChar char="●"/>
            </a:pPr>
            <a:r>
              <a:rPr lang="en"/>
              <a:t>Patients age &lt;18 years, experienced traumatic injuries within 24 hours (abdomen or head) from 2016 - 2021</a:t>
            </a:r>
            <a:endParaRPr/>
          </a:p>
          <a:p>
            <a:pPr marL="0" lvl="0" indent="0" algn="l" rtl="0">
              <a:spcBef>
                <a:spcPts val="1200"/>
              </a:spcBef>
              <a:spcAft>
                <a:spcPts val="1200"/>
              </a:spcAft>
              <a:buNone/>
            </a:pPr>
            <a:endParaRPr/>
          </a:p>
        </p:txBody>
      </p:sp>
      <p:sp>
        <p:nvSpPr>
          <p:cNvPr id="422" name="Google Shape;422;p55"/>
          <p:cNvSpPr txBox="1">
            <a:spLocks noGrp="1"/>
          </p:cNvSpPr>
          <p:nvPr>
            <p:ph type="body" idx="1"/>
          </p:nvPr>
        </p:nvSpPr>
        <p:spPr>
          <a:xfrm>
            <a:off x="4677150" y="2970500"/>
            <a:ext cx="3555000" cy="1687200"/>
          </a:xfrm>
          <a:prstGeom prst="rect">
            <a:avLst/>
          </a:prstGeom>
        </p:spPr>
        <p:txBody>
          <a:bodyPr spcFirstLastPara="1" wrap="square" lIns="91425" tIns="91425" rIns="91425" bIns="91425" anchor="t" anchorCtr="0">
            <a:normAutofit/>
          </a:bodyPr>
          <a:lstStyle/>
          <a:p>
            <a:pPr marL="0" lvl="0" indent="0" algn="l" rtl="0">
              <a:lnSpc>
                <a:spcPct val="105000"/>
              </a:lnSpc>
              <a:spcBef>
                <a:spcPts val="0"/>
              </a:spcBef>
              <a:spcAft>
                <a:spcPts val="0"/>
              </a:spcAft>
              <a:buNone/>
            </a:pPr>
            <a:r>
              <a:rPr lang="en" sz="1500"/>
              <a:t>enrolled head trauma in age based head injury arm </a:t>
            </a:r>
            <a:endParaRPr sz="1500"/>
          </a:p>
          <a:p>
            <a:pPr marL="457200" lvl="0" indent="-323850" algn="l" rtl="0">
              <a:lnSpc>
                <a:spcPct val="105000"/>
              </a:lnSpc>
              <a:spcBef>
                <a:spcPts val="0"/>
              </a:spcBef>
              <a:spcAft>
                <a:spcPts val="0"/>
              </a:spcAft>
              <a:buSzPts val="1500"/>
              <a:buChar char="●"/>
            </a:pPr>
            <a:r>
              <a:rPr lang="en" sz="1500"/>
              <a:t>age &lt;2</a:t>
            </a:r>
            <a:endParaRPr sz="1500"/>
          </a:p>
          <a:p>
            <a:pPr marL="457200" lvl="0" indent="-323850" algn="l" rtl="0">
              <a:lnSpc>
                <a:spcPct val="105000"/>
              </a:lnSpc>
              <a:spcBef>
                <a:spcPts val="0"/>
              </a:spcBef>
              <a:spcAft>
                <a:spcPts val="0"/>
              </a:spcAft>
              <a:buSzPts val="1500"/>
              <a:buChar char="●"/>
            </a:pPr>
            <a:r>
              <a:rPr lang="en" sz="1500"/>
              <a:t>age 2+</a:t>
            </a:r>
            <a:endParaRPr sz="1500"/>
          </a:p>
          <a:p>
            <a:pPr marL="0" lvl="0" indent="0" algn="l" rtl="0">
              <a:lnSpc>
                <a:spcPct val="105000"/>
              </a:lnSpc>
              <a:spcBef>
                <a:spcPts val="0"/>
              </a:spcBef>
              <a:spcAft>
                <a:spcPts val="0"/>
              </a:spcAft>
              <a:buNone/>
            </a:pPr>
            <a:r>
              <a:rPr lang="en" sz="1500"/>
              <a:t>(enrollment rate about 78-81%)</a:t>
            </a:r>
            <a:endParaRPr sz="1500"/>
          </a:p>
        </p:txBody>
      </p:sp>
      <p:sp>
        <p:nvSpPr>
          <p:cNvPr id="423" name="Google Shape;423;p55"/>
          <p:cNvSpPr txBox="1">
            <a:spLocks noGrp="1"/>
          </p:cNvSpPr>
          <p:nvPr>
            <p:ph type="body" idx="1"/>
          </p:nvPr>
        </p:nvSpPr>
        <p:spPr>
          <a:xfrm>
            <a:off x="1010250" y="3005050"/>
            <a:ext cx="2644200" cy="1135800"/>
          </a:xfrm>
          <a:prstGeom prst="rect">
            <a:avLst/>
          </a:prstGeom>
        </p:spPr>
        <p:txBody>
          <a:bodyPr spcFirstLastPara="1" wrap="square" lIns="91425" tIns="91425" rIns="91425" bIns="91425" anchor="t" anchorCtr="0">
            <a:normAutofit fontScale="85000"/>
          </a:bodyPr>
          <a:lstStyle/>
          <a:p>
            <a:pPr marL="0" lvl="0" indent="0" algn="l" rtl="0">
              <a:spcBef>
                <a:spcPts val="0"/>
              </a:spcBef>
              <a:spcAft>
                <a:spcPts val="0"/>
              </a:spcAft>
              <a:buNone/>
            </a:pPr>
            <a:r>
              <a:rPr lang="en"/>
              <a:t>enrolled abdominal trauma in trauma arm (enrollment rate about 75%)</a:t>
            </a:r>
            <a:endParaRPr/>
          </a:p>
        </p:txBody>
      </p:sp>
      <p:sp>
        <p:nvSpPr>
          <p:cNvPr id="424" name="Google Shape;424;p55"/>
          <p:cNvSpPr/>
          <p:nvPr/>
        </p:nvSpPr>
        <p:spPr>
          <a:xfrm rot="-2700000">
            <a:off x="3554742" y="2709375"/>
            <a:ext cx="557059" cy="209162"/>
          </a:xfrm>
          <a:prstGeom prst="lef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425" name="Google Shape;425;p55"/>
          <p:cNvSpPr/>
          <p:nvPr/>
        </p:nvSpPr>
        <p:spPr>
          <a:xfrm rot="-8100000">
            <a:off x="4088142" y="2709375"/>
            <a:ext cx="557059" cy="209162"/>
          </a:xfrm>
          <a:prstGeom prst="lef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5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431" name="Google Shape;431;p5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432" name="Google Shape;432;p56"/>
          <p:cNvPicPr preferRelativeResize="0"/>
          <p:nvPr/>
        </p:nvPicPr>
        <p:blipFill rotWithShape="1">
          <a:blip r:embed="rId3">
            <a:alphaModFix/>
          </a:blip>
          <a:srcRect t="49954"/>
          <a:stretch/>
        </p:blipFill>
        <p:spPr>
          <a:xfrm>
            <a:off x="4359350" y="956975"/>
            <a:ext cx="3504875" cy="3253351"/>
          </a:xfrm>
          <a:prstGeom prst="rect">
            <a:avLst/>
          </a:prstGeom>
          <a:noFill/>
          <a:ln>
            <a:noFill/>
          </a:ln>
        </p:spPr>
      </p:pic>
      <p:pic>
        <p:nvPicPr>
          <p:cNvPr id="433" name="Google Shape;433;p56"/>
          <p:cNvPicPr preferRelativeResize="0"/>
          <p:nvPr/>
        </p:nvPicPr>
        <p:blipFill rotWithShape="1">
          <a:blip r:embed="rId3">
            <a:alphaModFix/>
          </a:blip>
          <a:srcRect b="49217"/>
          <a:stretch/>
        </p:blipFill>
        <p:spPr>
          <a:xfrm>
            <a:off x="827500" y="880775"/>
            <a:ext cx="3504875" cy="3301272"/>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5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439" name="Google Shape;439;p5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440" name="Google Shape;440;p57"/>
          <p:cNvPicPr preferRelativeResize="0"/>
          <p:nvPr/>
        </p:nvPicPr>
        <p:blipFill rotWithShape="1">
          <a:blip r:embed="rId3">
            <a:alphaModFix/>
          </a:blip>
          <a:srcRect t="30675" b="32921"/>
          <a:stretch/>
        </p:blipFill>
        <p:spPr>
          <a:xfrm>
            <a:off x="3276175" y="1152475"/>
            <a:ext cx="2788250" cy="2583672"/>
          </a:xfrm>
          <a:prstGeom prst="rect">
            <a:avLst/>
          </a:prstGeom>
          <a:noFill/>
          <a:ln>
            <a:noFill/>
          </a:ln>
        </p:spPr>
      </p:pic>
      <p:pic>
        <p:nvPicPr>
          <p:cNvPr id="441" name="Google Shape;441;p57"/>
          <p:cNvPicPr preferRelativeResize="0"/>
          <p:nvPr/>
        </p:nvPicPr>
        <p:blipFill rotWithShape="1">
          <a:blip r:embed="rId3">
            <a:alphaModFix/>
          </a:blip>
          <a:srcRect b="68700"/>
          <a:stretch/>
        </p:blipFill>
        <p:spPr>
          <a:xfrm>
            <a:off x="203050" y="1152476"/>
            <a:ext cx="3009450" cy="2397650"/>
          </a:xfrm>
          <a:prstGeom prst="rect">
            <a:avLst/>
          </a:prstGeom>
          <a:noFill/>
          <a:ln>
            <a:noFill/>
          </a:ln>
        </p:spPr>
      </p:pic>
      <p:pic>
        <p:nvPicPr>
          <p:cNvPr id="442" name="Google Shape;442;p57"/>
          <p:cNvPicPr preferRelativeResize="0"/>
          <p:nvPr/>
        </p:nvPicPr>
        <p:blipFill rotWithShape="1">
          <a:blip r:embed="rId3">
            <a:alphaModFix/>
          </a:blip>
          <a:srcRect t="66217"/>
          <a:stretch/>
        </p:blipFill>
        <p:spPr>
          <a:xfrm>
            <a:off x="6140200" y="1167150"/>
            <a:ext cx="2788255" cy="23976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58"/>
          <p:cNvSpPr txBox="1">
            <a:spLocks noGrp="1"/>
          </p:cNvSpPr>
          <p:nvPr>
            <p:ph type="title"/>
          </p:nvPr>
        </p:nvSpPr>
        <p:spPr>
          <a:xfrm>
            <a:off x="311700" y="445025"/>
            <a:ext cx="8520600" cy="981600"/>
          </a:xfrm>
          <a:prstGeom prst="rect">
            <a:avLst/>
          </a:prstGeom>
          <a:solidFill>
            <a:srgbClr val="B4A7D6"/>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solidFill>
                  <a:schemeClr val="accent2"/>
                </a:solidFill>
                <a:latin typeface="Droid Sans"/>
                <a:ea typeface="Droid Sans"/>
                <a:cs typeface="Droid Sans"/>
                <a:sym typeface="Droid Sans"/>
              </a:rPr>
              <a:t>Holmes et al. </a:t>
            </a:r>
            <a:r>
              <a:rPr lang="en" sz="1600">
                <a:solidFill>
                  <a:schemeClr val="accent2"/>
                </a:solidFill>
                <a:latin typeface="Droid Sans"/>
                <a:ea typeface="Droid Sans"/>
                <a:cs typeface="Droid Sans"/>
                <a:sym typeface="Droid Sans"/>
              </a:rPr>
              <a:t>PECARN prediction rules for CT imaging of children presenting to the emergency department with blunt abdominal or minor head trauma: a multicentre prospective validation study</a:t>
            </a:r>
            <a:r>
              <a:rPr lang="en" sz="1600" b="0">
                <a:solidFill>
                  <a:schemeClr val="accent2"/>
                </a:solidFill>
                <a:latin typeface="Droid Sans"/>
                <a:ea typeface="Droid Sans"/>
                <a:cs typeface="Droid Sans"/>
                <a:sym typeface="Droid Sans"/>
              </a:rPr>
              <a:t>. </a:t>
            </a:r>
            <a:r>
              <a:rPr lang="en" sz="1600" b="0" i="1">
                <a:solidFill>
                  <a:schemeClr val="accent2"/>
                </a:solidFill>
                <a:latin typeface="Droid Sans"/>
                <a:ea typeface="Droid Sans"/>
                <a:cs typeface="Droid Sans"/>
                <a:sym typeface="Droid Sans"/>
              </a:rPr>
              <a:t>Lancet Child Adolesc Health</a:t>
            </a:r>
            <a:r>
              <a:rPr lang="en" sz="1600" b="0">
                <a:solidFill>
                  <a:schemeClr val="accent2"/>
                </a:solidFill>
                <a:latin typeface="Droid Sans"/>
                <a:ea typeface="Droid Sans"/>
                <a:cs typeface="Droid Sans"/>
                <a:sym typeface="Droid Sans"/>
              </a:rPr>
              <a:t>. 2024.</a:t>
            </a:r>
            <a:endParaRPr sz="1600">
              <a:latin typeface="Droid Sans"/>
              <a:ea typeface="Droid Sans"/>
              <a:cs typeface="Droid Sans"/>
              <a:sym typeface="Droid Sans"/>
            </a:endParaRPr>
          </a:p>
        </p:txBody>
      </p:sp>
      <p:sp>
        <p:nvSpPr>
          <p:cNvPr id="448" name="Google Shape;448;p58"/>
          <p:cNvSpPr txBox="1">
            <a:spLocks noGrp="1"/>
          </p:cNvSpPr>
          <p:nvPr>
            <p:ph type="body" idx="1"/>
          </p:nvPr>
        </p:nvSpPr>
        <p:spPr>
          <a:xfrm>
            <a:off x="311700" y="1539525"/>
            <a:ext cx="8520600" cy="30294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b="1"/>
              <a:t>Abdominal arm = 7,542 patients</a:t>
            </a:r>
            <a:endParaRPr b="1"/>
          </a:p>
          <a:p>
            <a:pPr marL="457200" lvl="0" indent="-334327" algn="l" rtl="0">
              <a:spcBef>
                <a:spcPts val="0"/>
              </a:spcBef>
              <a:spcAft>
                <a:spcPts val="0"/>
              </a:spcAft>
              <a:buSzPct val="100000"/>
              <a:buChar char="●"/>
            </a:pPr>
            <a:r>
              <a:rPr lang="en" u="sng"/>
              <a:t>Outcome:</a:t>
            </a:r>
            <a:r>
              <a:rPr lang="en"/>
              <a:t> IAI undergoing acute intervention</a:t>
            </a:r>
            <a:endParaRPr/>
          </a:p>
          <a:p>
            <a:pPr marL="0" lvl="0" indent="0" algn="l" rtl="0">
              <a:spcBef>
                <a:spcPts val="0"/>
              </a:spcBef>
              <a:spcAft>
                <a:spcPts val="0"/>
              </a:spcAft>
              <a:buNone/>
            </a:pPr>
            <a:endParaRPr/>
          </a:p>
          <a:p>
            <a:pPr marL="0" lvl="0" indent="0" algn="l" rtl="0">
              <a:spcBef>
                <a:spcPts val="0"/>
              </a:spcBef>
              <a:spcAft>
                <a:spcPts val="0"/>
              </a:spcAft>
              <a:buNone/>
            </a:pPr>
            <a:r>
              <a:rPr lang="en" b="1"/>
              <a:t>Results</a:t>
            </a:r>
            <a:endParaRPr b="1"/>
          </a:p>
          <a:p>
            <a:pPr marL="457200" lvl="0" indent="-334327" algn="l" rtl="0">
              <a:spcBef>
                <a:spcPts val="0"/>
              </a:spcBef>
              <a:spcAft>
                <a:spcPts val="0"/>
              </a:spcAft>
              <a:buSzPct val="100000"/>
              <a:buChar char="●"/>
            </a:pPr>
            <a:r>
              <a:rPr lang="en"/>
              <a:t>503 (6.7%) had CT+ IA, 145 (1.9%) of which underwent acute intervention</a:t>
            </a:r>
            <a:endParaRPr/>
          </a:p>
          <a:p>
            <a:pPr marL="457200" lvl="0" indent="-334327" algn="l" rtl="0">
              <a:spcBef>
                <a:spcPts val="0"/>
              </a:spcBef>
              <a:spcAft>
                <a:spcPts val="0"/>
              </a:spcAft>
              <a:buSzPct val="100000"/>
              <a:buChar char="●"/>
            </a:pPr>
            <a:r>
              <a:rPr lang="en"/>
              <a:t>Rule = sensitivity 100% (98-100), NPV 100% (99.9-100)</a:t>
            </a:r>
            <a:endParaRPr/>
          </a:p>
          <a:p>
            <a:pPr marL="914400" lvl="1" indent="-310832" algn="l" rtl="0">
              <a:spcBef>
                <a:spcPts val="0"/>
              </a:spcBef>
              <a:spcAft>
                <a:spcPts val="0"/>
              </a:spcAft>
              <a:buSzPct val="100000"/>
              <a:buChar char="○"/>
            </a:pPr>
            <a:r>
              <a:rPr lang="en" b="1"/>
              <a:t>Rule missed 42 solid organ injuries (40 of which were grade I-III)</a:t>
            </a:r>
            <a:endParaRPr b="1"/>
          </a:p>
          <a:p>
            <a:pPr marL="0" lvl="0" indent="0" algn="l" rtl="0">
              <a:spcBef>
                <a:spcPts val="0"/>
              </a:spcBef>
              <a:spcAft>
                <a:spcPts val="0"/>
              </a:spcAft>
              <a:buNone/>
            </a:pPr>
            <a:endParaRPr/>
          </a:p>
          <a:p>
            <a:pPr marL="0" lvl="0" indent="0" algn="l" rtl="0">
              <a:spcBef>
                <a:spcPts val="0"/>
              </a:spcBef>
              <a:spcAft>
                <a:spcPts val="0"/>
              </a:spcAft>
              <a:buNone/>
            </a:pPr>
            <a:r>
              <a:rPr lang="en"/>
              <a:t>3488 (46%) had </a:t>
            </a:r>
            <a:r>
              <a:rPr lang="en" b="1"/>
              <a:t>negative rule</a:t>
            </a:r>
            <a:r>
              <a:rPr lang="en"/>
              <a:t> -&gt; 440 still got CT </a:t>
            </a:r>
            <a:endParaRPr/>
          </a:p>
          <a:p>
            <a:pPr marL="457200" lvl="0" indent="-334327" algn="l" rtl="0">
              <a:spcBef>
                <a:spcPts val="0"/>
              </a:spcBef>
              <a:spcAft>
                <a:spcPts val="0"/>
              </a:spcAft>
              <a:buSzPct val="100000"/>
              <a:buChar char="●"/>
            </a:pPr>
            <a:r>
              <a:rPr lang="en"/>
              <a:t>Reasons: mechanism, trauma surgery request, abnormal liver enzymes, femur fracture, young age</a:t>
            </a:r>
            <a:endParaRPr/>
          </a:p>
          <a:p>
            <a:pPr marL="0" lvl="0" indent="0" algn="l" rtl="0">
              <a:spcBef>
                <a:spcPts val="0"/>
              </a:spcBef>
              <a:spcAft>
                <a:spcPts val="0"/>
              </a:spcAft>
              <a:buNone/>
            </a:pPr>
            <a:r>
              <a:rPr lang="en"/>
              <a:t>4054 has </a:t>
            </a:r>
            <a:r>
              <a:rPr lang="en" b="1"/>
              <a:t>positive rule</a:t>
            </a:r>
            <a:r>
              <a:rPr lang="en"/>
              <a:t> -&gt; 2000 (49%) got CT</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59"/>
          <p:cNvSpPr txBox="1">
            <a:spLocks noGrp="1"/>
          </p:cNvSpPr>
          <p:nvPr>
            <p:ph type="title"/>
          </p:nvPr>
        </p:nvSpPr>
        <p:spPr>
          <a:xfrm>
            <a:off x="311700" y="445025"/>
            <a:ext cx="8520600" cy="981600"/>
          </a:xfrm>
          <a:prstGeom prst="rect">
            <a:avLst/>
          </a:prstGeom>
          <a:solidFill>
            <a:srgbClr val="B4A7D6"/>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solidFill>
                  <a:schemeClr val="accent2"/>
                </a:solidFill>
                <a:latin typeface="Droid Sans"/>
                <a:ea typeface="Droid Sans"/>
                <a:cs typeface="Droid Sans"/>
                <a:sym typeface="Droid Sans"/>
              </a:rPr>
              <a:t>Holmes et al. </a:t>
            </a:r>
            <a:r>
              <a:rPr lang="en" sz="1600">
                <a:solidFill>
                  <a:schemeClr val="accent2"/>
                </a:solidFill>
                <a:latin typeface="Droid Sans"/>
                <a:ea typeface="Droid Sans"/>
                <a:cs typeface="Droid Sans"/>
                <a:sym typeface="Droid Sans"/>
              </a:rPr>
              <a:t>PECARN prediction rules for CT imaging of children presenting to the emergency department with blunt abdominal or minor head trauma: a multicentre prospective validation study</a:t>
            </a:r>
            <a:r>
              <a:rPr lang="en" sz="1600" b="0">
                <a:solidFill>
                  <a:schemeClr val="accent2"/>
                </a:solidFill>
                <a:latin typeface="Droid Sans"/>
                <a:ea typeface="Droid Sans"/>
                <a:cs typeface="Droid Sans"/>
                <a:sym typeface="Droid Sans"/>
              </a:rPr>
              <a:t>. </a:t>
            </a:r>
            <a:r>
              <a:rPr lang="en" sz="1600" b="0" i="1">
                <a:solidFill>
                  <a:schemeClr val="accent2"/>
                </a:solidFill>
                <a:latin typeface="Droid Sans"/>
                <a:ea typeface="Droid Sans"/>
                <a:cs typeface="Droid Sans"/>
                <a:sym typeface="Droid Sans"/>
              </a:rPr>
              <a:t>Lancet Child Adolesc Health</a:t>
            </a:r>
            <a:r>
              <a:rPr lang="en" sz="1600" b="0">
                <a:solidFill>
                  <a:schemeClr val="accent2"/>
                </a:solidFill>
                <a:latin typeface="Droid Sans"/>
                <a:ea typeface="Droid Sans"/>
                <a:cs typeface="Droid Sans"/>
                <a:sym typeface="Droid Sans"/>
              </a:rPr>
              <a:t>. 2024.</a:t>
            </a:r>
            <a:endParaRPr sz="1600">
              <a:latin typeface="Droid Sans"/>
              <a:ea typeface="Droid Sans"/>
              <a:cs typeface="Droid Sans"/>
              <a:sym typeface="Droid Sans"/>
            </a:endParaRPr>
          </a:p>
        </p:txBody>
      </p:sp>
      <p:sp>
        <p:nvSpPr>
          <p:cNvPr id="454" name="Google Shape;454;p59"/>
          <p:cNvSpPr txBox="1">
            <a:spLocks noGrp="1"/>
          </p:cNvSpPr>
          <p:nvPr>
            <p:ph type="body" idx="1"/>
          </p:nvPr>
        </p:nvSpPr>
        <p:spPr>
          <a:xfrm>
            <a:off x="311700" y="1539525"/>
            <a:ext cx="8520600" cy="30294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 b="1"/>
              <a:t>Head injury, age &lt;2 = 5,647 patients</a:t>
            </a:r>
            <a:endParaRPr b="1"/>
          </a:p>
          <a:p>
            <a:pPr marL="457200" lvl="0" indent="-334327" algn="l" rtl="0">
              <a:spcBef>
                <a:spcPts val="0"/>
              </a:spcBef>
              <a:spcAft>
                <a:spcPts val="0"/>
              </a:spcAft>
              <a:buSzPct val="100000"/>
              <a:buChar char="●"/>
            </a:pPr>
            <a:r>
              <a:rPr lang="en" u="sng"/>
              <a:t>Outcome:</a:t>
            </a:r>
            <a:r>
              <a:rPr lang="en"/>
              <a:t> ciTBI</a:t>
            </a:r>
            <a:endParaRPr/>
          </a:p>
          <a:p>
            <a:pPr marL="0" lvl="0" indent="0" algn="l" rtl="0">
              <a:spcBef>
                <a:spcPts val="0"/>
              </a:spcBef>
              <a:spcAft>
                <a:spcPts val="0"/>
              </a:spcAft>
              <a:buNone/>
            </a:pPr>
            <a:endParaRPr/>
          </a:p>
          <a:p>
            <a:pPr marL="0" lvl="0" indent="0" algn="l" rtl="0">
              <a:spcBef>
                <a:spcPts val="0"/>
              </a:spcBef>
              <a:spcAft>
                <a:spcPts val="0"/>
              </a:spcAft>
              <a:buNone/>
            </a:pPr>
            <a:r>
              <a:rPr lang="en" b="1"/>
              <a:t>Result age &lt;2</a:t>
            </a:r>
            <a:endParaRPr b="1"/>
          </a:p>
          <a:p>
            <a:pPr marL="457200" lvl="0" indent="-334327" algn="l" rtl="0">
              <a:spcBef>
                <a:spcPts val="0"/>
              </a:spcBef>
              <a:spcAft>
                <a:spcPts val="0"/>
              </a:spcAft>
              <a:buSzPct val="100000"/>
              <a:buChar char="●"/>
            </a:pPr>
            <a:r>
              <a:rPr lang="en"/>
              <a:t>176 (3.1%) had CT+ TBI, 42 (0.7%) of which were clinically important</a:t>
            </a:r>
            <a:endParaRPr/>
          </a:p>
          <a:p>
            <a:pPr marL="457200" lvl="0" indent="-334327" algn="l" rtl="0">
              <a:spcBef>
                <a:spcPts val="0"/>
              </a:spcBef>
              <a:spcAft>
                <a:spcPts val="0"/>
              </a:spcAft>
              <a:buSzPct val="100000"/>
              <a:buChar char="●"/>
            </a:pPr>
            <a:r>
              <a:rPr lang="en"/>
              <a:t>Rule = sensitivity of 100.0% (93.1–100.0), NPV of 100.0% (99.9–100.0)</a:t>
            </a:r>
            <a:endParaRPr/>
          </a:p>
          <a:p>
            <a:pPr marL="0" lvl="0" indent="0" algn="l" rtl="0">
              <a:spcBef>
                <a:spcPts val="0"/>
              </a:spcBef>
              <a:spcAft>
                <a:spcPts val="0"/>
              </a:spcAft>
              <a:buClr>
                <a:schemeClr val="dk1"/>
              </a:buClr>
              <a:buSzPct val="61111"/>
              <a:buFont typeface="Arial"/>
              <a:buNone/>
            </a:pPr>
            <a:endParaRPr/>
          </a:p>
          <a:p>
            <a:pPr marL="0" lvl="0" indent="0" algn="l" rtl="0">
              <a:spcBef>
                <a:spcPts val="0"/>
              </a:spcBef>
              <a:spcAft>
                <a:spcPts val="0"/>
              </a:spcAft>
              <a:buNone/>
            </a:pPr>
            <a:r>
              <a:rPr lang="en"/>
              <a:t>2940 (52%) had </a:t>
            </a:r>
            <a:r>
              <a:rPr lang="en" b="1"/>
              <a:t>negative rule</a:t>
            </a:r>
            <a:r>
              <a:rPr lang="en"/>
              <a:t> -&gt; 122 of these got CT </a:t>
            </a:r>
            <a:endParaRPr/>
          </a:p>
          <a:p>
            <a:pPr marL="457200" lvl="0" indent="-334327" algn="l" rtl="0">
              <a:spcBef>
                <a:spcPts val="0"/>
              </a:spcBef>
              <a:spcAft>
                <a:spcPts val="0"/>
              </a:spcAft>
              <a:buSzPct val="100000"/>
              <a:buChar char="●"/>
            </a:pPr>
            <a:r>
              <a:rPr lang="en"/>
              <a:t>Reasons: young age, vomiting, parental request, seizure, trauma surgery request</a:t>
            </a:r>
            <a:endParaRPr/>
          </a:p>
          <a:p>
            <a:pPr marL="0" lvl="0" indent="0" algn="l" rtl="0">
              <a:spcBef>
                <a:spcPts val="0"/>
              </a:spcBef>
              <a:spcAft>
                <a:spcPts val="0"/>
              </a:spcAft>
              <a:buNone/>
            </a:pPr>
            <a:r>
              <a:rPr lang="en"/>
              <a:t>2707 had </a:t>
            </a:r>
            <a:r>
              <a:rPr lang="en" b="1"/>
              <a:t>positive rule </a:t>
            </a:r>
            <a:r>
              <a:rPr lang="en"/>
              <a:t>-&gt; 1053 (38%) got head CT</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60"/>
          <p:cNvSpPr txBox="1">
            <a:spLocks noGrp="1"/>
          </p:cNvSpPr>
          <p:nvPr>
            <p:ph type="title"/>
          </p:nvPr>
        </p:nvSpPr>
        <p:spPr>
          <a:xfrm>
            <a:off x="311700" y="445025"/>
            <a:ext cx="8520600" cy="981600"/>
          </a:xfrm>
          <a:prstGeom prst="rect">
            <a:avLst/>
          </a:prstGeom>
          <a:solidFill>
            <a:srgbClr val="B4A7D6"/>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solidFill>
                  <a:schemeClr val="accent2"/>
                </a:solidFill>
                <a:latin typeface="Droid Sans"/>
                <a:ea typeface="Droid Sans"/>
                <a:cs typeface="Droid Sans"/>
                <a:sym typeface="Droid Sans"/>
              </a:rPr>
              <a:t>Holmes et al. </a:t>
            </a:r>
            <a:r>
              <a:rPr lang="en" sz="1600">
                <a:solidFill>
                  <a:schemeClr val="accent2"/>
                </a:solidFill>
                <a:latin typeface="Droid Sans"/>
                <a:ea typeface="Droid Sans"/>
                <a:cs typeface="Droid Sans"/>
                <a:sym typeface="Droid Sans"/>
              </a:rPr>
              <a:t>PECARN prediction rules for CT imaging of children presenting to the emergency department with blunt abdominal or minor head trauma: a multicentre prospective validation study</a:t>
            </a:r>
            <a:r>
              <a:rPr lang="en" sz="1600" b="0">
                <a:solidFill>
                  <a:schemeClr val="accent2"/>
                </a:solidFill>
                <a:latin typeface="Droid Sans"/>
                <a:ea typeface="Droid Sans"/>
                <a:cs typeface="Droid Sans"/>
                <a:sym typeface="Droid Sans"/>
              </a:rPr>
              <a:t>. </a:t>
            </a:r>
            <a:r>
              <a:rPr lang="en" sz="1600" b="0" i="1">
                <a:solidFill>
                  <a:schemeClr val="accent2"/>
                </a:solidFill>
                <a:latin typeface="Droid Sans"/>
                <a:ea typeface="Droid Sans"/>
                <a:cs typeface="Droid Sans"/>
                <a:sym typeface="Droid Sans"/>
              </a:rPr>
              <a:t>Lancet Child Adolesc Health</a:t>
            </a:r>
            <a:r>
              <a:rPr lang="en" sz="1600" b="0">
                <a:solidFill>
                  <a:schemeClr val="accent2"/>
                </a:solidFill>
                <a:latin typeface="Droid Sans"/>
                <a:ea typeface="Droid Sans"/>
                <a:cs typeface="Droid Sans"/>
                <a:sym typeface="Droid Sans"/>
              </a:rPr>
              <a:t>. 2024.</a:t>
            </a:r>
            <a:endParaRPr sz="1600">
              <a:latin typeface="Droid Sans"/>
              <a:ea typeface="Droid Sans"/>
              <a:cs typeface="Droid Sans"/>
              <a:sym typeface="Droid Sans"/>
            </a:endParaRPr>
          </a:p>
        </p:txBody>
      </p:sp>
      <p:sp>
        <p:nvSpPr>
          <p:cNvPr id="460" name="Google Shape;460;p60"/>
          <p:cNvSpPr txBox="1">
            <a:spLocks noGrp="1"/>
          </p:cNvSpPr>
          <p:nvPr>
            <p:ph type="body" idx="1"/>
          </p:nvPr>
        </p:nvSpPr>
        <p:spPr>
          <a:xfrm>
            <a:off x="311700" y="1539525"/>
            <a:ext cx="8520600" cy="30294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b="1"/>
              <a:t>Head injury, age 2+ = 14,352 patients</a:t>
            </a:r>
            <a:endParaRPr b="1"/>
          </a:p>
          <a:p>
            <a:pPr marL="457200" lvl="0" indent="-334327" algn="l" rtl="0">
              <a:spcBef>
                <a:spcPts val="0"/>
              </a:spcBef>
              <a:spcAft>
                <a:spcPts val="0"/>
              </a:spcAft>
              <a:buSzPct val="100000"/>
              <a:buChar char="●"/>
            </a:pPr>
            <a:r>
              <a:rPr lang="en" u="sng"/>
              <a:t>Outcome:</a:t>
            </a:r>
            <a:r>
              <a:rPr lang="en"/>
              <a:t> ciTBI</a:t>
            </a:r>
            <a:endParaRPr/>
          </a:p>
          <a:p>
            <a:pPr marL="0" lvl="0" indent="0" algn="l" rtl="0">
              <a:spcBef>
                <a:spcPts val="0"/>
              </a:spcBef>
              <a:spcAft>
                <a:spcPts val="0"/>
              </a:spcAft>
              <a:buNone/>
            </a:pPr>
            <a:endParaRPr/>
          </a:p>
          <a:p>
            <a:pPr marL="0" lvl="0" indent="0" algn="l" rtl="0">
              <a:spcBef>
                <a:spcPts val="0"/>
              </a:spcBef>
              <a:spcAft>
                <a:spcPts val="0"/>
              </a:spcAft>
              <a:buNone/>
            </a:pPr>
            <a:r>
              <a:rPr lang="en" b="1"/>
              <a:t>Results age 2+</a:t>
            </a:r>
            <a:endParaRPr b="1"/>
          </a:p>
          <a:p>
            <a:pPr marL="457200" lvl="0" indent="-334327" algn="l" rtl="0">
              <a:spcBef>
                <a:spcPts val="0"/>
              </a:spcBef>
              <a:spcAft>
                <a:spcPts val="0"/>
              </a:spcAft>
              <a:buSzPct val="100000"/>
              <a:buChar char="●"/>
            </a:pPr>
            <a:r>
              <a:rPr lang="en"/>
              <a:t>433 (3%) had CT+ TBI, 170 (1.2%) of which had ciTBI</a:t>
            </a:r>
            <a:endParaRPr/>
          </a:p>
          <a:p>
            <a:pPr marL="457200" lvl="0" indent="-334327" algn="l" rtl="0">
              <a:spcBef>
                <a:spcPts val="0"/>
              </a:spcBef>
              <a:spcAft>
                <a:spcPts val="0"/>
              </a:spcAft>
              <a:buSzPct val="100000"/>
              <a:buChar char="●"/>
            </a:pPr>
            <a:r>
              <a:rPr lang="en"/>
              <a:t>Rule = sensitivity of 98.8% (95.8–99.9) and NPV of 100.0% (99.9–100.0) </a:t>
            </a:r>
            <a:endParaRPr/>
          </a:p>
          <a:p>
            <a:pPr marL="0" lvl="0" indent="0" algn="l" rtl="0">
              <a:spcBef>
                <a:spcPts val="0"/>
              </a:spcBef>
              <a:spcAft>
                <a:spcPts val="0"/>
              </a:spcAft>
              <a:buNone/>
            </a:pPr>
            <a:endParaRPr/>
          </a:p>
          <a:p>
            <a:pPr marL="0" lvl="0" indent="0" algn="l" rtl="0">
              <a:spcBef>
                <a:spcPts val="0"/>
              </a:spcBef>
              <a:spcAft>
                <a:spcPts val="0"/>
              </a:spcAft>
              <a:buNone/>
            </a:pPr>
            <a:r>
              <a:rPr lang="en"/>
              <a:t>6017 (41%) had </a:t>
            </a:r>
            <a:r>
              <a:rPr lang="en" b="1"/>
              <a:t>negative rule</a:t>
            </a:r>
            <a:r>
              <a:rPr lang="en"/>
              <a:t> -&gt; 532 of these got CT</a:t>
            </a:r>
            <a:endParaRPr/>
          </a:p>
          <a:p>
            <a:pPr marL="457200" lvl="0" indent="-334327" algn="l" rtl="0">
              <a:spcBef>
                <a:spcPts val="0"/>
              </a:spcBef>
              <a:spcAft>
                <a:spcPts val="0"/>
              </a:spcAft>
              <a:buSzPct val="100000"/>
              <a:buChar char="●"/>
            </a:pPr>
            <a:r>
              <a:rPr lang="en"/>
              <a:t>Reasons: mechanism of injury, scalp hematoma, trauma surgery request, headache, and parental request</a:t>
            </a:r>
            <a:endParaRPr/>
          </a:p>
          <a:p>
            <a:pPr marL="0" lvl="0" indent="0" algn="l" rtl="0">
              <a:spcBef>
                <a:spcPts val="0"/>
              </a:spcBef>
              <a:spcAft>
                <a:spcPts val="0"/>
              </a:spcAft>
              <a:buNone/>
            </a:pPr>
            <a:r>
              <a:rPr lang="en"/>
              <a:t>8335 had </a:t>
            </a:r>
            <a:r>
              <a:rPr lang="en" b="1"/>
              <a:t>positive rule</a:t>
            </a:r>
            <a:r>
              <a:rPr lang="en"/>
              <a:t> -&gt; 4566 of 8335 (54%) got head CT</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61"/>
          <p:cNvSpPr txBox="1">
            <a:spLocks noGrp="1"/>
          </p:cNvSpPr>
          <p:nvPr>
            <p:ph type="title"/>
          </p:nvPr>
        </p:nvSpPr>
        <p:spPr>
          <a:xfrm>
            <a:off x="311700" y="445025"/>
            <a:ext cx="8520600" cy="981600"/>
          </a:xfrm>
          <a:prstGeom prst="rect">
            <a:avLst/>
          </a:prstGeom>
          <a:solidFill>
            <a:srgbClr val="B4A7D6"/>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solidFill>
                  <a:schemeClr val="accent2"/>
                </a:solidFill>
                <a:latin typeface="Droid Sans"/>
                <a:ea typeface="Droid Sans"/>
                <a:cs typeface="Droid Sans"/>
                <a:sym typeface="Droid Sans"/>
              </a:rPr>
              <a:t>Holmes et al. </a:t>
            </a:r>
            <a:r>
              <a:rPr lang="en" sz="1600">
                <a:solidFill>
                  <a:schemeClr val="accent2"/>
                </a:solidFill>
                <a:latin typeface="Droid Sans"/>
                <a:ea typeface="Droid Sans"/>
                <a:cs typeface="Droid Sans"/>
                <a:sym typeface="Droid Sans"/>
              </a:rPr>
              <a:t>PECARN prediction rules for CT imaging of children presenting to the emergency department with blunt abdominal or minor head trauma: a multicentre prospective validation study</a:t>
            </a:r>
            <a:r>
              <a:rPr lang="en" sz="1600" b="0">
                <a:solidFill>
                  <a:schemeClr val="accent2"/>
                </a:solidFill>
                <a:latin typeface="Droid Sans"/>
                <a:ea typeface="Droid Sans"/>
                <a:cs typeface="Droid Sans"/>
                <a:sym typeface="Droid Sans"/>
              </a:rPr>
              <a:t>. </a:t>
            </a:r>
            <a:r>
              <a:rPr lang="en" sz="1600" b="0" i="1">
                <a:solidFill>
                  <a:schemeClr val="accent2"/>
                </a:solidFill>
                <a:latin typeface="Droid Sans"/>
                <a:ea typeface="Droid Sans"/>
                <a:cs typeface="Droid Sans"/>
                <a:sym typeface="Droid Sans"/>
              </a:rPr>
              <a:t>Lancet Child Adolesc Health</a:t>
            </a:r>
            <a:r>
              <a:rPr lang="en" sz="1600" b="0">
                <a:solidFill>
                  <a:schemeClr val="accent2"/>
                </a:solidFill>
                <a:latin typeface="Droid Sans"/>
                <a:ea typeface="Droid Sans"/>
                <a:cs typeface="Droid Sans"/>
                <a:sym typeface="Droid Sans"/>
              </a:rPr>
              <a:t>. 2024.</a:t>
            </a:r>
            <a:endParaRPr sz="1600">
              <a:latin typeface="Droid Sans"/>
              <a:ea typeface="Droid Sans"/>
              <a:cs typeface="Droid Sans"/>
              <a:sym typeface="Droid Sans"/>
            </a:endParaRPr>
          </a:p>
        </p:txBody>
      </p:sp>
      <p:sp>
        <p:nvSpPr>
          <p:cNvPr id="466" name="Google Shape;466;p61"/>
          <p:cNvSpPr txBox="1">
            <a:spLocks noGrp="1"/>
          </p:cNvSpPr>
          <p:nvPr>
            <p:ph type="body" idx="1"/>
          </p:nvPr>
        </p:nvSpPr>
        <p:spPr>
          <a:xfrm>
            <a:off x="311700" y="2253225"/>
            <a:ext cx="8520600" cy="2315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“...not all children with a positive score require CT, and obtaining CT scans for any patient with a positive rule score is an inappropriate use of the prediction rule and might increase unnecessary CT use.”</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6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CLINICAL SCENARIO</a:t>
            </a:r>
            <a:endParaRPr/>
          </a:p>
        </p:txBody>
      </p:sp>
      <p:sp>
        <p:nvSpPr>
          <p:cNvPr id="472" name="Google Shape;472;p62"/>
          <p:cNvSpPr txBox="1">
            <a:spLocks noGrp="1"/>
          </p:cNvSpPr>
          <p:nvPr>
            <p:ph type="body" idx="1"/>
          </p:nvPr>
        </p:nvSpPr>
        <p:spPr>
          <a:xfrm>
            <a:off x="311700" y="1563825"/>
            <a:ext cx="8520600" cy="2201100"/>
          </a:xfrm>
          <a:prstGeom prst="rect">
            <a:avLst/>
          </a:prstGeom>
        </p:spPr>
        <p:txBody>
          <a:bodyPr spcFirstLastPara="1" wrap="square" lIns="91425" tIns="91425" rIns="91425" bIns="91425" anchor="t" anchorCtr="0">
            <a:normAutofit fontScale="92500" lnSpcReduction="20000"/>
          </a:bodyPr>
          <a:lstStyle/>
          <a:p>
            <a:pPr marL="0" lvl="0" indent="0" algn="ctr" rtl="0">
              <a:spcBef>
                <a:spcPts val="0"/>
              </a:spcBef>
              <a:spcAft>
                <a:spcPts val="1200"/>
              </a:spcAft>
              <a:buNone/>
            </a:pPr>
            <a:r>
              <a:rPr lang="en" sz="3000"/>
              <a:t>A 16 year old patient was assaulted. She was punched in the head several times. No LOC. She has bruising on her face and bleeding from her nares. The side of her neck is sore. GCS 15. C-collar?</a:t>
            </a:r>
            <a:endParaRPr sz="30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63"/>
          <p:cNvSpPr txBox="1">
            <a:spLocks noGrp="1"/>
          </p:cNvSpPr>
          <p:nvPr>
            <p:ph type="title"/>
          </p:nvPr>
        </p:nvSpPr>
        <p:spPr>
          <a:xfrm>
            <a:off x="311700" y="445025"/>
            <a:ext cx="8520600" cy="663900"/>
          </a:xfrm>
          <a:prstGeom prst="rect">
            <a:avLst/>
          </a:prstGeom>
          <a:solidFill>
            <a:srgbClr val="B7B7B7"/>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600" b="0">
                <a:latin typeface="Droid Sans"/>
                <a:ea typeface="Droid Sans"/>
                <a:cs typeface="Droid Sans"/>
                <a:sym typeface="Droid Sans"/>
              </a:rPr>
              <a:t>Leonard et al. </a:t>
            </a:r>
            <a:r>
              <a:rPr lang="en" sz="1600">
                <a:latin typeface="Droid Sans"/>
                <a:ea typeface="Droid Sans"/>
                <a:cs typeface="Droid Sans"/>
                <a:sym typeface="Droid Sans"/>
              </a:rPr>
              <a:t>Cervical Spine Injury Risk Factors in Children With Blunt Trauma.</a:t>
            </a:r>
            <a:r>
              <a:rPr lang="en" sz="1600" b="0">
                <a:latin typeface="Droid Sans"/>
                <a:ea typeface="Droid Sans"/>
                <a:cs typeface="Droid Sans"/>
                <a:sym typeface="Droid Sans"/>
              </a:rPr>
              <a:t> </a:t>
            </a:r>
            <a:r>
              <a:rPr lang="en" sz="1600" b="0" i="1">
                <a:latin typeface="Droid Sans"/>
                <a:ea typeface="Droid Sans"/>
                <a:cs typeface="Droid Sans"/>
                <a:sym typeface="Droid Sans"/>
              </a:rPr>
              <a:t>Pediatrics</a:t>
            </a:r>
            <a:r>
              <a:rPr lang="en" sz="1600" b="0">
                <a:latin typeface="Droid Sans"/>
                <a:ea typeface="Droid Sans"/>
                <a:cs typeface="Droid Sans"/>
                <a:sym typeface="Droid Sans"/>
              </a:rPr>
              <a:t>. 2019. </a:t>
            </a:r>
            <a:endParaRPr sz="1600">
              <a:latin typeface="Droid Sans"/>
              <a:ea typeface="Droid Sans"/>
              <a:cs typeface="Droid Sans"/>
              <a:sym typeface="Droid Sans"/>
            </a:endParaRPr>
          </a:p>
        </p:txBody>
      </p:sp>
      <p:sp>
        <p:nvSpPr>
          <p:cNvPr id="478" name="Google Shape;478;p6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b="1"/>
              <a:t>Prospective cohort to compare the PECARN C-spine rule (Leonard et al., 2011) to de novo risk model</a:t>
            </a:r>
            <a:endParaRPr b="1"/>
          </a:p>
          <a:p>
            <a:pPr marL="457200" lvl="0" indent="-342900" algn="l" rtl="0">
              <a:spcBef>
                <a:spcPts val="1200"/>
              </a:spcBef>
              <a:spcAft>
                <a:spcPts val="0"/>
              </a:spcAft>
              <a:buSzPts val="1800"/>
              <a:buChar char="●"/>
            </a:pPr>
            <a:r>
              <a:rPr lang="en"/>
              <a:t>PECARN 2011 study</a:t>
            </a:r>
            <a:endParaRPr/>
          </a:p>
          <a:p>
            <a:pPr marL="914400" lvl="1" indent="-317500" algn="l" rtl="0">
              <a:spcBef>
                <a:spcPts val="0"/>
              </a:spcBef>
              <a:spcAft>
                <a:spcPts val="0"/>
              </a:spcAft>
              <a:buSzPts val="1400"/>
              <a:buChar char="○"/>
            </a:pPr>
            <a:r>
              <a:rPr lang="en"/>
              <a:t>case-control of </a:t>
            </a:r>
            <a:r>
              <a:rPr lang="en" b="1"/>
              <a:t>540 cases with c-spine injury matched to 2800 controls</a:t>
            </a:r>
            <a:endParaRPr/>
          </a:p>
          <a:p>
            <a:pPr marL="914400" lvl="1" indent="-317500" algn="l" rtl="0">
              <a:spcBef>
                <a:spcPts val="0"/>
              </a:spcBef>
              <a:spcAft>
                <a:spcPts val="0"/>
              </a:spcAft>
              <a:buSzPts val="1400"/>
              <a:buChar char="○"/>
            </a:pPr>
            <a:r>
              <a:rPr lang="en"/>
              <a:t>found 8 factors associated with cervical spine injury</a:t>
            </a:r>
            <a:endParaRPr/>
          </a:p>
          <a:p>
            <a:pPr marL="1371600" lvl="2" indent="-317500" algn="l" rtl="0">
              <a:spcBef>
                <a:spcPts val="0"/>
              </a:spcBef>
              <a:spcAft>
                <a:spcPts val="0"/>
              </a:spcAft>
              <a:buSzPts val="1400"/>
              <a:buChar char="■"/>
            </a:pPr>
            <a:r>
              <a:rPr lang="en"/>
              <a:t>altered mental status</a:t>
            </a:r>
            <a:endParaRPr/>
          </a:p>
          <a:p>
            <a:pPr marL="1371600" lvl="2" indent="-317500" algn="l" rtl="0">
              <a:spcBef>
                <a:spcPts val="0"/>
              </a:spcBef>
              <a:spcAft>
                <a:spcPts val="0"/>
              </a:spcAft>
              <a:buSzPts val="1400"/>
              <a:buChar char="■"/>
            </a:pPr>
            <a:r>
              <a:rPr lang="en"/>
              <a:t>focal neurologic findings</a:t>
            </a:r>
            <a:endParaRPr/>
          </a:p>
          <a:p>
            <a:pPr marL="1371600" lvl="2" indent="-317500" algn="l" rtl="0">
              <a:spcBef>
                <a:spcPts val="0"/>
              </a:spcBef>
              <a:spcAft>
                <a:spcPts val="0"/>
              </a:spcAft>
              <a:buSzPts val="1400"/>
              <a:buChar char="■"/>
            </a:pPr>
            <a:r>
              <a:rPr lang="en"/>
              <a:t>neck pain</a:t>
            </a:r>
            <a:endParaRPr/>
          </a:p>
          <a:p>
            <a:pPr marL="1371600" lvl="2" indent="-317500" algn="l" rtl="0">
              <a:spcBef>
                <a:spcPts val="0"/>
              </a:spcBef>
              <a:spcAft>
                <a:spcPts val="0"/>
              </a:spcAft>
              <a:buSzPts val="1400"/>
              <a:buChar char="■"/>
            </a:pPr>
            <a:r>
              <a:rPr lang="en"/>
              <a:t>torticollis</a:t>
            </a:r>
            <a:endParaRPr/>
          </a:p>
          <a:p>
            <a:pPr marL="1371600" lvl="2" indent="-317500" algn="l" rtl="0">
              <a:spcBef>
                <a:spcPts val="0"/>
              </a:spcBef>
              <a:spcAft>
                <a:spcPts val="0"/>
              </a:spcAft>
              <a:buSzPts val="1400"/>
              <a:buChar char="■"/>
            </a:pPr>
            <a:r>
              <a:rPr lang="en"/>
              <a:t>substantial torso injury</a:t>
            </a:r>
            <a:endParaRPr/>
          </a:p>
          <a:p>
            <a:pPr marL="1371600" lvl="2" indent="-317500" algn="l" rtl="0">
              <a:spcBef>
                <a:spcPts val="0"/>
              </a:spcBef>
              <a:spcAft>
                <a:spcPts val="0"/>
              </a:spcAft>
              <a:buSzPts val="1400"/>
              <a:buChar char="■"/>
            </a:pPr>
            <a:r>
              <a:rPr lang="en"/>
              <a:t>conditions predisposing to cervical spine injury</a:t>
            </a:r>
            <a:endParaRPr/>
          </a:p>
          <a:p>
            <a:pPr marL="1371600" lvl="2" indent="-317500" algn="l" rtl="0">
              <a:spcBef>
                <a:spcPts val="0"/>
              </a:spcBef>
              <a:spcAft>
                <a:spcPts val="0"/>
              </a:spcAft>
              <a:buSzPts val="1400"/>
              <a:buChar char="■"/>
            </a:pPr>
            <a:r>
              <a:rPr lang="en"/>
              <a:t>diving</a:t>
            </a:r>
            <a:endParaRPr/>
          </a:p>
          <a:p>
            <a:pPr marL="1371600" lvl="2" indent="-317500" algn="l" rtl="0">
              <a:spcBef>
                <a:spcPts val="0"/>
              </a:spcBef>
              <a:spcAft>
                <a:spcPts val="0"/>
              </a:spcAft>
              <a:buSzPts val="1400"/>
              <a:buChar char="■"/>
            </a:pPr>
            <a:r>
              <a:rPr lang="en"/>
              <a:t>high-risk motor vehicle crash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64"/>
          <p:cNvSpPr txBox="1">
            <a:spLocks noGrp="1"/>
          </p:cNvSpPr>
          <p:nvPr>
            <p:ph type="title"/>
          </p:nvPr>
        </p:nvSpPr>
        <p:spPr>
          <a:xfrm>
            <a:off x="311700" y="445025"/>
            <a:ext cx="8520600" cy="663900"/>
          </a:xfrm>
          <a:prstGeom prst="rect">
            <a:avLst/>
          </a:prstGeom>
          <a:solidFill>
            <a:srgbClr val="B7B7B7"/>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600" b="0">
                <a:latin typeface="Droid Sans"/>
                <a:ea typeface="Droid Sans"/>
                <a:cs typeface="Droid Sans"/>
                <a:sym typeface="Droid Sans"/>
              </a:rPr>
              <a:t>Leonard et al. </a:t>
            </a:r>
            <a:r>
              <a:rPr lang="en" sz="1600">
                <a:latin typeface="Droid Sans"/>
                <a:ea typeface="Droid Sans"/>
                <a:cs typeface="Droid Sans"/>
                <a:sym typeface="Droid Sans"/>
              </a:rPr>
              <a:t>Cervical Spine Injury Risk Factors in Children With Blunt Trauma.</a:t>
            </a:r>
            <a:r>
              <a:rPr lang="en" sz="1600" b="0">
                <a:latin typeface="Droid Sans"/>
                <a:ea typeface="Droid Sans"/>
                <a:cs typeface="Droid Sans"/>
                <a:sym typeface="Droid Sans"/>
              </a:rPr>
              <a:t> </a:t>
            </a:r>
            <a:r>
              <a:rPr lang="en" sz="1600" b="0" i="1">
                <a:latin typeface="Droid Sans"/>
                <a:ea typeface="Droid Sans"/>
                <a:cs typeface="Droid Sans"/>
                <a:sym typeface="Droid Sans"/>
              </a:rPr>
              <a:t>Pediatrics</a:t>
            </a:r>
            <a:r>
              <a:rPr lang="en" sz="1600" b="0">
                <a:latin typeface="Droid Sans"/>
                <a:ea typeface="Droid Sans"/>
                <a:cs typeface="Droid Sans"/>
                <a:sym typeface="Droid Sans"/>
              </a:rPr>
              <a:t>. 2019. </a:t>
            </a:r>
            <a:endParaRPr sz="1600">
              <a:latin typeface="Droid Sans"/>
              <a:ea typeface="Droid Sans"/>
              <a:cs typeface="Droid Sans"/>
              <a:sym typeface="Droid Sans"/>
            </a:endParaRPr>
          </a:p>
        </p:txBody>
      </p:sp>
      <p:sp>
        <p:nvSpPr>
          <p:cNvPr id="484" name="Google Shape;484;p6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b="1"/>
              <a:t>Methods</a:t>
            </a:r>
            <a:endParaRPr b="1"/>
          </a:p>
          <a:p>
            <a:pPr marL="457200" lvl="0" indent="-342900" algn="l" rtl="0">
              <a:spcBef>
                <a:spcPts val="0"/>
              </a:spcBef>
              <a:spcAft>
                <a:spcPts val="0"/>
              </a:spcAft>
              <a:buSzPts val="1800"/>
              <a:buChar char="●"/>
            </a:pPr>
            <a:r>
              <a:rPr lang="en"/>
              <a:t>4,091 patients age 0-17 with </a:t>
            </a:r>
            <a:r>
              <a:rPr lang="en" b="1"/>
              <a:t>blunt trauma</a:t>
            </a:r>
            <a:r>
              <a:rPr lang="en"/>
              <a:t> from 2014-2016</a:t>
            </a:r>
            <a:endParaRPr/>
          </a:p>
          <a:p>
            <a:pPr marL="457200" lvl="0" indent="-342900" algn="l" rtl="0">
              <a:spcBef>
                <a:spcPts val="0"/>
              </a:spcBef>
              <a:spcAft>
                <a:spcPts val="0"/>
              </a:spcAft>
              <a:buSzPts val="1800"/>
              <a:buChar char="●"/>
            </a:pPr>
            <a:r>
              <a:rPr lang="en"/>
              <a:t>Clinicians completed forms prior to imaging</a:t>
            </a:r>
            <a:endParaRPr/>
          </a:p>
          <a:p>
            <a:pPr marL="457200" lvl="0" indent="-342900" algn="l" rtl="0">
              <a:spcBef>
                <a:spcPts val="0"/>
              </a:spcBef>
              <a:spcAft>
                <a:spcPts val="0"/>
              </a:spcAft>
              <a:buSzPts val="1800"/>
              <a:buChar char="●"/>
            </a:pPr>
            <a:r>
              <a:rPr lang="en"/>
              <a:t>Assessed tons of potential variables for CSI</a:t>
            </a:r>
            <a:endParaRPr/>
          </a:p>
          <a:p>
            <a:pPr marL="914400" lvl="1" indent="-317500" algn="l" rtl="0">
              <a:spcBef>
                <a:spcPts val="0"/>
              </a:spcBef>
              <a:spcAft>
                <a:spcPts val="0"/>
              </a:spcAft>
              <a:buSzPts val="1400"/>
              <a:buChar char="○"/>
            </a:pPr>
            <a:r>
              <a:rPr lang="en"/>
              <a:t>CSI = vertebral fractures, ligamentous injury, intraspinal hemorrhage, or spinal cord injury</a:t>
            </a:r>
            <a:endParaRPr/>
          </a:p>
          <a:p>
            <a:pPr marL="0" lvl="0" indent="0" algn="l" rtl="0">
              <a:spcBef>
                <a:spcPts val="0"/>
              </a:spcBef>
              <a:spcAft>
                <a:spcPts val="0"/>
              </a:spcAft>
              <a:buNone/>
            </a:pPr>
            <a:endParaRPr/>
          </a:p>
          <a:p>
            <a:pPr marL="0" lvl="0" indent="0" algn="l" rtl="0">
              <a:spcBef>
                <a:spcPts val="0"/>
              </a:spcBef>
              <a:spcAft>
                <a:spcPts val="0"/>
              </a:spcAft>
              <a:buNone/>
            </a:pPr>
            <a:r>
              <a:rPr lang="en" b="1"/>
              <a:t>Analysis</a:t>
            </a:r>
            <a:endParaRPr/>
          </a:p>
          <a:p>
            <a:pPr marL="457200" lvl="0" indent="-342900" algn="l" rtl="0">
              <a:spcBef>
                <a:spcPts val="0"/>
              </a:spcBef>
              <a:spcAft>
                <a:spcPts val="0"/>
              </a:spcAft>
              <a:buSzPts val="1800"/>
              <a:buChar char="●"/>
            </a:pPr>
            <a:r>
              <a:rPr lang="en"/>
              <a:t>RR estimated for all candidate risk factors</a:t>
            </a:r>
            <a:endParaRPr/>
          </a:p>
          <a:p>
            <a:pPr marL="457200" lvl="0" indent="-342900" algn="l" rtl="0">
              <a:spcBef>
                <a:spcPts val="0"/>
              </a:spcBef>
              <a:spcAft>
                <a:spcPts val="0"/>
              </a:spcAft>
              <a:buSzPts val="1800"/>
              <a:buChar char="●"/>
            </a:pPr>
            <a:r>
              <a:rPr lang="en"/>
              <a:t>Risk factors from the PECARN retrospective case-control model were fit to prospective data by multivariable logistic regression</a:t>
            </a:r>
            <a:endParaRPr/>
          </a:p>
          <a:p>
            <a:pPr marL="457200" lvl="0" indent="-342900" algn="l" rtl="0">
              <a:spcBef>
                <a:spcPts val="0"/>
              </a:spcBef>
              <a:spcAft>
                <a:spcPts val="0"/>
              </a:spcAft>
              <a:buSzPts val="1800"/>
              <a:buChar char="●"/>
            </a:pPr>
            <a:r>
              <a:rPr lang="en"/>
              <a:t>De Novo model used only risk factors with bivariable lower 95%CI limit &gt;1</a:t>
            </a:r>
            <a:endParaRPr/>
          </a:p>
          <a:p>
            <a:pPr marL="457200" lvl="0" indent="-342900" algn="l" rtl="0">
              <a:spcBef>
                <a:spcPts val="0"/>
              </a:spcBef>
              <a:spcAft>
                <a:spcPts val="0"/>
              </a:spcAft>
              <a:buSzPts val="1800"/>
              <a:buChar char="●"/>
            </a:pPr>
            <a:r>
              <a:rPr lang="en"/>
              <a:t>Sensitivity, specificity, NPV, and PPV</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65"/>
          <p:cNvSpPr txBox="1">
            <a:spLocks noGrp="1"/>
          </p:cNvSpPr>
          <p:nvPr>
            <p:ph type="title"/>
          </p:nvPr>
        </p:nvSpPr>
        <p:spPr>
          <a:xfrm>
            <a:off x="311700" y="445025"/>
            <a:ext cx="8520600" cy="663900"/>
          </a:xfrm>
          <a:prstGeom prst="rect">
            <a:avLst/>
          </a:prstGeom>
          <a:solidFill>
            <a:srgbClr val="B7B7B7"/>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600" b="0">
                <a:latin typeface="Droid Sans"/>
                <a:ea typeface="Droid Sans"/>
                <a:cs typeface="Droid Sans"/>
                <a:sym typeface="Droid Sans"/>
              </a:rPr>
              <a:t>Leonard et al. </a:t>
            </a:r>
            <a:r>
              <a:rPr lang="en" sz="1600">
                <a:latin typeface="Droid Sans"/>
                <a:ea typeface="Droid Sans"/>
                <a:cs typeface="Droid Sans"/>
                <a:sym typeface="Droid Sans"/>
              </a:rPr>
              <a:t>Cervical Spine Injury Risk Factors in Children With Blunt Trauma.</a:t>
            </a:r>
            <a:r>
              <a:rPr lang="en" sz="1600" b="0">
                <a:latin typeface="Droid Sans"/>
                <a:ea typeface="Droid Sans"/>
                <a:cs typeface="Droid Sans"/>
                <a:sym typeface="Droid Sans"/>
              </a:rPr>
              <a:t> </a:t>
            </a:r>
            <a:r>
              <a:rPr lang="en" sz="1600" b="0" i="1">
                <a:latin typeface="Droid Sans"/>
                <a:ea typeface="Droid Sans"/>
                <a:cs typeface="Droid Sans"/>
                <a:sym typeface="Droid Sans"/>
              </a:rPr>
              <a:t>Pediatrics</a:t>
            </a:r>
            <a:r>
              <a:rPr lang="en" sz="1600" b="0">
                <a:latin typeface="Droid Sans"/>
                <a:ea typeface="Droid Sans"/>
                <a:cs typeface="Droid Sans"/>
                <a:sym typeface="Droid Sans"/>
              </a:rPr>
              <a:t>. 2019. </a:t>
            </a:r>
            <a:endParaRPr sz="1600">
              <a:latin typeface="Droid Sans"/>
              <a:ea typeface="Droid Sans"/>
              <a:cs typeface="Droid Sans"/>
              <a:sym typeface="Droid Sans"/>
            </a:endParaRPr>
          </a:p>
        </p:txBody>
      </p:sp>
      <p:sp>
        <p:nvSpPr>
          <p:cNvPr id="490" name="Google Shape;490;p6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77500" lnSpcReduction="20000"/>
          </a:bodyPr>
          <a:lstStyle/>
          <a:p>
            <a:pPr marL="0" lvl="0" indent="0" algn="l" rtl="0">
              <a:spcBef>
                <a:spcPts val="0"/>
              </a:spcBef>
              <a:spcAft>
                <a:spcPts val="0"/>
              </a:spcAft>
              <a:buNone/>
            </a:pPr>
            <a:r>
              <a:rPr lang="en"/>
              <a:t>14 factors had bivariable associations with CSIs: </a:t>
            </a:r>
            <a:endParaRPr/>
          </a:p>
          <a:p>
            <a:pPr marL="457200" lvl="0" indent="-317182" algn="l" rtl="0">
              <a:spcBef>
                <a:spcPts val="0"/>
              </a:spcBef>
              <a:spcAft>
                <a:spcPts val="0"/>
              </a:spcAft>
              <a:buSzPct val="100000"/>
              <a:buChar char="●"/>
            </a:pPr>
            <a:r>
              <a:rPr lang="en" b="1"/>
              <a:t>Mechanism</a:t>
            </a:r>
            <a:r>
              <a:rPr lang="en"/>
              <a:t>: diving, axial load, clotheslining</a:t>
            </a:r>
            <a:endParaRPr/>
          </a:p>
          <a:p>
            <a:pPr marL="457200" lvl="0" indent="-317182" algn="l" rtl="0">
              <a:spcBef>
                <a:spcPts val="0"/>
              </a:spcBef>
              <a:spcAft>
                <a:spcPts val="0"/>
              </a:spcAft>
              <a:buSzPct val="100000"/>
              <a:buChar char="●"/>
            </a:pPr>
            <a:r>
              <a:rPr lang="en" b="1"/>
              <a:t>History</a:t>
            </a:r>
            <a:r>
              <a:rPr lang="en"/>
              <a:t>: loss of consciousness, neck pain</a:t>
            </a:r>
            <a:endParaRPr/>
          </a:p>
          <a:p>
            <a:pPr marL="457200" lvl="0" indent="-317182" algn="l" rtl="0">
              <a:spcBef>
                <a:spcPts val="0"/>
              </a:spcBef>
              <a:spcAft>
                <a:spcPts val="0"/>
              </a:spcAft>
              <a:buSzPct val="100000"/>
              <a:buChar char="●"/>
            </a:pPr>
            <a:r>
              <a:rPr lang="en" b="1"/>
              <a:t>Exam: </a:t>
            </a:r>
            <a:r>
              <a:rPr lang="en"/>
              <a:t>inability to move neck, altered mental status, signs of basilar skull fracture, torso injury, thoracic injury, intubation, respiratory distress, decreased oxygen saturation, and neurologic deficits. </a:t>
            </a:r>
            <a:endParaRPr/>
          </a:p>
          <a:p>
            <a:pPr marL="0" lvl="0" indent="0" algn="l" rtl="0">
              <a:spcBef>
                <a:spcPts val="0"/>
              </a:spcBef>
              <a:spcAft>
                <a:spcPts val="0"/>
              </a:spcAft>
              <a:buNone/>
            </a:pPr>
            <a:endParaRPr/>
          </a:p>
          <a:p>
            <a:pPr marL="0" lvl="0" indent="0" algn="l" rtl="0">
              <a:spcBef>
                <a:spcPts val="0"/>
              </a:spcBef>
              <a:spcAft>
                <a:spcPts val="0"/>
              </a:spcAft>
              <a:buNone/>
            </a:pPr>
            <a:r>
              <a:rPr lang="en"/>
              <a:t>PECARN model: </a:t>
            </a:r>
            <a:r>
              <a:rPr lang="en" b="1"/>
              <a:t>sensitivity 90.5% </a:t>
            </a:r>
            <a:r>
              <a:rPr lang="en"/>
              <a:t>(95% confidence interval: 83.9%–97.2%) and </a:t>
            </a:r>
            <a:r>
              <a:rPr lang="en" b="1"/>
              <a:t>specificity 45.6%</a:t>
            </a:r>
            <a:r>
              <a:rPr lang="en"/>
              <a:t> (44.0%–47.1%)</a:t>
            </a:r>
            <a:endParaRPr/>
          </a:p>
          <a:p>
            <a:pPr marL="457200" lvl="0" indent="-317182" algn="l" rtl="0">
              <a:spcBef>
                <a:spcPts val="0"/>
              </a:spcBef>
              <a:spcAft>
                <a:spcPts val="0"/>
              </a:spcAft>
              <a:buSzPct val="100000"/>
              <a:buChar char="●"/>
            </a:pPr>
            <a:r>
              <a:rPr lang="en"/>
              <a:t>high-risk motor vehicle crash, diving, predisposing condition, neck pain, decreased neck mobility, altered mental status, neurologic deficits, or torso injury</a:t>
            </a:r>
            <a:endParaRPr/>
          </a:p>
          <a:p>
            <a:pPr marL="457200" lvl="0" indent="-317182" algn="l" rtl="0">
              <a:spcBef>
                <a:spcPts val="0"/>
              </a:spcBef>
              <a:spcAft>
                <a:spcPts val="0"/>
              </a:spcAft>
              <a:buSzPct val="100000"/>
              <a:buChar char="●"/>
            </a:pPr>
            <a:r>
              <a:rPr lang="en" b="1"/>
              <a:t>Conclusion: not perfect. </a:t>
            </a:r>
            <a:r>
              <a:rPr lang="en"/>
              <a:t>Does not consider on midline neck tenderness </a:t>
            </a:r>
            <a:endParaRPr/>
          </a:p>
          <a:p>
            <a:pPr marL="0" lvl="0" indent="0" algn="l" rtl="0">
              <a:spcBef>
                <a:spcPts val="0"/>
              </a:spcBef>
              <a:spcAft>
                <a:spcPts val="0"/>
              </a:spcAft>
              <a:buNone/>
            </a:pPr>
            <a:endParaRPr/>
          </a:p>
          <a:p>
            <a:pPr marL="0" lvl="0" indent="0" algn="l" rtl="0">
              <a:spcBef>
                <a:spcPts val="0"/>
              </a:spcBef>
              <a:spcAft>
                <a:spcPts val="0"/>
              </a:spcAft>
              <a:buNone/>
            </a:pPr>
            <a:r>
              <a:rPr lang="en"/>
              <a:t>De Novo model had </a:t>
            </a:r>
            <a:r>
              <a:rPr lang="en" b="1"/>
              <a:t>sensitivity 92.0%</a:t>
            </a:r>
            <a:r>
              <a:rPr lang="en"/>
              <a:t> (85.7%–98.1%) and </a:t>
            </a:r>
            <a:r>
              <a:rPr lang="en" b="1"/>
              <a:t>specificity 50.3%</a:t>
            </a:r>
            <a:r>
              <a:rPr lang="en"/>
              <a:t> (48.7%–51.8%)</a:t>
            </a:r>
            <a:endParaRPr/>
          </a:p>
          <a:p>
            <a:pPr marL="457200" lvl="0" indent="-317182" algn="l" rtl="0">
              <a:spcBef>
                <a:spcPts val="0"/>
              </a:spcBef>
              <a:spcAft>
                <a:spcPts val="0"/>
              </a:spcAft>
              <a:buSzPct val="100000"/>
              <a:buChar char="●"/>
            </a:pPr>
            <a:r>
              <a:rPr lang="en"/>
              <a:t>diving, axial load, neck pain, inability to move neck, altered mental status, intubation, or respiratory distress</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66"/>
          <p:cNvSpPr txBox="1">
            <a:spLocks noGrp="1"/>
          </p:cNvSpPr>
          <p:nvPr>
            <p:ph type="title"/>
          </p:nvPr>
        </p:nvSpPr>
        <p:spPr>
          <a:xfrm>
            <a:off x="311700" y="445025"/>
            <a:ext cx="8520600" cy="663900"/>
          </a:xfrm>
          <a:prstGeom prst="rect">
            <a:avLst/>
          </a:prstGeom>
          <a:solidFill>
            <a:srgbClr val="B7B7B7"/>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600" b="0">
                <a:latin typeface="Droid Sans"/>
                <a:ea typeface="Droid Sans"/>
                <a:cs typeface="Droid Sans"/>
                <a:sym typeface="Droid Sans"/>
              </a:rPr>
              <a:t>Leonard et al. </a:t>
            </a:r>
            <a:r>
              <a:rPr lang="en" sz="1600">
                <a:latin typeface="Droid Sans"/>
                <a:ea typeface="Droid Sans"/>
                <a:cs typeface="Droid Sans"/>
                <a:sym typeface="Droid Sans"/>
              </a:rPr>
              <a:t>Cervical Spine Injury Risk Factors in Children With Blunt Trauma.</a:t>
            </a:r>
            <a:r>
              <a:rPr lang="en" sz="1600" b="0">
                <a:latin typeface="Droid Sans"/>
                <a:ea typeface="Droid Sans"/>
                <a:cs typeface="Droid Sans"/>
                <a:sym typeface="Droid Sans"/>
              </a:rPr>
              <a:t> </a:t>
            </a:r>
            <a:r>
              <a:rPr lang="en" sz="1600" b="0" i="1">
                <a:latin typeface="Droid Sans"/>
                <a:ea typeface="Droid Sans"/>
                <a:cs typeface="Droid Sans"/>
                <a:sym typeface="Droid Sans"/>
              </a:rPr>
              <a:t>Pediatrics</a:t>
            </a:r>
            <a:r>
              <a:rPr lang="en" sz="1600" b="0">
                <a:latin typeface="Droid Sans"/>
                <a:ea typeface="Droid Sans"/>
                <a:cs typeface="Droid Sans"/>
                <a:sym typeface="Droid Sans"/>
              </a:rPr>
              <a:t>. 2019. </a:t>
            </a:r>
            <a:endParaRPr sz="1600">
              <a:latin typeface="Droid Sans"/>
              <a:ea typeface="Droid Sans"/>
              <a:cs typeface="Droid Sans"/>
              <a:sym typeface="Droid Sans"/>
            </a:endParaRPr>
          </a:p>
        </p:txBody>
      </p:sp>
      <p:sp>
        <p:nvSpPr>
          <p:cNvPr id="496" name="Google Shape;496;p6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Limitations</a:t>
            </a:r>
            <a:endParaRPr b="1"/>
          </a:p>
          <a:p>
            <a:pPr marL="457200" lvl="0" indent="-342900" algn="l" rtl="0">
              <a:spcBef>
                <a:spcPts val="0"/>
              </a:spcBef>
              <a:spcAft>
                <a:spcPts val="0"/>
              </a:spcAft>
              <a:buSzPts val="1800"/>
              <a:buChar char="●"/>
            </a:pPr>
            <a:r>
              <a:rPr lang="en"/>
              <a:t>Some providers may have known of OSH interpretation of prior imaging</a:t>
            </a:r>
            <a:endParaRPr/>
          </a:p>
          <a:p>
            <a:pPr marL="457200" lvl="0" indent="-342900" algn="l" rtl="0">
              <a:spcBef>
                <a:spcPts val="0"/>
              </a:spcBef>
              <a:spcAft>
                <a:spcPts val="0"/>
              </a:spcAft>
              <a:buSzPts val="1800"/>
              <a:buChar char="●"/>
            </a:pPr>
            <a:r>
              <a:rPr lang="en"/>
              <a:t>Analyses were underpowered to provide narrow CIs around ORs and RRs point estimates for </a:t>
            </a:r>
            <a:r>
              <a:rPr lang="en" u="sng"/>
              <a:t>uncommon risk factors</a:t>
            </a:r>
            <a:endParaRPr u="sng"/>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67"/>
          <p:cNvSpPr txBox="1">
            <a:spLocks noGrp="1"/>
          </p:cNvSpPr>
          <p:nvPr>
            <p:ph type="title"/>
          </p:nvPr>
        </p:nvSpPr>
        <p:spPr>
          <a:xfrm>
            <a:off x="311700" y="445025"/>
            <a:ext cx="43104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NEXUS C-spine rule</a:t>
            </a:r>
            <a:endParaRPr/>
          </a:p>
        </p:txBody>
      </p:sp>
      <p:sp>
        <p:nvSpPr>
          <p:cNvPr id="502" name="Google Shape;502;p67"/>
          <p:cNvSpPr txBox="1">
            <a:spLocks noGrp="1"/>
          </p:cNvSpPr>
          <p:nvPr>
            <p:ph type="title"/>
          </p:nvPr>
        </p:nvSpPr>
        <p:spPr>
          <a:xfrm>
            <a:off x="4502700" y="445025"/>
            <a:ext cx="43104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Canadian C-spine Rule</a:t>
            </a:r>
            <a:endParaRPr/>
          </a:p>
        </p:txBody>
      </p:sp>
      <p:pic>
        <p:nvPicPr>
          <p:cNvPr id="503" name="Google Shape;503;p67"/>
          <p:cNvPicPr preferRelativeResize="0"/>
          <p:nvPr/>
        </p:nvPicPr>
        <p:blipFill>
          <a:blip r:embed="rId3">
            <a:alphaModFix/>
          </a:blip>
          <a:stretch>
            <a:fillRect/>
          </a:stretch>
        </p:blipFill>
        <p:spPr>
          <a:xfrm>
            <a:off x="4774500" y="941525"/>
            <a:ext cx="4248249" cy="3596526"/>
          </a:xfrm>
          <a:prstGeom prst="rect">
            <a:avLst/>
          </a:prstGeom>
          <a:noFill/>
          <a:ln>
            <a:noFill/>
          </a:ln>
        </p:spPr>
      </p:pic>
      <p:pic>
        <p:nvPicPr>
          <p:cNvPr id="504" name="Google Shape;504;p67"/>
          <p:cNvPicPr preferRelativeResize="0"/>
          <p:nvPr/>
        </p:nvPicPr>
        <p:blipFill>
          <a:blip r:embed="rId4">
            <a:alphaModFix/>
          </a:blip>
          <a:stretch>
            <a:fillRect/>
          </a:stretch>
        </p:blipFill>
        <p:spPr>
          <a:xfrm>
            <a:off x="457200" y="941525"/>
            <a:ext cx="3948550" cy="325522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p6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CLINICAL SCENARIO</a:t>
            </a:r>
            <a:endParaRPr/>
          </a:p>
        </p:txBody>
      </p:sp>
      <p:sp>
        <p:nvSpPr>
          <p:cNvPr id="510" name="Google Shape;510;p68"/>
          <p:cNvSpPr txBox="1">
            <a:spLocks noGrp="1"/>
          </p:cNvSpPr>
          <p:nvPr>
            <p:ph type="body" idx="1"/>
          </p:nvPr>
        </p:nvSpPr>
        <p:spPr>
          <a:xfrm>
            <a:off x="311700" y="1563825"/>
            <a:ext cx="8520600" cy="2201100"/>
          </a:xfrm>
          <a:prstGeom prst="rect">
            <a:avLst/>
          </a:prstGeom>
        </p:spPr>
        <p:txBody>
          <a:bodyPr spcFirstLastPara="1" wrap="square" lIns="91425" tIns="91425" rIns="91425" bIns="91425" anchor="t" anchorCtr="0">
            <a:normAutofit lnSpcReduction="10000"/>
          </a:bodyPr>
          <a:lstStyle/>
          <a:p>
            <a:pPr marL="0" lvl="0" indent="0" algn="ctr" rtl="0">
              <a:spcBef>
                <a:spcPts val="0"/>
              </a:spcBef>
              <a:spcAft>
                <a:spcPts val="1200"/>
              </a:spcAft>
              <a:buNone/>
            </a:pPr>
            <a:r>
              <a:rPr lang="en" sz="3000"/>
              <a:t>A 16 year old with T1DM presents with confusion and tachypnea. He is found to be in DKA. How large of fluid bolus do you give? 10/kg bolus? 20/kg bolus? and then what? </a:t>
            </a:r>
            <a:endParaRPr sz="300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69"/>
          <p:cNvSpPr txBox="1">
            <a:spLocks noGrp="1"/>
          </p:cNvSpPr>
          <p:nvPr>
            <p:ph type="title"/>
          </p:nvPr>
        </p:nvSpPr>
        <p:spPr>
          <a:xfrm>
            <a:off x="311700" y="445025"/>
            <a:ext cx="8520600" cy="707400"/>
          </a:xfrm>
          <a:prstGeom prst="rect">
            <a:avLst/>
          </a:prstGeom>
          <a:solidFill>
            <a:srgbClr val="D9D2E9"/>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Kuppermann et al. </a:t>
            </a:r>
            <a:r>
              <a:rPr lang="en" sz="1600">
                <a:latin typeface="Droid Sans"/>
                <a:ea typeface="Droid Sans"/>
                <a:cs typeface="Droid Sans"/>
                <a:sym typeface="Droid Sans"/>
              </a:rPr>
              <a:t>Clinical Trial of Fluid Infusion Rates for Pediatric Diabetic Ketoacidosis</a:t>
            </a:r>
            <a:r>
              <a:rPr lang="en" sz="1600" b="0">
                <a:latin typeface="Droid Sans"/>
                <a:ea typeface="Droid Sans"/>
                <a:cs typeface="Droid Sans"/>
                <a:sym typeface="Droid Sans"/>
              </a:rPr>
              <a:t>.</a:t>
            </a:r>
            <a:r>
              <a:rPr lang="en" sz="1600" b="0" i="1">
                <a:latin typeface="Droid Sans"/>
                <a:ea typeface="Droid Sans"/>
                <a:cs typeface="Droid Sans"/>
                <a:sym typeface="Droid Sans"/>
              </a:rPr>
              <a:t> N Engl J Med. </a:t>
            </a:r>
            <a:r>
              <a:rPr lang="en" sz="1600" b="0">
                <a:latin typeface="Droid Sans"/>
                <a:ea typeface="Droid Sans"/>
                <a:cs typeface="Droid Sans"/>
                <a:sym typeface="Droid Sans"/>
              </a:rPr>
              <a:t>2018.</a:t>
            </a:r>
            <a:endParaRPr sz="1600">
              <a:latin typeface="Droid Sans"/>
              <a:ea typeface="Droid Sans"/>
              <a:cs typeface="Droid Sans"/>
              <a:sym typeface="Droid Sans"/>
            </a:endParaRPr>
          </a:p>
        </p:txBody>
      </p:sp>
      <p:sp>
        <p:nvSpPr>
          <p:cNvPr id="516" name="Google Shape;516;p6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SzPts val="1800"/>
              <a:buChar char="●"/>
            </a:pPr>
            <a:r>
              <a:rPr lang="en"/>
              <a:t>RCT of 1,389 episodes of DKA</a:t>
            </a:r>
            <a:endParaRPr/>
          </a:p>
          <a:p>
            <a:pPr marL="0" lvl="0" indent="0" algn="l" rtl="0">
              <a:spcBef>
                <a:spcPts val="0"/>
              </a:spcBef>
              <a:spcAft>
                <a:spcPts val="0"/>
              </a:spcAft>
              <a:buNone/>
            </a:pPr>
            <a:endParaRPr/>
          </a:p>
          <a:p>
            <a:pPr marL="457200" lvl="0" indent="-355600" algn="l" rtl="0">
              <a:spcBef>
                <a:spcPts val="0"/>
              </a:spcBef>
              <a:spcAft>
                <a:spcPts val="0"/>
              </a:spcAft>
              <a:buSzPts val="2000"/>
              <a:buChar char="●"/>
            </a:pPr>
            <a:r>
              <a:rPr lang="en" sz="1900"/>
              <a:t>Inclusion:</a:t>
            </a:r>
            <a:r>
              <a:rPr lang="en" sz="2000"/>
              <a:t> </a:t>
            </a:r>
            <a:endParaRPr sz="2000"/>
          </a:p>
          <a:p>
            <a:pPr marL="914400" lvl="1" indent="-330200" algn="l" rtl="0">
              <a:spcBef>
                <a:spcPts val="0"/>
              </a:spcBef>
              <a:spcAft>
                <a:spcPts val="0"/>
              </a:spcAft>
              <a:buSzPts val="1600"/>
              <a:buChar char="○"/>
            </a:pPr>
            <a:r>
              <a:rPr lang="en" sz="1600"/>
              <a:t>age 0-18</a:t>
            </a:r>
            <a:endParaRPr sz="1600"/>
          </a:p>
          <a:p>
            <a:pPr marL="914400" lvl="1" indent="-330200" algn="l" rtl="0">
              <a:spcBef>
                <a:spcPts val="0"/>
              </a:spcBef>
              <a:spcAft>
                <a:spcPts val="0"/>
              </a:spcAft>
              <a:buSzPts val="1600"/>
              <a:buChar char="○"/>
            </a:pPr>
            <a:r>
              <a:rPr lang="en" sz="1600"/>
              <a:t>DKA = glucose &gt; 300 mg/dL </a:t>
            </a:r>
            <a:r>
              <a:rPr lang="en" sz="1600" b="1"/>
              <a:t>AND</a:t>
            </a:r>
            <a:r>
              <a:rPr lang="en" sz="1600"/>
              <a:t>  pH &lt; 7.25 or bicarb &lt; 15</a:t>
            </a:r>
            <a:endParaRPr sz="1600"/>
          </a:p>
          <a:p>
            <a:pPr marL="914400" lvl="1" indent="-330200" algn="l" rtl="0">
              <a:spcBef>
                <a:spcPts val="0"/>
              </a:spcBef>
              <a:spcAft>
                <a:spcPts val="0"/>
              </a:spcAft>
              <a:buSzPts val="1600"/>
              <a:buChar char="○"/>
            </a:pPr>
            <a:r>
              <a:rPr lang="en" sz="1600"/>
              <a:t>GCS 12-15</a:t>
            </a:r>
            <a:endParaRPr sz="1600"/>
          </a:p>
          <a:p>
            <a:pPr marL="0" lvl="0" indent="0" algn="l" rtl="0">
              <a:spcBef>
                <a:spcPts val="0"/>
              </a:spcBef>
              <a:spcAft>
                <a:spcPts val="0"/>
              </a:spcAft>
              <a:buNone/>
            </a:pPr>
            <a:endParaRPr/>
          </a:p>
          <a:p>
            <a:pPr marL="457200" lvl="0" indent="-342900" algn="l" rtl="0">
              <a:spcBef>
                <a:spcPts val="0"/>
              </a:spcBef>
              <a:spcAft>
                <a:spcPts val="0"/>
              </a:spcAft>
              <a:buSzPts val="1800"/>
              <a:buChar char="●"/>
            </a:pPr>
            <a:r>
              <a:rPr lang="en"/>
              <a:t>Exclusion: </a:t>
            </a:r>
            <a:endParaRPr/>
          </a:p>
          <a:p>
            <a:pPr marL="914400" lvl="1" indent="-317500" algn="l" rtl="0">
              <a:spcBef>
                <a:spcPts val="0"/>
              </a:spcBef>
              <a:spcAft>
                <a:spcPts val="0"/>
              </a:spcAft>
              <a:buSzPts val="1400"/>
              <a:buChar char="○"/>
            </a:pPr>
            <a:r>
              <a:rPr lang="en" sz="1400"/>
              <a:t>GCS &lt;12, underlying disorders affecting mental status testing, concurrent alcohol/narcotic, head trauma, patients who already obtained “substantial” treatment, known pregnancy, or factors for which the physician desired specific fluid/electrolyte therapy and could not be randomized</a:t>
            </a:r>
            <a:endParaRPr sz="14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1" name="Google Shape;521;p70"/>
          <p:cNvSpPr txBox="1">
            <a:spLocks noGrp="1"/>
          </p:cNvSpPr>
          <p:nvPr>
            <p:ph type="title"/>
          </p:nvPr>
        </p:nvSpPr>
        <p:spPr>
          <a:xfrm>
            <a:off x="311700" y="445025"/>
            <a:ext cx="8520600" cy="707400"/>
          </a:xfrm>
          <a:prstGeom prst="rect">
            <a:avLst/>
          </a:prstGeom>
          <a:solidFill>
            <a:srgbClr val="D9D2E9"/>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Kuppermann et al. </a:t>
            </a:r>
            <a:r>
              <a:rPr lang="en" sz="1600">
                <a:latin typeface="Droid Sans"/>
                <a:ea typeface="Droid Sans"/>
                <a:cs typeface="Droid Sans"/>
                <a:sym typeface="Droid Sans"/>
              </a:rPr>
              <a:t>Clinical Trial of Fluid Infusion Rates for Pediatric Diabetic Ketoacidosis</a:t>
            </a:r>
            <a:r>
              <a:rPr lang="en" sz="1600" b="0">
                <a:latin typeface="Droid Sans"/>
                <a:ea typeface="Droid Sans"/>
                <a:cs typeface="Droid Sans"/>
                <a:sym typeface="Droid Sans"/>
              </a:rPr>
              <a:t>.</a:t>
            </a:r>
            <a:r>
              <a:rPr lang="en" sz="1600" b="0" i="1">
                <a:latin typeface="Droid Sans"/>
                <a:ea typeface="Droid Sans"/>
                <a:cs typeface="Droid Sans"/>
                <a:sym typeface="Droid Sans"/>
              </a:rPr>
              <a:t> N Engl J Med. </a:t>
            </a:r>
            <a:r>
              <a:rPr lang="en" sz="1600" b="0">
                <a:latin typeface="Droid Sans"/>
                <a:ea typeface="Droid Sans"/>
                <a:cs typeface="Droid Sans"/>
                <a:sym typeface="Droid Sans"/>
              </a:rPr>
              <a:t>2018.</a:t>
            </a:r>
            <a:endParaRPr sz="1600">
              <a:latin typeface="Droid Sans"/>
              <a:ea typeface="Droid Sans"/>
              <a:cs typeface="Droid Sans"/>
              <a:sym typeface="Droid Sans"/>
            </a:endParaRPr>
          </a:p>
        </p:txBody>
      </p:sp>
      <p:sp>
        <p:nvSpPr>
          <p:cNvPr id="522" name="Google Shape;522;p7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Randomly assigned into one of four groups  </a:t>
            </a:r>
            <a:endParaRPr sz="1400"/>
          </a:p>
        </p:txBody>
      </p:sp>
      <p:pic>
        <p:nvPicPr>
          <p:cNvPr id="523" name="Google Shape;523;p70"/>
          <p:cNvPicPr preferRelativeResize="0"/>
          <p:nvPr/>
        </p:nvPicPr>
        <p:blipFill>
          <a:blip r:embed="rId3">
            <a:alphaModFix/>
          </a:blip>
          <a:stretch>
            <a:fillRect/>
          </a:stretch>
        </p:blipFill>
        <p:spPr>
          <a:xfrm>
            <a:off x="195650" y="1705913"/>
            <a:ext cx="8752700" cy="1977775"/>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Google Shape;528;p71"/>
          <p:cNvSpPr txBox="1">
            <a:spLocks noGrp="1"/>
          </p:cNvSpPr>
          <p:nvPr>
            <p:ph type="title"/>
          </p:nvPr>
        </p:nvSpPr>
        <p:spPr>
          <a:xfrm>
            <a:off x="311700" y="445025"/>
            <a:ext cx="8520600" cy="707400"/>
          </a:xfrm>
          <a:prstGeom prst="rect">
            <a:avLst/>
          </a:prstGeom>
          <a:solidFill>
            <a:srgbClr val="D9D2E9"/>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Kuppermann et al. </a:t>
            </a:r>
            <a:r>
              <a:rPr lang="en" sz="1600">
                <a:latin typeface="Droid Sans"/>
                <a:ea typeface="Droid Sans"/>
                <a:cs typeface="Droid Sans"/>
                <a:sym typeface="Droid Sans"/>
              </a:rPr>
              <a:t>Clinical Trial of Fluid Infusion Rates for Pediatric Diabetic Ketoacidosis</a:t>
            </a:r>
            <a:r>
              <a:rPr lang="en" sz="1600" b="0">
                <a:latin typeface="Droid Sans"/>
                <a:ea typeface="Droid Sans"/>
                <a:cs typeface="Droid Sans"/>
                <a:sym typeface="Droid Sans"/>
              </a:rPr>
              <a:t>.</a:t>
            </a:r>
            <a:r>
              <a:rPr lang="en" sz="1600" b="0" i="1">
                <a:latin typeface="Droid Sans"/>
                <a:ea typeface="Droid Sans"/>
                <a:cs typeface="Droid Sans"/>
                <a:sym typeface="Droid Sans"/>
              </a:rPr>
              <a:t> N Engl J Med. </a:t>
            </a:r>
            <a:r>
              <a:rPr lang="en" sz="1600" b="0">
                <a:latin typeface="Droid Sans"/>
                <a:ea typeface="Droid Sans"/>
                <a:cs typeface="Droid Sans"/>
                <a:sym typeface="Droid Sans"/>
              </a:rPr>
              <a:t>2018.</a:t>
            </a:r>
            <a:endParaRPr sz="1600">
              <a:latin typeface="Droid Sans"/>
              <a:ea typeface="Droid Sans"/>
              <a:cs typeface="Droid Sans"/>
              <a:sym typeface="Droid Sans"/>
            </a:endParaRPr>
          </a:p>
        </p:txBody>
      </p:sp>
      <p:sp>
        <p:nvSpPr>
          <p:cNvPr id="529" name="Google Shape;529;p7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Randomly assigned into one of four groups  </a:t>
            </a:r>
            <a:endParaRPr sz="1400"/>
          </a:p>
        </p:txBody>
      </p:sp>
      <p:pic>
        <p:nvPicPr>
          <p:cNvPr id="530" name="Google Shape;530;p71"/>
          <p:cNvPicPr preferRelativeResize="0"/>
          <p:nvPr/>
        </p:nvPicPr>
        <p:blipFill>
          <a:blip r:embed="rId3">
            <a:alphaModFix/>
          </a:blip>
          <a:stretch>
            <a:fillRect/>
          </a:stretch>
        </p:blipFill>
        <p:spPr>
          <a:xfrm>
            <a:off x="195650" y="1705913"/>
            <a:ext cx="8752700" cy="1977775"/>
          </a:xfrm>
          <a:prstGeom prst="rect">
            <a:avLst/>
          </a:prstGeom>
          <a:noFill/>
          <a:ln>
            <a:noFill/>
          </a:ln>
        </p:spPr>
      </p:pic>
      <p:sp>
        <p:nvSpPr>
          <p:cNvPr id="531" name="Google Shape;531;p71"/>
          <p:cNvSpPr/>
          <p:nvPr/>
        </p:nvSpPr>
        <p:spPr>
          <a:xfrm>
            <a:off x="1602875" y="1688075"/>
            <a:ext cx="2076300" cy="1977900"/>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6" name="Google Shape;536;p72"/>
          <p:cNvSpPr txBox="1">
            <a:spLocks noGrp="1"/>
          </p:cNvSpPr>
          <p:nvPr>
            <p:ph type="title"/>
          </p:nvPr>
        </p:nvSpPr>
        <p:spPr>
          <a:xfrm>
            <a:off x="311700" y="445025"/>
            <a:ext cx="8520600" cy="707400"/>
          </a:xfrm>
          <a:prstGeom prst="rect">
            <a:avLst/>
          </a:prstGeom>
          <a:solidFill>
            <a:srgbClr val="D9D2E9"/>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Kuppermann et al. </a:t>
            </a:r>
            <a:r>
              <a:rPr lang="en" sz="1600">
                <a:latin typeface="Droid Sans"/>
                <a:ea typeface="Droid Sans"/>
                <a:cs typeface="Droid Sans"/>
                <a:sym typeface="Droid Sans"/>
              </a:rPr>
              <a:t>Clinical Trial of Fluid Infusion Rates for Pediatric Diabetic Ketoacidosis</a:t>
            </a:r>
            <a:r>
              <a:rPr lang="en" sz="1600" b="0">
                <a:latin typeface="Droid Sans"/>
                <a:ea typeface="Droid Sans"/>
                <a:cs typeface="Droid Sans"/>
                <a:sym typeface="Droid Sans"/>
              </a:rPr>
              <a:t>.</a:t>
            </a:r>
            <a:r>
              <a:rPr lang="en" sz="1600" b="0" i="1">
                <a:latin typeface="Droid Sans"/>
                <a:ea typeface="Droid Sans"/>
                <a:cs typeface="Droid Sans"/>
                <a:sym typeface="Droid Sans"/>
              </a:rPr>
              <a:t> N Engl J Med. </a:t>
            </a:r>
            <a:r>
              <a:rPr lang="en" sz="1600" b="0">
                <a:latin typeface="Droid Sans"/>
                <a:ea typeface="Droid Sans"/>
                <a:cs typeface="Droid Sans"/>
                <a:sym typeface="Droid Sans"/>
              </a:rPr>
              <a:t>2018.</a:t>
            </a:r>
            <a:endParaRPr sz="1600">
              <a:latin typeface="Droid Sans"/>
              <a:ea typeface="Droid Sans"/>
              <a:cs typeface="Droid Sans"/>
              <a:sym typeface="Droid Sans"/>
            </a:endParaRPr>
          </a:p>
        </p:txBody>
      </p:sp>
      <p:sp>
        <p:nvSpPr>
          <p:cNvPr id="537" name="Google Shape;537;p7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Randomly assigned into one of four groups  </a:t>
            </a:r>
            <a:endParaRPr sz="1400"/>
          </a:p>
        </p:txBody>
      </p:sp>
      <p:pic>
        <p:nvPicPr>
          <p:cNvPr id="538" name="Google Shape;538;p72"/>
          <p:cNvPicPr preferRelativeResize="0"/>
          <p:nvPr/>
        </p:nvPicPr>
        <p:blipFill>
          <a:blip r:embed="rId3">
            <a:alphaModFix/>
          </a:blip>
          <a:stretch>
            <a:fillRect/>
          </a:stretch>
        </p:blipFill>
        <p:spPr>
          <a:xfrm>
            <a:off x="195650" y="1705913"/>
            <a:ext cx="8752700" cy="1977775"/>
          </a:xfrm>
          <a:prstGeom prst="rect">
            <a:avLst/>
          </a:prstGeom>
          <a:noFill/>
          <a:ln>
            <a:noFill/>
          </a:ln>
        </p:spPr>
      </p:pic>
      <p:sp>
        <p:nvSpPr>
          <p:cNvPr id="539" name="Google Shape;539;p72"/>
          <p:cNvSpPr/>
          <p:nvPr/>
        </p:nvSpPr>
        <p:spPr>
          <a:xfrm>
            <a:off x="1602875" y="1688075"/>
            <a:ext cx="2076300" cy="1977900"/>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540" name="Google Shape;540;p72"/>
          <p:cNvSpPr/>
          <p:nvPr/>
        </p:nvSpPr>
        <p:spPr>
          <a:xfrm>
            <a:off x="3660275" y="1688075"/>
            <a:ext cx="2076300" cy="1977900"/>
          </a:xfrm>
          <a:prstGeom prst="roundRect">
            <a:avLst>
              <a:gd name="adj" fmla="val 16667"/>
            </a:avLst>
          </a:prstGeom>
          <a:noFill/>
          <a:ln w="19050"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73"/>
          <p:cNvSpPr txBox="1">
            <a:spLocks noGrp="1"/>
          </p:cNvSpPr>
          <p:nvPr>
            <p:ph type="title"/>
          </p:nvPr>
        </p:nvSpPr>
        <p:spPr>
          <a:xfrm>
            <a:off x="311700" y="445025"/>
            <a:ext cx="8520600" cy="707400"/>
          </a:xfrm>
          <a:prstGeom prst="rect">
            <a:avLst/>
          </a:prstGeom>
          <a:solidFill>
            <a:srgbClr val="D9D2E9"/>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Kuppermann et al. </a:t>
            </a:r>
            <a:r>
              <a:rPr lang="en" sz="1600">
                <a:latin typeface="Droid Sans"/>
                <a:ea typeface="Droid Sans"/>
                <a:cs typeface="Droid Sans"/>
                <a:sym typeface="Droid Sans"/>
              </a:rPr>
              <a:t>Clinical Trial of Fluid Infusion Rates for Pediatric Diabetic Ketoacidosis</a:t>
            </a:r>
            <a:r>
              <a:rPr lang="en" sz="1600" b="0">
                <a:latin typeface="Droid Sans"/>
                <a:ea typeface="Droid Sans"/>
                <a:cs typeface="Droid Sans"/>
                <a:sym typeface="Droid Sans"/>
              </a:rPr>
              <a:t>.</a:t>
            </a:r>
            <a:r>
              <a:rPr lang="en" sz="1600" b="0" i="1">
                <a:latin typeface="Droid Sans"/>
                <a:ea typeface="Droid Sans"/>
                <a:cs typeface="Droid Sans"/>
                <a:sym typeface="Droid Sans"/>
              </a:rPr>
              <a:t> N Engl J Med. </a:t>
            </a:r>
            <a:r>
              <a:rPr lang="en" sz="1600" b="0">
                <a:latin typeface="Droid Sans"/>
                <a:ea typeface="Droid Sans"/>
                <a:cs typeface="Droid Sans"/>
                <a:sym typeface="Droid Sans"/>
              </a:rPr>
              <a:t>2018.</a:t>
            </a:r>
            <a:endParaRPr sz="1600">
              <a:latin typeface="Droid Sans"/>
              <a:ea typeface="Droid Sans"/>
              <a:cs typeface="Droid Sans"/>
              <a:sym typeface="Droid Sans"/>
            </a:endParaRPr>
          </a:p>
        </p:txBody>
      </p:sp>
      <p:sp>
        <p:nvSpPr>
          <p:cNvPr id="546" name="Google Shape;546;p7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Randomly assigned into one of four groups  </a:t>
            </a:r>
            <a:endParaRPr sz="1400"/>
          </a:p>
        </p:txBody>
      </p:sp>
      <p:pic>
        <p:nvPicPr>
          <p:cNvPr id="547" name="Google Shape;547;p73"/>
          <p:cNvPicPr preferRelativeResize="0"/>
          <p:nvPr/>
        </p:nvPicPr>
        <p:blipFill>
          <a:blip r:embed="rId3">
            <a:alphaModFix/>
          </a:blip>
          <a:stretch>
            <a:fillRect/>
          </a:stretch>
        </p:blipFill>
        <p:spPr>
          <a:xfrm>
            <a:off x="195650" y="1705913"/>
            <a:ext cx="8752700" cy="1977775"/>
          </a:xfrm>
          <a:prstGeom prst="rect">
            <a:avLst/>
          </a:prstGeom>
          <a:noFill/>
          <a:ln>
            <a:noFill/>
          </a:ln>
        </p:spPr>
      </p:pic>
      <p:sp>
        <p:nvSpPr>
          <p:cNvPr id="548" name="Google Shape;548;p73"/>
          <p:cNvSpPr/>
          <p:nvPr/>
        </p:nvSpPr>
        <p:spPr>
          <a:xfrm>
            <a:off x="1602875" y="1688075"/>
            <a:ext cx="2076300" cy="1977900"/>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549" name="Google Shape;549;p73"/>
          <p:cNvSpPr/>
          <p:nvPr/>
        </p:nvSpPr>
        <p:spPr>
          <a:xfrm>
            <a:off x="3660275" y="1688075"/>
            <a:ext cx="2076300" cy="1977900"/>
          </a:xfrm>
          <a:prstGeom prst="roundRect">
            <a:avLst>
              <a:gd name="adj" fmla="val 16667"/>
            </a:avLst>
          </a:prstGeom>
          <a:noFill/>
          <a:ln w="19050"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550" name="Google Shape;550;p73"/>
          <p:cNvSpPr/>
          <p:nvPr/>
        </p:nvSpPr>
        <p:spPr>
          <a:xfrm>
            <a:off x="5697275" y="1688075"/>
            <a:ext cx="1588200" cy="1977900"/>
          </a:xfrm>
          <a:prstGeom prst="roundRect">
            <a:avLst>
              <a:gd name="adj" fmla="val 16667"/>
            </a:avLst>
          </a:prstGeom>
          <a:noFill/>
          <a:ln w="19050" cap="flat" cmpd="sng">
            <a:solidFill>
              <a:srgbClr val="8E7CC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74"/>
          <p:cNvSpPr txBox="1">
            <a:spLocks noGrp="1"/>
          </p:cNvSpPr>
          <p:nvPr>
            <p:ph type="title"/>
          </p:nvPr>
        </p:nvSpPr>
        <p:spPr>
          <a:xfrm>
            <a:off x="311700" y="445025"/>
            <a:ext cx="8520600" cy="707400"/>
          </a:xfrm>
          <a:prstGeom prst="rect">
            <a:avLst/>
          </a:prstGeom>
          <a:solidFill>
            <a:srgbClr val="D9D2E9"/>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Kuppermann et al. </a:t>
            </a:r>
            <a:r>
              <a:rPr lang="en" sz="1600">
                <a:latin typeface="Droid Sans"/>
                <a:ea typeface="Droid Sans"/>
                <a:cs typeface="Droid Sans"/>
                <a:sym typeface="Droid Sans"/>
              </a:rPr>
              <a:t>Clinical Trial of Fluid Infusion Rates for Pediatric Diabetic Ketoacidosis</a:t>
            </a:r>
            <a:r>
              <a:rPr lang="en" sz="1600" b="0">
                <a:latin typeface="Droid Sans"/>
                <a:ea typeface="Droid Sans"/>
                <a:cs typeface="Droid Sans"/>
                <a:sym typeface="Droid Sans"/>
              </a:rPr>
              <a:t>.</a:t>
            </a:r>
            <a:r>
              <a:rPr lang="en" sz="1600" b="0" i="1">
                <a:latin typeface="Droid Sans"/>
                <a:ea typeface="Droid Sans"/>
                <a:cs typeface="Droid Sans"/>
                <a:sym typeface="Droid Sans"/>
              </a:rPr>
              <a:t> N Engl J Med. </a:t>
            </a:r>
            <a:r>
              <a:rPr lang="en" sz="1600" b="0">
                <a:latin typeface="Droid Sans"/>
                <a:ea typeface="Droid Sans"/>
                <a:cs typeface="Droid Sans"/>
                <a:sym typeface="Droid Sans"/>
              </a:rPr>
              <a:t>2018.</a:t>
            </a:r>
            <a:endParaRPr sz="1600">
              <a:latin typeface="Droid Sans"/>
              <a:ea typeface="Droid Sans"/>
              <a:cs typeface="Droid Sans"/>
              <a:sym typeface="Droid Sans"/>
            </a:endParaRPr>
          </a:p>
        </p:txBody>
      </p:sp>
      <p:sp>
        <p:nvSpPr>
          <p:cNvPr id="556" name="Google Shape;556;p7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Randomly assigned into one of four groups  </a:t>
            </a:r>
            <a:endParaRPr sz="1400"/>
          </a:p>
        </p:txBody>
      </p:sp>
      <p:pic>
        <p:nvPicPr>
          <p:cNvPr id="557" name="Google Shape;557;p74"/>
          <p:cNvPicPr preferRelativeResize="0"/>
          <p:nvPr/>
        </p:nvPicPr>
        <p:blipFill>
          <a:blip r:embed="rId3">
            <a:alphaModFix/>
          </a:blip>
          <a:stretch>
            <a:fillRect/>
          </a:stretch>
        </p:blipFill>
        <p:spPr>
          <a:xfrm>
            <a:off x="195650" y="1705913"/>
            <a:ext cx="8752700" cy="1977775"/>
          </a:xfrm>
          <a:prstGeom prst="rect">
            <a:avLst/>
          </a:prstGeom>
          <a:noFill/>
          <a:ln>
            <a:noFill/>
          </a:ln>
        </p:spPr>
      </p:pic>
      <p:sp>
        <p:nvSpPr>
          <p:cNvPr id="558" name="Google Shape;558;p74"/>
          <p:cNvSpPr/>
          <p:nvPr/>
        </p:nvSpPr>
        <p:spPr>
          <a:xfrm>
            <a:off x="1602875" y="1688075"/>
            <a:ext cx="2076300" cy="1977900"/>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559" name="Google Shape;559;p74"/>
          <p:cNvSpPr/>
          <p:nvPr/>
        </p:nvSpPr>
        <p:spPr>
          <a:xfrm>
            <a:off x="3660275" y="1688075"/>
            <a:ext cx="2076300" cy="1977900"/>
          </a:xfrm>
          <a:prstGeom prst="roundRect">
            <a:avLst>
              <a:gd name="adj" fmla="val 16667"/>
            </a:avLst>
          </a:prstGeom>
          <a:noFill/>
          <a:ln w="19050"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560" name="Google Shape;560;p74"/>
          <p:cNvSpPr/>
          <p:nvPr/>
        </p:nvSpPr>
        <p:spPr>
          <a:xfrm>
            <a:off x="5697275" y="1688075"/>
            <a:ext cx="1588200" cy="1977900"/>
          </a:xfrm>
          <a:prstGeom prst="roundRect">
            <a:avLst>
              <a:gd name="adj" fmla="val 16667"/>
            </a:avLst>
          </a:prstGeom>
          <a:noFill/>
          <a:ln w="19050" cap="flat" cmpd="sng">
            <a:solidFill>
              <a:srgbClr val="8E7CC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561" name="Google Shape;561;p74"/>
          <p:cNvSpPr/>
          <p:nvPr/>
        </p:nvSpPr>
        <p:spPr>
          <a:xfrm>
            <a:off x="7241675" y="1688075"/>
            <a:ext cx="1639200" cy="1977900"/>
          </a:xfrm>
          <a:prstGeom prst="roundRect">
            <a:avLst>
              <a:gd name="adj" fmla="val 16667"/>
            </a:avLst>
          </a:prstGeom>
          <a:noFill/>
          <a:ln w="1905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6" name="Google Shape;566;p75"/>
          <p:cNvSpPr txBox="1">
            <a:spLocks noGrp="1"/>
          </p:cNvSpPr>
          <p:nvPr>
            <p:ph type="title"/>
          </p:nvPr>
        </p:nvSpPr>
        <p:spPr>
          <a:xfrm>
            <a:off x="311700" y="445025"/>
            <a:ext cx="8520600" cy="707400"/>
          </a:xfrm>
          <a:prstGeom prst="rect">
            <a:avLst/>
          </a:prstGeom>
          <a:solidFill>
            <a:srgbClr val="D9D2E9"/>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Kuppermann et al. </a:t>
            </a:r>
            <a:r>
              <a:rPr lang="en" sz="1600">
                <a:latin typeface="Droid Sans"/>
                <a:ea typeface="Droid Sans"/>
                <a:cs typeface="Droid Sans"/>
                <a:sym typeface="Droid Sans"/>
              </a:rPr>
              <a:t>Clinical Trial of Fluid Infusion Rates for Pediatric Diabetic Ketoacidosis</a:t>
            </a:r>
            <a:r>
              <a:rPr lang="en" sz="1600" b="0">
                <a:latin typeface="Droid Sans"/>
                <a:ea typeface="Droid Sans"/>
                <a:cs typeface="Droid Sans"/>
                <a:sym typeface="Droid Sans"/>
              </a:rPr>
              <a:t>.</a:t>
            </a:r>
            <a:r>
              <a:rPr lang="en" sz="1600" b="0" i="1">
                <a:latin typeface="Droid Sans"/>
                <a:ea typeface="Droid Sans"/>
                <a:cs typeface="Droid Sans"/>
                <a:sym typeface="Droid Sans"/>
              </a:rPr>
              <a:t> N Engl J Med. </a:t>
            </a:r>
            <a:r>
              <a:rPr lang="en" sz="1600" b="0">
                <a:latin typeface="Droid Sans"/>
                <a:ea typeface="Droid Sans"/>
                <a:cs typeface="Droid Sans"/>
                <a:sym typeface="Droid Sans"/>
              </a:rPr>
              <a:t>2018.</a:t>
            </a:r>
            <a:endParaRPr sz="1600">
              <a:latin typeface="Droid Sans"/>
              <a:ea typeface="Droid Sans"/>
              <a:cs typeface="Droid Sans"/>
              <a:sym typeface="Droid Sans"/>
            </a:endParaRPr>
          </a:p>
        </p:txBody>
      </p:sp>
      <p:sp>
        <p:nvSpPr>
          <p:cNvPr id="567" name="Google Shape;567;p7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Randomly assigned into one of four groups  </a:t>
            </a:r>
            <a:endParaRPr sz="1400"/>
          </a:p>
        </p:txBody>
      </p:sp>
      <p:pic>
        <p:nvPicPr>
          <p:cNvPr id="568" name="Google Shape;568;p75"/>
          <p:cNvPicPr preferRelativeResize="0"/>
          <p:nvPr/>
        </p:nvPicPr>
        <p:blipFill>
          <a:blip r:embed="rId3">
            <a:alphaModFix/>
          </a:blip>
          <a:stretch>
            <a:fillRect/>
          </a:stretch>
        </p:blipFill>
        <p:spPr>
          <a:xfrm>
            <a:off x="195650" y="1705913"/>
            <a:ext cx="8752700" cy="1977775"/>
          </a:xfrm>
          <a:prstGeom prst="rect">
            <a:avLst/>
          </a:prstGeom>
          <a:noFill/>
          <a:ln>
            <a:noFill/>
          </a:ln>
        </p:spPr>
      </p:pic>
      <p:sp>
        <p:nvSpPr>
          <p:cNvPr id="569" name="Google Shape;569;p75"/>
          <p:cNvSpPr/>
          <p:nvPr/>
        </p:nvSpPr>
        <p:spPr>
          <a:xfrm>
            <a:off x="1602875" y="1688075"/>
            <a:ext cx="2076300" cy="1977900"/>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570" name="Google Shape;570;p75"/>
          <p:cNvSpPr/>
          <p:nvPr/>
        </p:nvSpPr>
        <p:spPr>
          <a:xfrm>
            <a:off x="3660275" y="1688075"/>
            <a:ext cx="2076300" cy="1977900"/>
          </a:xfrm>
          <a:prstGeom prst="roundRect">
            <a:avLst>
              <a:gd name="adj" fmla="val 16667"/>
            </a:avLst>
          </a:prstGeom>
          <a:noFill/>
          <a:ln w="19050"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571" name="Google Shape;571;p75"/>
          <p:cNvSpPr/>
          <p:nvPr/>
        </p:nvSpPr>
        <p:spPr>
          <a:xfrm>
            <a:off x="5697275" y="1688075"/>
            <a:ext cx="1588200" cy="1977900"/>
          </a:xfrm>
          <a:prstGeom prst="roundRect">
            <a:avLst>
              <a:gd name="adj" fmla="val 16667"/>
            </a:avLst>
          </a:prstGeom>
          <a:noFill/>
          <a:ln w="19050" cap="flat" cmpd="sng">
            <a:solidFill>
              <a:srgbClr val="8E7CC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572" name="Google Shape;572;p75"/>
          <p:cNvSpPr/>
          <p:nvPr/>
        </p:nvSpPr>
        <p:spPr>
          <a:xfrm>
            <a:off x="7241675" y="1688075"/>
            <a:ext cx="1639200" cy="1977900"/>
          </a:xfrm>
          <a:prstGeom prst="roundRect">
            <a:avLst>
              <a:gd name="adj" fmla="val 16667"/>
            </a:avLst>
          </a:prstGeom>
          <a:noFill/>
          <a:ln w="1905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573" name="Google Shape;573;p75"/>
          <p:cNvSpPr/>
          <p:nvPr/>
        </p:nvSpPr>
        <p:spPr>
          <a:xfrm>
            <a:off x="1493575" y="2239600"/>
            <a:ext cx="7547700" cy="418500"/>
          </a:xfrm>
          <a:prstGeom prst="roundRect">
            <a:avLst>
              <a:gd name="adj" fmla="val 16667"/>
            </a:avLst>
          </a:prstGeom>
          <a:noFill/>
          <a:ln w="38100" cap="flat" cmpd="sng">
            <a:solidFill>
              <a:srgbClr val="FFD9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76"/>
          <p:cNvSpPr txBox="1">
            <a:spLocks noGrp="1"/>
          </p:cNvSpPr>
          <p:nvPr>
            <p:ph type="title"/>
          </p:nvPr>
        </p:nvSpPr>
        <p:spPr>
          <a:xfrm>
            <a:off x="311700" y="445025"/>
            <a:ext cx="8520600" cy="707400"/>
          </a:xfrm>
          <a:prstGeom prst="rect">
            <a:avLst/>
          </a:prstGeom>
          <a:solidFill>
            <a:srgbClr val="D9D2E9"/>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Kuppermann et al. </a:t>
            </a:r>
            <a:r>
              <a:rPr lang="en" sz="1600">
                <a:latin typeface="Droid Sans"/>
                <a:ea typeface="Droid Sans"/>
                <a:cs typeface="Droid Sans"/>
                <a:sym typeface="Droid Sans"/>
              </a:rPr>
              <a:t>Clinical Trial of Fluid Infusion Rates for Pediatric Diabetic Ketoacidosis</a:t>
            </a:r>
            <a:r>
              <a:rPr lang="en" sz="1600" b="0">
                <a:latin typeface="Droid Sans"/>
                <a:ea typeface="Droid Sans"/>
                <a:cs typeface="Droid Sans"/>
                <a:sym typeface="Droid Sans"/>
              </a:rPr>
              <a:t>.</a:t>
            </a:r>
            <a:r>
              <a:rPr lang="en" sz="1600" b="0" i="1">
                <a:latin typeface="Droid Sans"/>
                <a:ea typeface="Droid Sans"/>
                <a:cs typeface="Droid Sans"/>
                <a:sym typeface="Droid Sans"/>
              </a:rPr>
              <a:t> N Engl J Med. </a:t>
            </a:r>
            <a:r>
              <a:rPr lang="en" sz="1600" b="0">
                <a:latin typeface="Droid Sans"/>
                <a:ea typeface="Droid Sans"/>
                <a:cs typeface="Droid Sans"/>
                <a:sym typeface="Droid Sans"/>
              </a:rPr>
              <a:t>2018.</a:t>
            </a:r>
            <a:endParaRPr sz="1600">
              <a:latin typeface="Droid Sans"/>
              <a:ea typeface="Droid Sans"/>
              <a:cs typeface="Droid Sans"/>
              <a:sym typeface="Droid Sans"/>
            </a:endParaRPr>
          </a:p>
        </p:txBody>
      </p:sp>
      <p:sp>
        <p:nvSpPr>
          <p:cNvPr id="579" name="Google Shape;579;p7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Randomly assigned into one of four groups  </a:t>
            </a:r>
            <a:endParaRPr sz="1400"/>
          </a:p>
        </p:txBody>
      </p:sp>
      <p:pic>
        <p:nvPicPr>
          <p:cNvPr id="580" name="Google Shape;580;p76"/>
          <p:cNvPicPr preferRelativeResize="0"/>
          <p:nvPr/>
        </p:nvPicPr>
        <p:blipFill>
          <a:blip r:embed="rId3">
            <a:alphaModFix/>
          </a:blip>
          <a:stretch>
            <a:fillRect/>
          </a:stretch>
        </p:blipFill>
        <p:spPr>
          <a:xfrm>
            <a:off x="195650" y="1705913"/>
            <a:ext cx="8752700" cy="1977775"/>
          </a:xfrm>
          <a:prstGeom prst="rect">
            <a:avLst/>
          </a:prstGeom>
          <a:noFill/>
          <a:ln>
            <a:noFill/>
          </a:ln>
        </p:spPr>
      </p:pic>
      <p:sp>
        <p:nvSpPr>
          <p:cNvPr id="581" name="Google Shape;581;p76"/>
          <p:cNvSpPr/>
          <p:nvPr/>
        </p:nvSpPr>
        <p:spPr>
          <a:xfrm>
            <a:off x="1602875" y="1688075"/>
            <a:ext cx="2076300" cy="1977900"/>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582" name="Google Shape;582;p76"/>
          <p:cNvSpPr/>
          <p:nvPr/>
        </p:nvSpPr>
        <p:spPr>
          <a:xfrm>
            <a:off x="3660275" y="1688075"/>
            <a:ext cx="2076300" cy="1977900"/>
          </a:xfrm>
          <a:prstGeom prst="roundRect">
            <a:avLst>
              <a:gd name="adj" fmla="val 16667"/>
            </a:avLst>
          </a:prstGeom>
          <a:noFill/>
          <a:ln w="19050"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583" name="Google Shape;583;p76"/>
          <p:cNvSpPr/>
          <p:nvPr/>
        </p:nvSpPr>
        <p:spPr>
          <a:xfrm>
            <a:off x="5697275" y="1688075"/>
            <a:ext cx="1588200" cy="1977900"/>
          </a:xfrm>
          <a:prstGeom prst="roundRect">
            <a:avLst>
              <a:gd name="adj" fmla="val 16667"/>
            </a:avLst>
          </a:prstGeom>
          <a:noFill/>
          <a:ln w="19050" cap="flat" cmpd="sng">
            <a:solidFill>
              <a:srgbClr val="8E7CC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584" name="Google Shape;584;p76"/>
          <p:cNvSpPr/>
          <p:nvPr/>
        </p:nvSpPr>
        <p:spPr>
          <a:xfrm>
            <a:off x="7241675" y="1688075"/>
            <a:ext cx="1639200" cy="1977900"/>
          </a:xfrm>
          <a:prstGeom prst="roundRect">
            <a:avLst>
              <a:gd name="adj" fmla="val 16667"/>
            </a:avLst>
          </a:prstGeom>
          <a:noFill/>
          <a:ln w="1905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585" name="Google Shape;585;p76"/>
          <p:cNvSpPr/>
          <p:nvPr/>
        </p:nvSpPr>
        <p:spPr>
          <a:xfrm>
            <a:off x="1493575" y="2620600"/>
            <a:ext cx="7547700" cy="165000"/>
          </a:xfrm>
          <a:prstGeom prst="roundRect">
            <a:avLst>
              <a:gd name="adj" fmla="val 16667"/>
            </a:avLst>
          </a:prstGeom>
          <a:noFill/>
          <a:ln w="38100" cap="flat" cmpd="sng">
            <a:solidFill>
              <a:srgbClr val="FFD9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0" name="Google Shape;590;p77"/>
          <p:cNvSpPr txBox="1">
            <a:spLocks noGrp="1"/>
          </p:cNvSpPr>
          <p:nvPr>
            <p:ph type="title"/>
          </p:nvPr>
        </p:nvSpPr>
        <p:spPr>
          <a:xfrm>
            <a:off x="311700" y="445025"/>
            <a:ext cx="8520600" cy="707400"/>
          </a:xfrm>
          <a:prstGeom prst="rect">
            <a:avLst/>
          </a:prstGeom>
          <a:solidFill>
            <a:srgbClr val="D9D2E9"/>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Kuppermann et al. </a:t>
            </a:r>
            <a:r>
              <a:rPr lang="en" sz="1600">
                <a:latin typeface="Droid Sans"/>
                <a:ea typeface="Droid Sans"/>
                <a:cs typeface="Droid Sans"/>
                <a:sym typeface="Droid Sans"/>
              </a:rPr>
              <a:t>Clinical Trial of Fluid Infusion Rates for Pediatric Diabetic Ketoacidosis</a:t>
            </a:r>
            <a:r>
              <a:rPr lang="en" sz="1600" b="0">
                <a:latin typeface="Droid Sans"/>
                <a:ea typeface="Droid Sans"/>
                <a:cs typeface="Droid Sans"/>
                <a:sym typeface="Droid Sans"/>
              </a:rPr>
              <a:t>.</a:t>
            </a:r>
            <a:r>
              <a:rPr lang="en" sz="1600" b="0" i="1">
                <a:latin typeface="Droid Sans"/>
                <a:ea typeface="Droid Sans"/>
                <a:cs typeface="Droid Sans"/>
                <a:sym typeface="Droid Sans"/>
              </a:rPr>
              <a:t> N Engl J Med. </a:t>
            </a:r>
            <a:r>
              <a:rPr lang="en" sz="1600" b="0">
                <a:latin typeface="Droid Sans"/>
                <a:ea typeface="Droid Sans"/>
                <a:cs typeface="Droid Sans"/>
                <a:sym typeface="Droid Sans"/>
              </a:rPr>
              <a:t>2018.</a:t>
            </a:r>
            <a:endParaRPr sz="1600">
              <a:latin typeface="Droid Sans"/>
              <a:ea typeface="Droid Sans"/>
              <a:cs typeface="Droid Sans"/>
              <a:sym typeface="Droid Sans"/>
            </a:endParaRPr>
          </a:p>
        </p:txBody>
      </p:sp>
      <p:sp>
        <p:nvSpPr>
          <p:cNvPr id="591" name="Google Shape;591;p7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Randomly assigned into one of four groups  </a:t>
            </a:r>
            <a:endParaRPr sz="1400"/>
          </a:p>
        </p:txBody>
      </p:sp>
      <p:pic>
        <p:nvPicPr>
          <p:cNvPr id="592" name="Google Shape;592;p77"/>
          <p:cNvPicPr preferRelativeResize="0"/>
          <p:nvPr/>
        </p:nvPicPr>
        <p:blipFill>
          <a:blip r:embed="rId3">
            <a:alphaModFix/>
          </a:blip>
          <a:stretch>
            <a:fillRect/>
          </a:stretch>
        </p:blipFill>
        <p:spPr>
          <a:xfrm>
            <a:off x="195650" y="1705913"/>
            <a:ext cx="8752700" cy="1977775"/>
          </a:xfrm>
          <a:prstGeom prst="rect">
            <a:avLst/>
          </a:prstGeom>
          <a:noFill/>
          <a:ln>
            <a:noFill/>
          </a:ln>
        </p:spPr>
      </p:pic>
      <p:sp>
        <p:nvSpPr>
          <p:cNvPr id="593" name="Google Shape;593;p77"/>
          <p:cNvSpPr/>
          <p:nvPr/>
        </p:nvSpPr>
        <p:spPr>
          <a:xfrm>
            <a:off x="1602875" y="1688075"/>
            <a:ext cx="2076300" cy="1977900"/>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594" name="Google Shape;594;p77"/>
          <p:cNvSpPr/>
          <p:nvPr/>
        </p:nvSpPr>
        <p:spPr>
          <a:xfrm>
            <a:off x="3660275" y="1688075"/>
            <a:ext cx="2076300" cy="1977900"/>
          </a:xfrm>
          <a:prstGeom prst="roundRect">
            <a:avLst>
              <a:gd name="adj" fmla="val 16667"/>
            </a:avLst>
          </a:prstGeom>
          <a:noFill/>
          <a:ln w="19050"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595" name="Google Shape;595;p77"/>
          <p:cNvSpPr/>
          <p:nvPr/>
        </p:nvSpPr>
        <p:spPr>
          <a:xfrm>
            <a:off x="5697275" y="1688075"/>
            <a:ext cx="1588200" cy="1977900"/>
          </a:xfrm>
          <a:prstGeom prst="roundRect">
            <a:avLst>
              <a:gd name="adj" fmla="val 16667"/>
            </a:avLst>
          </a:prstGeom>
          <a:noFill/>
          <a:ln w="19050" cap="flat" cmpd="sng">
            <a:solidFill>
              <a:srgbClr val="8E7CC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596" name="Google Shape;596;p77"/>
          <p:cNvSpPr/>
          <p:nvPr/>
        </p:nvSpPr>
        <p:spPr>
          <a:xfrm>
            <a:off x="7241675" y="1688075"/>
            <a:ext cx="1639200" cy="1977900"/>
          </a:xfrm>
          <a:prstGeom prst="roundRect">
            <a:avLst>
              <a:gd name="adj" fmla="val 16667"/>
            </a:avLst>
          </a:prstGeom>
          <a:noFill/>
          <a:ln w="1905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597" name="Google Shape;597;p77"/>
          <p:cNvSpPr/>
          <p:nvPr/>
        </p:nvSpPr>
        <p:spPr>
          <a:xfrm>
            <a:off x="1493575" y="2785600"/>
            <a:ext cx="7547700" cy="542400"/>
          </a:xfrm>
          <a:prstGeom prst="roundRect">
            <a:avLst>
              <a:gd name="adj" fmla="val 16667"/>
            </a:avLst>
          </a:prstGeom>
          <a:noFill/>
          <a:ln w="38100" cap="flat" cmpd="sng">
            <a:solidFill>
              <a:srgbClr val="FFD9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Google Shape;602;p78"/>
          <p:cNvSpPr txBox="1">
            <a:spLocks noGrp="1"/>
          </p:cNvSpPr>
          <p:nvPr>
            <p:ph type="title"/>
          </p:nvPr>
        </p:nvSpPr>
        <p:spPr>
          <a:xfrm>
            <a:off x="311700" y="445025"/>
            <a:ext cx="8520600" cy="707400"/>
          </a:xfrm>
          <a:prstGeom prst="rect">
            <a:avLst/>
          </a:prstGeom>
          <a:solidFill>
            <a:srgbClr val="D9D2E9"/>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Kuppermann et al. </a:t>
            </a:r>
            <a:r>
              <a:rPr lang="en" sz="1600">
                <a:latin typeface="Droid Sans"/>
                <a:ea typeface="Droid Sans"/>
                <a:cs typeface="Droid Sans"/>
                <a:sym typeface="Droid Sans"/>
              </a:rPr>
              <a:t>Clinical Trial of Fluid Infusion Rates for Pediatric Diabetic Ketoacidosis</a:t>
            </a:r>
            <a:r>
              <a:rPr lang="en" sz="1600" b="0">
                <a:latin typeface="Droid Sans"/>
                <a:ea typeface="Droid Sans"/>
                <a:cs typeface="Droid Sans"/>
                <a:sym typeface="Droid Sans"/>
              </a:rPr>
              <a:t>.</a:t>
            </a:r>
            <a:r>
              <a:rPr lang="en" sz="1600" b="0" i="1">
                <a:latin typeface="Droid Sans"/>
                <a:ea typeface="Droid Sans"/>
                <a:cs typeface="Droid Sans"/>
                <a:sym typeface="Droid Sans"/>
              </a:rPr>
              <a:t> N Engl J Med. </a:t>
            </a:r>
            <a:r>
              <a:rPr lang="en" sz="1600" b="0">
                <a:latin typeface="Droid Sans"/>
                <a:ea typeface="Droid Sans"/>
                <a:cs typeface="Droid Sans"/>
                <a:sym typeface="Droid Sans"/>
              </a:rPr>
              <a:t>2018.</a:t>
            </a:r>
            <a:endParaRPr sz="1600">
              <a:latin typeface="Droid Sans"/>
              <a:ea typeface="Droid Sans"/>
              <a:cs typeface="Droid Sans"/>
              <a:sym typeface="Droid Sans"/>
            </a:endParaRPr>
          </a:p>
        </p:txBody>
      </p:sp>
      <p:sp>
        <p:nvSpPr>
          <p:cNvPr id="603" name="Google Shape;603;p78"/>
          <p:cNvSpPr txBox="1">
            <a:spLocks noGrp="1"/>
          </p:cNvSpPr>
          <p:nvPr>
            <p:ph type="body" idx="1"/>
          </p:nvPr>
        </p:nvSpPr>
        <p:spPr>
          <a:xfrm>
            <a:off x="311700" y="1152475"/>
            <a:ext cx="8520600" cy="3345018"/>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r>
              <a:rPr lang="en" dirty="0"/>
              <a:t>Methods:</a:t>
            </a:r>
            <a:endParaRPr dirty="0"/>
          </a:p>
          <a:p>
            <a:pPr marL="457200" lvl="0" indent="-334327" algn="l" rtl="0">
              <a:spcBef>
                <a:spcPts val="0"/>
              </a:spcBef>
              <a:spcAft>
                <a:spcPts val="0"/>
              </a:spcAft>
              <a:buSzPct val="100000"/>
              <a:buChar char="●"/>
            </a:pPr>
            <a:r>
              <a:rPr lang="en" dirty="0"/>
              <a:t>Assess GCS q1h and digit span test q4h for 24 hours or resolution of DKA</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Primary outcome: </a:t>
            </a:r>
            <a:endParaRPr dirty="0"/>
          </a:p>
          <a:p>
            <a:pPr marL="457200" lvl="0" indent="-334327" algn="l" rtl="0">
              <a:spcBef>
                <a:spcPts val="0"/>
              </a:spcBef>
              <a:spcAft>
                <a:spcPts val="0"/>
              </a:spcAft>
              <a:buSzPct val="100000"/>
              <a:buChar char="●"/>
            </a:pPr>
            <a:r>
              <a:rPr lang="en" b="1" dirty="0"/>
              <a:t>decline in mental status GCS&lt;14 x2 </a:t>
            </a:r>
            <a:r>
              <a:rPr lang="en" dirty="0"/>
              <a:t>(separated by 15 minutes)</a:t>
            </a:r>
            <a:endParaRPr dirty="0"/>
          </a:p>
          <a:p>
            <a:pPr marL="914400" lvl="1" indent="-310832" algn="l" rtl="0">
              <a:spcBef>
                <a:spcPts val="0"/>
              </a:spcBef>
              <a:spcAft>
                <a:spcPts val="0"/>
              </a:spcAft>
              <a:buSzPct val="100000"/>
              <a:buChar char="○"/>
            </a:pPr>
            <a:r>
              <a:rPr lang="en" dirty="0"/>
              <a:t>Only includes baseline GCS 14 or 15</a:t>
            </a:r>
            <a:endParaRPr dirty="0"/>
          </a:p>
          <a:p>
            <a:pPr marL="914400" lvl="1" indent="-310832" algn="l" rtl="0">
              <a:spcBef>
                <a:spcPts val="0"/>
              </a:spcBef>
              <a:spcAft>
                <a:spcPts val="0"/>
              </a:spcAft>
              <a:buSzPct val="100000"/>
              <a:buChar char="○"/>
            </a:pPr>
            <a:r>
              <a:rPr lang="en" dirty="0"/>
              <a:t>Intention to treat analysis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Secondary outcomes: </a:t>
            </a:r>
            <a:endParaRPr dirty="0"/>
          </a:p>
          <a:p>
            <a:pPr marL="457200" lvl="0" indent="-334327" algn="l" rtl="0">
              <a:spcBef>
                <a:spcPts val="0"/>
              </a:spcBef>
              <a:spcAft>
                <a:spcPts val="0"/>
              </a:spcAft>
              <a:buSzPct val="100000"/>
              <a:buChar char="●"/>
            </a:pPr>
            <a:r>
              <a:rPr lang="en" b="1" dirty="0"/>
              <a:t>clinically apparent brain injury</a:t>
            </a:r>
            <a:r>
              <a:rPr lang="en" dirty="0"/>
              <a:t> during DKA treatment </a:t>
            </a:r>
            <a:endParaRPr dirty="0"/>
          </a:p>
          <a:p>
            <a:pPr marL="914400" lvl="1" indent="-310832" algn="l" rtl="0">
              <a:spcBef>
                <a:spcPts val="0"/>
              </a:spcBef>
              <a:spcAft>
                <a:spcPts val="0"/>
              </a:spcAft>
              <a:buSzPct val="100000"/>
              <a:buChar char="○"/>
            </a:pPr>
            <a:r>
              <a:rPr lang="en" dirty="0"/>
              <a:t>hyperosmolar therapy, intubation, death</a:t>
            </a:r>
            <a:endParaRPr dirty="0"/>
          </a:p>
          <a:p>
            <a:pPr marL="457200" lvl="0" indent="-334327" algn="l" rtl="0">
              <a:spcBef>
                <a:spcPts val="0"/>
              </a:spcBef>
              <a:spcAft>
                <a:spcPts val="0"/>
              </a:spcAft>
              <a:buSzPct val="100000"/>
              <a:buChar char="●"/>
            </a:pPr>
            <a:r>
              <a:rPr lang="en" b="1" dirty="0"/>
              <a:t>short term memory</a:t>
            </a:r>
            <a:r>
              <a:rPr lang="en" dirty="0"/>
              <a:t> during DKA treatment (blinded, digit span test)</a:t>
            </a:r>
            <a:endParaRPr dirty="0"/>
          </a:p>
          <a:p>
            <a:pPr marL="457200" lvl="0" indent="-334327" algn="l" rtl="0">
              <a:spcBef>
                <a:spcPts val="0"/>
              </a:spcBef>
              <a:spcAft>
                <a:spcPts val="0"/>
              </a:spcAft>
              <a:buSzPct val="100000"/>
              <a:buChar char="●"/>
            </a:pPr>
            <a:r>
              <a:rPr lang="en" dirty="0"/>
              <a:t>change in memory and IQ at </a:t>
            </a:r>
            <a:r>
              <a:rPr lang="en" b="1" dirty="0"/>
              <a:t>2-6 month follow-ups</a:t>
            </a:r>
            <a:r>
              <a:rPr lang="en" dirty="0"/>
              <a:t> (blinded, IQ: Wechsler Abbreviated Scale of Intelligence, digit span, contextual memory color/spatial tests)</a:t>
            </a:r>
            <a:endParaRPr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p79"/>
          <p:cNvSpPr txBox="1">
            <a:spLocks noGrp="1"/>
          </p:cNvSpPr>
          <p:nvPr>
            <p:ph type="title"/>
          </p:nvPr>
        </p:nvSpPr>
        <p:spPr>
          <a:xfrm>
            <a:off x="311700" y="445025"/>
            <a:ext cx="8520600" cy="707400"/>
          </a:xfrm>
          <a:prstGeom prst="rect">
            <a:avLst/>
          </a:prstGeom>
          <a:solidFill>
            <a:srgbClr val="D9D2E9"/>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Kuppermann et al. </a:t>
            </a:r>
            <a:r>
              <a:rPr lang="en" sz="1600">
                <a:latin typeface="Droid Sans"/>
                <a:ea typeface="Droid Sans"/>
                <a:cs typeface="Droid Sans"/>
                <a:sym typeface="Droid Sans"/>
              </a:rPr>
              <a:t>Clinical Trial of Fluid Infusion Rates for Pediatric Diabetic Ketoacidosis</a:t>
            </a:r>
            <a:r>
              <a:rPr lang="en" sz="1600" b="0">
                <a:latin typeface="Droid Sans"/>
                <a:ea typeface="Droid Sans"/>
                <a:cs typeface="Droid Sans"/>
                <a:sym typeface="Droid Sans"/>
              </a:rPr>
              <a:t>.</a:t>
            </a:r>
            <a:r>
              <a:rPr lang="en" sz="1600" b="0" i="1">
                <a:latin typeface="Droid Sans"/>
                <a:ea typeface="Droid Sans"/>
                <a:cs typeface="Droid Sans"/>
                <a:sym typeface="Droid Sans"/>
              </a:rPr>
              <a:t> N Engl J Med. </a:t>
            </a:r>
            <a:r>
              <a:rPr lang="en" sz="1600" b="0">
                <a:latin typeface="Droid Sans"/>
                <a:ea typeface="Droid Sans"/>
                <a:cs typeface="Droid Sans"/>
                <a:sym typeface="Droid Sans"/>
              </a:rPr>
              <a:t>2018.</a:t>
            </a:r>
            <a:endParaRPr sz="1600">
              <a:latin typeface="Droid Sans"/>
              <a:ea typeface="Droid Sans"/>
              <a:cs typeface="Droid Sans"/>
              <a:sym typeface="Droid Sans"/>
            </a:endParaRPr>
          </a:p>
        </p:txBody>
      </p:sp>
      <p:sp>
        <p:nvSpPr>
          <p:cNvPr id="609" name="Google Shape;609;p7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b="1"/>
              <a:t>Analysis</a:t>
            </a:r>
            <a:endParaRPr b="1"/>
          </a:p>
          <a:p>
            <a:pPr marL="457200" lvl="0" indent="-342900" algn="l" rtl="0">
              <a:spcBef>
                <a:spcPts val="0"/>
              </a:spcBef>
              <a:spcAft>
                <a:spcPts val="0"/>
              </a:spcAft>
              <a:buSzPts val="1800"/>
              <a:buChar char="●"/>
            </a:pPr>
            <a:r>
              <a:rPr lang="en"/>
              <a:t>Cochran-mantel-haenszel tests: assess effects of rate and type of fluid</a:t>
            </a:r>
            <a:endParaRPr/>
          </a:p>
          <a:p>
            <a:pPr marL="457200" lvl="0" indent="-342900" algn="l" rtl="0">
              <a:spcBef>
                <a:spcPts val="0"/>
              </a:spcBef>
              <a:spcAft>
                <a:spcPts val="0"/>
              </a:spcAft>
              <a:buSzPts val="1800"/>
              <a:buChar char="●"/>
            </a:pPr>
            <a:r>
              <a:rPr lang="en"/>
              <a:t>Van Elteren tests: assess magnitude of GCS decline and duration of GCS &lt;14</a:t>
            </a:r>
            <a:endParaRPr/>
          </a:p>
          <a:p>
            <a:pPr marL="457200" lvl="0" indent="-342900" algn="l" rtl="0">
              <a:spcBef>
                <a:spcPts val="0"/>
              </a:spcBef>
              <a:spcAft>
                <a:spcPts val="0"/>
              </a:spcAft>
              <a:buSzPts val="1800"/>
              <a:buChar char="●"/>
            </a:pPr>
            <a:r>
              <a:rPr lang="en"/>
              <a:t>Cochran-mantel-haenszel tests: assess incidence of clinically apparent brain injury</a:t>
            </a:r>
            <a:endParaRPr/>
          </a:p>
          <a:p>
            <a:pPr marL="457200" lvl="0" indent="-342900" algn="l" rtl="0">
              <a:spcBef>
                <a:spcPts val="0"/>
              </a:spcBef>
              <a:spcAft>
                <a:spcPts val="0"/>
              </a:spcAft>
              <a:buSzPts val="1800"/>
              <a:buChar char="●"/>
            </a:pPr>
            <a:r>
              <a:rPr lang="en"/>
              <a:t>Linear mixed-effects model: assess digit span scores based on fluid type/rate</a:t>
            </a:r>
            <a:endParaRPr/>
          </a:p>
          <a:p>
            <a:pPr marL="457200" lvl="0" indent="-342900" algn="l" rtl="0">
              <a:spcBef>
                <a:spcPts val="0"/>
              </a:spcBef>
              <a:spcAft>
                <a:spcPts val="0"/>
              </a:spcAft>
              <a:buSzPts val="1800"/>
              <a:buChar char="●"/>
            </a:pPr>
            <a:r>
              <a:rPr lang="en"/>
              <a:t>Van Elteren test: memory scores and IQ</a:t>
            </a:r>
            <a:endParaRPr/>
          </a:p>
          <a:p>
            <a:pPr marL="0" lvl="0" indent="0" algn="l" rtl="0">
              <a:spcBef>
                <a:spcPts val="0"/>
              </a:spcBef>
              <a:spcAft>
                <a:spcPts val="0"/>
              </a:spcAft>
              <a:buNone/>
            </a:pPr>
            <a:endParaRPr/>
          </a:p>
          <a:p>
            <a:pPr marL="0" lvl="0" indent="0" algn="l" rtl="0">
              <a:spcBef>
                <a:spcPts val="0"/>
              </a:spcBef>
              <a:spcAft>
                <a:spcPts val="0"/>
              </a:spcAft>
              <a:buNone/>
            </a:pPr>
            <a:r>
              <a:rPr lang="en"/>
              <a:t>Primary model: Analysis on the per-protocol population and the safety population</a:t>
            </a:r>
            <a:endParaRPr/>
          </a:p>
          <a:p>
            <a:pPr marL="0" lvl="0" indent="0" algn="l" rtl="0">
              <a:spcBef>
                <a:spcPts val="0"/>
              </a:spcBef>
              <a:spcAft>
                <a:spcPts val="0"/>
              </a:spcAft>
              <a:buNone/>
            </a:pPr>
            <a:r>
              <a:rPr lang="en"/>
              <a:t>Subgroup analysis: age &lt;6 and &gt;6; GCS at baseline, history of DKA (y/n)</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80"/>
          <p:cNvSpPr txBox="1">
            <a:spLocks noGrp="1"/>
          </p:cNvSpPr>
          <p:nvPr>
            <p:ph type="title"/>
          </p:nvPr>
        </p:nvSpPr>
        <p:spPr>
          <a:xfrm>
            <a:off x="311700" y="445025"/>
            <a:ext cx="8520600" cy="707400"/>
          </a:xfrm>
          <a:prstGeom prst="rect">
            <a:avLst/>
          </a:prstGeom>
          <a:solidFill>
            <a:srgbClr val="D9D2E9"/>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Kuppermann et al. </a:t>
            </a:r>
            <a:r>
              <a:rPr lang="en" sz="1600">
                <a:latin typeface="Droid Sans"/>
                <a:ea typeface="Droid Sans"/>
                <a:cs typeface="Droid Sans"/>
                <a:sym typeface="Droid Sans"/>
              </a:rPr>
              <a:t>Clinical Trial of Fluid Infusion Rates for Pediatric Diabetic Ketoacidosis</a:t>
            </a:r>
            <a:r>
              <a:rPr lang="en" sz="1600" b="0">
                <a:latin typeface="Droid Sans"/>
                <a:ea typeface="Droid Sans"/>
                <a:cs typeface="Droid Sans"/>
                <a:sym typeface="Droid Sans"/>
              </a:rPr>
              <a:t>.</a:t>
            </a:r>
            <a:r>
              <a:rPr lang="en" sz="1600" b="0" i="1">
                <a:latin typeface="Droid Sans"/>
                <a:ea typeface="Droid Sans"/>
                <a:cs typeface="Droid Sans"/>
                <a:sym typeface="Droid Sans"/>
              </a:rPr>
              <a:t> N Engl J Med. </a:t>
            </a:r>
            <a:r>
              <a:rPr lang="en" sz="1600" b="0">
                <a:latin typeface="Droid Sans"/>
                <a:ea typeface="Droid Sans"/>
                <a:cs typeface="Droid Sans"/>
                <a:sym typeface="Droid Sans"/>
              </a:rPr>
              <a:t>2018.</a:t>
            </a:r>
            <a:endParaRPr sz="1600">
              <a:latin typeface="Droid Sans"/>
              <a:ea typeface="Droid Sans"/>
              <a:cs typeface="Droid Sans"/>
              <a:sym typeface="Droid Sans"/>
            </a:endParaRPr>
          </a:p>
        </p:txBody>
      </p:sp>
      <p:sp>
        <p:nvSpPr>
          <p:cNvPr id="615" name="Google Shape;615;p8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b="1"/>
              <a:t>Results: </a:t>
            </a:r>
            <a:endParaRPr b="1"/>
          </a:p>
          <a:p>
            <a:pPr marL="457200" lvl="0" indent="-334327" algn="l" rtl="0">
              <a:spcBef>
                <a:spcPts val="0"/>
              </a:spcBef>
              <a:spcAft>
                <a:spcPts val="0"/>
              </a:spcAft>
              <a:buSzPct val="100000"/>
              <a:buChar char="●"/>
            </a:pPr>
            <a:r>
              <a:rPr lang="en"/>
              <a:t>48 episodes (3.5%) with GCS&lt;14</a:t>
            </a:r>
            <a:endParaRPr/>
          </a:p>
          <a:p>
            <a:pPr marL="914400" lvl="1" indent="-310832" algn="l" rtl="0">
              <a:spcBef>
                <a:spcPts val="0"/>
              </a:spcBef>
              <a:spcAft>
                <a:spcPts val="0"/>
              </a:spcAft>
              <a:buSzPct val="100000"/>
              <a:buChar char="○"/>
            </a:pPr>
            <a:r>
              <a:rPr lang="en"/>
              <a:t>22 (1.6%) received hyperosmolar therapy but after adjudication, </a:t>
            </a:r>
            <a:r>
              <a:rPr lang="en" b="1"/>
              <a:t>12 of these episodes (0.9%) were determined to have true “clinically apparent brain injury.” </a:t>
            </a:r>
            <a:endParaRPr b="1"/>
          </a:p>
          <a:p>
            <a:pPr marL="1371600" lvl="2" indent="-310832" algn="l" rtl="0">
              <a:spcBef>
                <a:spcPts val="0"/>
              </a:spcBef>
              <a:spcAft>
                <a:spcPts val="0"/>
              </a:spcAft>
              <a:buSzPct val="100000"/>
              <a:buChar char="■"/>
            </a:pPr>
            <a:r>
              <a:rPr lang="en"/>
              <a:t>Most have severe acidosis, hypercapnia; one died.</a:t>
            </a:r>
            <a:endParaRPr/>
          </a:p>
          <a:p>
            <a:pPr marL="0" lvl="0" indent="0" algn="l" rtl="0">
              <a:spcBef>
                <a:spcPts val="0"/>
              </a:spcBef>
              <a:spcAft>
                <a:spcPts val="0"/>
              </a:spcAft>
              <a:buNone/>
            </a:pPr>
            <a:endParaRPr/>
          </a:p>
          <a:p>
            <a:pPr marL="457200" lvl="0" indent="-334327" algn="l" rtl="0">
              <a:spcBef>
                <a:spcPts val="0"/>
              </a:spcBef>
              <a:spcAft>
                <a:spcPts val="0"/>
              </a:spcAft>
              <a:buSzPct val="100000"/>
              <a:buChar char="●"/>
            </a:pPr>
            <a:r>
              <a:rPr lang="en"/>
              <a:t>No significant differences among groups for % of episodes with GCS decline, magnitude of decline, or duration of low GCS, incidence of clinically apparent brain injury. </a:t>
            </a:r>
            <a:endParaRPr/>
          </a:p>
          <a:p>
            <a:pPr marL="457200" lvl="0" indent="-334327" algn="l" rtl="0">
              <a:spcBef>
                <a:spcPts val="0"/>
              </a:spcBef>
              <a:spcAft>
                <a:spcPts val="0"/>
              </a:spcAft>
              <a:buSzPct val="100000"/>
              <a:buChar char="●"/>
            </a:pPr>
            <a:r>
              <a:rPr lang="en"/>
              <a:t>No difference in digit span scores deterioration, but the rate of improvement in digit span scores favored more rapid rehydration (p=0.06). </a:t>
            </a:r>
            <a:endParaRPr/>
          </a:p>
          <a:p>
            <a:pPr marL="457200" lvl="0" indent="-334327" algn="l" rtl="0">
              <a:spcBef>
                <a:spcPts val="0"/>
              </a:spcBef>
              <a:spcAft>
                <a:spcPts val="0"/>
              </a:spcAft>
              <a:buSzPct val="100000"/>
              <a:buChar char="●"/>
            </a:pPr>
            <a:r>
              <a:rPr lang="en"/>
              <a:t>No difference in time to resolution or duration of hospitalization. </a:t>
            </a:r>
            <a:endParaRPr/>
          </a:p>
          <a:p>
            <a:pPr marL="457200" lvl="0" indent="-334327" algn="l" rtl="0">
              <a:spcBef>
                <a:spcPts val="0"/>
              </a:spcBef>
              <a:spcAft>
                <a:spcPts val="0"/>
              </a:spcAft>
              <a:buSzPct val="100000"/>
              <a:buChar char="●"/>
            </a:pPr>
            <a:r>
              <a:rPr lang="en"/>
              <a:t>No difference in neurocognitive eval within 6 months (66% follow-up rate)</a:t>
            </a:r>
            <a:endParaRPr/>
          </a:p>
          <a:p>
            <a:pPr marL="0" lvl="0" indent="0" algn="l" rtl="0">
              <a:spcBef>
                <a:spcPts val="0"/>
              </a:spcBef>
              <a:spcAft>
                <a:spcPts val="0"/>
              </a:spcAft>
              <a:buNone/>
            </a:pPr>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81"/>
          <p:cNvSpPr txBox="1">
            <a:spLocks noGrp="1"/>
          </p:cNvSpPr>
          <p:nvPr>
            <p:ph type="title"/>
          </p:nvPr>
        </p:nvSpPr>
        <p:spPr>
          <a:xfrm>
            <a:off x="311700" y="445025"/>
            <a:ext cx="8520600" cy="707400"/>
          </a:xfrm>
          <a:prstGeom prst="rect">
            <a:avLst/>
          </a:prstGeom>
          <a:solidFill>
            <a:srgbClr val="D9D2E9"/>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Kuppermann et al. </a:t>
            </a:r>
            <a:r>
              <a:rPr lang="en" sz="1600">
                <a:latin typeface="Droid Sans"/>
                <a:ea typeface="Droid Sans"/>
                <a:cs typeface="Droid Sans"/>
                <a:sym typeface="Droid Sans"/>
              </a:rPr>
              <a:t>Clinical Trial of Fluid Infusion Rates for Pediatric Diabetic Ketoacidosis</a:t>
            </a:r>
            <a:r>
              <a:rPr lang="en" sz="1600" b="0">
                <a:latin typeface="Droid Sans"/>
                <a:ea typeface="Droid Sans"/>
                <a:cs typeface="Droid Sans"/>
                <a:sym typeface="Droid Sans"/>
              </a:rPr>
              <a:t>.</a:t>
            </a:r>
            <a:r>
              <a:rPr lang="en" sz="1600" b="0" i="1">
                <a:latin typeface="Droid Sans"/>
                <a:ea typeface="Droid Sans"/>
                <a:cs typeface="Droid Sans"/>
                <a:sym typeface="Droid Sans"/>
              </a:rPr>
              <a:t> N Engl J Med. </a:t>
            </a:r>
            <a:r>
              <a:rPr lang="en" sz="1600" b="0">
                <a:latin typeface="Droid Sans"/>
                <a:ea typeface="Droid Sans"/>
                <a:cs typeface="Droid Sans"/>
                <a:sym typeface="Droid Sans"/>
              </a:rPr>
              <a:t>2018.</a:t>
            </a:r>
            <a:endParaRPr sz="1600">
              <a:latin typeface="Droid Sans"/>
              <a:ea typeface="Droid Sans"/>
              <a:cs typeface="Droid Sans"/>
              <a:sym typeface="Droid Sans"/>
            </a:endParaRPr>
          </a:p>
        </p:txBody>
      </p:sp>
      <p:sp>
        <p:nvSpPr>
          <p:cNvPr id="621" name="Google Shape;621;p8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b="1"/>
              <a:t>Subgroup Analysis</a:t>
            </a:r>
            <a:endParaRPr b="1"/>
          </a:p>
          <a:p>
            <a:pPr marL="457200" lvl="0" indent="-342900" algn="l" rtl="0">
              <a:spcBef>
                <a:spcPts val="0"/>
              </a:spcBef>
              <a:spcAft>
                <a:spcPts val="0"/>
              </a:spcAft>
              <a:buSzPts val="1800"/>
              <a:buChar char="●"/>
            </a:pPr>
            <a:r>
              <a:rPr lang="en"/>
              <a:t>severe DKA (pH or pCO2 in lowest quartile): </a:t>
            </a:r>
            <a:r>
              <a:rPr lang="en" b="1"/>
              <a:t>no difference</a:t>
            </a:r>
            <a:r>
              <a:rPr lang="en"/>
              <a:t> among type/rate for GCS &lt;14 or % of episodes with clinically apparent brain injury</a:t>
            </a:r>
            <a:endParaRPr/>
          </a:p>
          <a:p>
            <a:pPr marL="457200" lvl="0" indent="-342900" algn="l" rtl="0">
              <a:spcBef>
                <a:spcPts val="0"/>
              </a:spcBef>
              <a:spcAft>
                <a:spcPts val="0"/>
              </a:spcAft>
              <a:buSzPts val="1800"/>
              <a:buChar char="●"/>
            </a:pPr>
            <a:r>
              <a:rPr lang="en"/>
              <a:t>based on pCO2 level, the rate of improvement in (forward) digit span scores favored </a:t>
            </a:r>
            <a:r>
              <a:rPr lang="en" b="1"/>
              <a:t>more rapid rehydration</a:t>
            </a:r>
            <a:r>
              <a:rPr lang="en"/>
              <a:t> (p=0.03)</a:t>
            </a:r>
            <a:endParaRPr/>
          </a:p>
          <a:p>
            <a:pPr marL="457200" lvl="0" indent="-342900" algn="l" rtl="0">
              <a:spcBef>
                <a:spcPts val="0"/>
              </a:spcBef>
              <a:spcAft>
                <a:spcPts val="0"/>
              </a:spcAft>
              <a:buSzPts val="1800"/>
              <a:buChar char="●"/>
            </a:pPr>
            <a:r>
              <a:rPr lang="en"/>
              <a:t>based on pH level, the rate of improvement in (backward) digit span scores favored </a:t>
            </a:r>
            <a:r>
              <a:rPr lang="en" b="1"/>
              <a:t>more rapid rehydration</a:t>
            </a:r>
            <a:r>
              <a:rPr lang="en"/>
              <a:t> (p=0.01)</a:t>
            </a:r>
            <a:endParaRPr/>
          </a:p>
          <a:p>
            <a:pPr marL="0" lvl="0" indent="0" algn="l" rtl="0">
              <a:spcBef>
                <a:spcPts val="0"/>
              </a:spcBef>
              <a:spcAft>
                <a:spcPts val="0"/>
              </a:spcAft>
              <a:buNone/>
            </a:pPr>
            <a:endParaRPr/>
          </a:p>
          <a:p>
            <a:pPr marL="0" lvl="0" indent="0" algn="l" rtl="0">
              <a:spcBef>
                <a:spcPts val="0"/>
              </a:spcBef>
              <a:spcAft>
                <a:spcPts val="0"/>
              </a:spcAft>
              <a:buNone/>
            </a:pPr>
            <a:r>
              <a:rPr lang="en"/>
              <a:t>NS group: higher rates of hyperchloremia, hypocalcemia, and hypophosphatemia</a:t>
            </a:r>
            <a:endParaRPr/>
          </a:p>
          <a:p>
            <a:pPr marL="0" lvl="0" indent="0" algn="l" rtl="0">
              <a:spcBef>
                <a:spcPts val="0"/>
              </a:spcBef>
              <a:spcAft>
                <a:spcPts val="0"/>
              </a:spcAft>
              <a:buNone/>
            </a:pPr>
            <a:r>
              <a:rPr lang="en"/>
              <a:t>Rapid rate: associated with higher incidence of hypocalcemia</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p82"/>
          <p:cNvSpPr txBox="1">
            <a:spLocks noGrp="1"/>
          </p:cNvSpPr>
          <p:nvPr>
            <p:ph type="title"/>
          </p:nvPr>
        </p:nvSpPr>
        <p:spPr>
          <a:xfrm>
            <a:off x="311700" y="445025"/>
            <a:ext cx="8520600" cy="707400"/>
          </a:xfrm>
          <a:prstGeom prst="rect">
            <a:avLst/>
          </a:prstGeom>
          <a:solidFill>
            <a:srgbClr val="D9D2E9"/>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Kuppermann et al. </a:t>
            </a:r>
            <a:r>
              <a:rPr lang="en" sz="1600">
                <a:latin typeface="Droid Sans"/>
                <a:ea typeface="Droid Sans"/>
                <a:cs typeface="Droid Sans"/>
                <a:sym typeface="Droid Sans"/>
              </a:rPr>
              <a:t>Clinical Trial of Fluid Infusion Rates for Pediatric Diabetic Ketoacidosis</a:t>
            </a:r>
            <a:r>
              <a:rPr lang="en" sz="1600" b="0">
                <a:latin typeface="Droid Sans"/>
                <a:ea typeface="Droid Sans"/>
                <a:cs typeface="Droid Sans"/>
                <a:sym typeface="Droid Sans"/>
              </a:rPr>
              <a:t>.</a:t>
            </a:r>
            <a:r>
              <a:rPr lang="en" sz="1600" b="0" i="1">
                <a:latin typeface="Droid Sans"/>
                <a:ea typeface="Droid Sans"/>
                <a:cs typeface="Droid Sans"/>
                <a:sym typeface="Droid Sans"/>
              </a:rPr>
              <a:t> N Engl J Med. </a:t>
            </a:r>
            <a:r>
              <a:rPr lang="en" sz="1600" b="0">
                <a:latin typeface="Droid Sans"/>
                <a:ea typeface="Droid Sans"/>
                <a:cs typeface="Droid Sans"/>
                <a:sym typeface="Droid Sans"/>
              </a:rPr>
              <a:t>2018.</a:t>
            </a:r>
            <a:endParaRPr sz="1600">
              <a:latin typeface="Droid Sans"/>
              <a:ea typeface="Droid Sans"/>
              <a:cs typeface="Droid Sans"/>
              <a:sym typeface="Droid Sans"/>
            </a:endParaRPr>
          </a:p>
        </p:txBody>
      </p:sp>
      <p:sp>
        <p:nvSpPr>
          <p:cNvPr id="627" name="Google Shape;627;p82"/>
          <p:cNvSpPr txBox="1">
            <a:spLocks noGrp="1"/>
          </p:cNvSpPr>
          <p:nvPr>
            <p:ph type="body" idx="1"/>
          </p:nvPr>
        </p:nvSpPr>
        <p:spPr>
          <a:xfrm>
            <a:off x="311700" y="1152475"/>
            <a:ext cx="8520600" cy="9408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b="1"/>
              <a:t>Conclusions: </a:t>
            </a:r>
            <a:endParaRPr b="1"/>
          </a:p>
          <a:p>
            <a:pPr marL="457200" lvl="0" indent="-334327" algn="l" rtl="0">
              <a:spcBef>
                <a:spcPts val="0"/>
              </a:spcBef>
              <a:spcAft>
                <a:spcPts val="0"/>
              </a:spcAft>
              <a:buSzPct val="100000"/>
              <a:buChar char="●"/>
            </a:pPr>
            <a:r>
              <a:rPr lang="en"/>
              <a:t>Excessive fluid administration has been widely suspected to cause brain injury. In this study, the rate and type of fluid are not associated with brain injury.</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sp>
        <p:nvSpPr>
          <p:cNvPr id="632" name="Google Shape;632;p83"/>
          <p:cNvSpPr txBox="1">
            <a:spLocks noGrp="1"/>
          </p:cNvSpPr>
          <p:nvPr>
            <p:ph type="title"/>
          </p:nvPr>
        </p:nvSpPr>
        <p:spPr>
          <a:xfrm>
            <a:off x="311700" y="445025"/>
            <a:ext cx="8520600" cy="707400"/>
          </a:xfrm>
          <a:prstGeom prst="rect">
            <a:avLst/>
          </a:prstGeom>
          <a:solidFill>
            <a:srgbClr val="D9D2E9"/>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Kuppermann et al. </a:t>
            </a:r>
            <a:r>
              <a:rPr lang="en" sz="1600">
                <a:latin typeface="Droid Sans"/>
                <a:ea typeface="Droid Sans"/>
                <a:cs typeface="Droid Sans"/>
                <a:sym typeface="Droid Sans"/>
              </a:rPr>
              <a:t>Clinical Trial of Fluid Infusion Rates for Pediatric Diabetic Ketoacidosis</a:t>
            </a:r>
            <a:r>
              <a:rPr lang="en" sz="1600" b="0">
                <a:latin typeface="Droid Sans"/>
                <a:ea typeface="Droid Sans"/>
                <a:cs typeface="Droid Sans"/>
                <a:sym typeface="Droid Sans"/>
              </a:rPr>
              <a:t>.</a:t>
            </a:r>
            <a:r>
              <a:rPr lang="en" sz="1600" b="0" i="1">
                <a:latin typeface="Droid Sans"/>
                <a:ea typeface="Droid Sans"/>
                <a:cs typeface="Droid Sans"/>
                <a:sym typeface="Droid Sans"/>
              </a:rPr>
              <a:t> N Engl J Med. </a:t>
            </a:r>
            <a:r>
              <a:rPr lang="en" sz="1600" b="0">
                <a:latin typeface="Droid Sans"/>
                <a:ea typeface="Droid Sans"/>
                <a:cs typeface="Droid Sans"/>
                <a:sym typeface="Droid Sans"/>
              </a:rPr>
              <a:t>2018.</a:t>
            </a:r>
            <a:endParaRPr sz="1600">
              <a:latin typeface="Droid Sans"/>
              <a:ea typeface="Droid Sans"/>
              <a:cs typeface="Droid Sans"/>
              <a:sym typeface="Droid Sans"/>
            </a:endParaRPr>
          </a:p>
        </p:txBody>
      </p:sp>
      <p:sp>
        <p:nvSpPr>
          <p:cNvPr id="633" name="Google Shape;633;p83"/>
          <p:cNvSpPr txBox="1">
            <a:spLocks noGrp="1"/>
          </p:cNvSpPr>
          <p:nvPr>
            <p:ph type="body" idx="1"/>
          </p:nvPr>
        </p:nvSpPr>
        <p:spPr>
          <a:xfrm>
            <a:off x="311700" y="1152475"/>
            <a:ext cx="8520600" cy="35988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b="1"/>
              <a:t>Conclusions: </a:t>
            </a:r>
            <a:endParaRPr b="1"/>
          </a:p>
          <a:p>
            <a:pPr marL="457200" lvl="0" indent="-334327" algn="l" rtl="0">
              <a:spcBef>
                <a:spcPts val="0"/>
              </a:spcBef>
              <a:spcAft>
                <a:spcPts val="0"/>
              </a:spcAft>
              <a:buSzPct val="100000"/>
              <a:buChar char="●"/>
            </a:pPr>
            <a:r>
              <a:rPr lang="en"/>
              <a:t>Excessive fluid administration has been widely suspected to cause brain injury. In this study, the rate and type of fluid are not associated with brain injury.</a:t>
            </a:r>
            <a:endParaRPr/>
          </a:p>
          <a:p>
            <a:pPr marL="0" lvl="0" indent="0" algn="l" rtl="0">
              <a:spcBef>
                <a:spcPts val="0"/>
              </a:spcBef>
              <a:spcAft>
                <a:spcPts val="0"/>
              </a:spcAft>
              <a:buNone/>
            </a:pPr>
            <a:endParaRPr/>
          </a:p>
          <a:p>
            <a:pPr marL="0" lvl="0" indent="0" algn="l" rtl="0">
              <a:spcBef>
                <a:spcPts val="0"/>
              </a:spcBef>
              <a:spcAft>
                <a:spcPts val="0"/>
              </a:spcAft>
              <a:buNone/>
            </a:pPr>
            <a:r>
              <a:rPr lang="en" b="1"/>
              <a:t>Limitations:</a:t>
            </a:r>
            <a:endParaRPr b="1"/>
          </a:p>
          <a:p>
            <a:pPr marL="457200" lvl="0" indent="-334327" algn="l" rtl="0">
              <a:spcBef>
                <a:spcPts val="0"/>
              </a:spcBef>
              <a:spcAft>
                <a:spcPts val="0"/>
              </a:spcAft>
              <a:buSzPct val="100000"/>
              <a:buChar char="●"/>
            </a:pPr>
            <a:r>
              <a:rPr lang="en"/>
              <a:t>Analysis was maybe too simple: fast vs slow and 0.45% vs 0.9% </a:t>
            </a:r>
            <a:endParaRPr/>
          </a:p>
          <a:p>
            <a:pPr marL="457200" lvl="0" indent="-334327" algn="l" rtl="0">
              <a:spcBef>
                <a:spcPts val="0"/>
              </a:spcBef>
              <a:spcAft>
                <a:spcPts val="0"/>
              </a:spcAft>
              <a:buSzPct val="100000"/>
              <a:buChar char="●"/>
            </a:pPr>
            <a:r>
              <a:rPr lang="en"/>
              <a:t>Does not specify the rate/timing of “bolus”</a:t>
            </a:r>
            <a:endParaRPr/>
          </a:p>
          <a:p>
            <a:pPr marL="457200" lvl="0" indent="-334327" algn="l" rtl="0">
              <a:spcBef>
                <a:spcPts val="0"/>
              </a:spcBef>
              <a:spcAft>
                <a:spcPts val="0"/>
              </a:spcAft>
              <a:buSzPct val="100000"/>
              <a:buChar char="●"/>
            </a:pPr>
            <a:r>
              <a:rPr lang="en"/>
              <a:t>Severity is assessed based on quartile (rather than pH&lt;7.1)</a:t>
            </a:r>
            <a:endParaRPr/>
          </a:p>
          <a:p>
            <a:pPr marL="457200" lvl="0" indent="-334327" algn="l" rtl="0">
              <a:spcBef>
                <a:spcPts val="0"/>
              </a:spcBef>
              <a:spcAft>
                <a:spcPts val="0"/>
              </a:spcAft>
              <a:buSzPct val="100000"/>
              <a:buChar char="●"/>
            </a:pPr>
            <a:r>
              <a:rPr lang="en"/>
              <a:t>GCS is used primarily in trauma, not medical cases</a:t>
            </a:r>
            <a:endParaRPr/>
          </a:p>
          <a:p>
            <a:pPr marL="457200" lvl="0" indent="-334327" algn="l" rtl="0">
              <a:spcBef>
                <a:spcPts val="0"/>
              </a:spcBef>
              <a:spcAft>
                <a:spcPts val="0"/>
              </a:spcAft>
              <a:buSzPct val="100000"/>
              <a:buChar char="●"/>
            </a:pPr>
            <a:r>
              <a:rPr lang="en"/>
              <a:t>Study was powered to detect changes in GCS. </a:t>
            </a:r>
            <a:endParaRPr/>
          </a:p>
          <a:p>
            <a:pPr marL="914400" lvl="1" indent="-310832" algn="l" rtl="0">
              <a:spcBef>
                <a:spcPts val="0"/>
              </a:spcBef>
              <a:spcAft>
                <a:spcPts val="0"/>
              </a:spcAft>
              <a:buSzPct val="100000"/>
              <a:buChar char="○"/>
            </a:pPr>
            <a:r>
              <a:rPr lang="en"/>
              <a:t>Do we really care about changes in GCS? Or actual brain injury?</a:t>
            </a:r>
            <a:endParaRPr/>
          </a:p>
          <a:p>
            <a:pPr marL="914400" lvl="1" indent="-310832" algn="l" rtl="0">
              <a:spcBef>
                <a:spcPts val="0"/>
              </a:spcBef>
              <a:spcAft>
                <a:spcPts val="0"/>
              </a:spcAft>
              <a:buSzPct val="100000"/>
              <a:buChar char="○"/>
            </a:pPr>
            <a:r>
              <a:rPr lang="en"/>
              <a:t>Poor power: clinically apparent brain injury occurs in &lt;1% of episodes “making it impractical to design a trial with sufficient statistical power to detect differences in this outcome”</a:t>
            </a:r>
            <a:endParaRPr/>
          </a:p>
          <a:p>
            <a:pPr marL="914400" lvl="1" indent="-310832" algn="l" rtl="0">
              <a:spcBef>
                <a:spcPts val="0"/>
              </a:spcBef>
              <a:spcAft>
                <a:spcPts val="0"/>
              </a:spcAft>
              <a:buSzPct val="100000"/>
              <a:buChar char="○"/>
            </a:pPr>
            <a:r>
              <a:rPr lang="en"/>
              <a:t>Changes in GCS “may reflect physiological processes that are different from those responsible for clinically apparent brain injury.”</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8" name="Google Shape;638;p8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CLINICAL SCENARIO</a:t>
            </a:r>
            <a:endParaRPr/>
          </a:p>
        </p:txBody>
      </p:sp>
      <p:sp>
        <p:nvSpPr>
          <p:cNvPr id="639" name="Google Shape;639;p84"/>
          <p:cNvSpPr txBox="1">
            <a:spLocks noGrp="1"/>
          </p:cNvSpPr>
          <p:nvPr>
            <p:ph type="body" idx="1"/>
          </p:nvPr>
        </p:nvSpPr>
        <p:spPr>
          <a:xfrm>
            <a:off x="311700" y="1487625"/>
            <a:ext cx="8520600" cy="2201100"/>
          </a:xfrm>
          <a:prstGeom prst="rect">
            <a:avLst/>
          </a:prstGeom>
        </p:spPr>
        <p:txBody>
          <a:bodyPr spcFirstLastPara="1" wrap="square" lIns="91425" tIns="91425" rIns="91425" bIns="91425" anchor="t" anchorCtr="0">
            <a:normAutofit/>
          </a:bodyPr>
          <a:lstStyle/>
          <a:p>
            <a:pPr marL="0" lvl="0" indent="0" algn="ctr" rtl="0">
              <a:lnSpc>
                <a:spcPct val="105000"/>
              </a:lnSpc>
              <a:spcBef>
                <a:spcPts val="0"/>
              </a:spcBef>
              <a:spcAft>
                <a:spcPts val="1200"/>
              </a:spcAft>
              <a:buNone/>
            </a:pPr>
            <a:r>
              <a:rPr lang="en" sz="2700"/>
              <a:t>You recently read the 2018 fluids in DKA study which does not show a relationship between fluid type or quantity and brain injury. But what if we “drop the sodium too quickly?”</a:t>
            </a:r>
            <a:endParaRPr sz="270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sp>
        <p:nvSpPr>
          <p:cNvPr id="644" name="Google Shape;644;p85"/>
          <p:cNvSpPr txBox="1">
            <a:spLocks noGrp="1"/>
          </p:cNvSpPr>
          <p:nvPr>
            <p:ph type="title"/>
          </p:nvPr>
        </p:nvSpPr>
        <p:spPr>
          <a:xfrm>
            <a:off x="311700" y="445025"/>
            <a:ext cx="8520600" cy="707400"/>
          </a:xfrm>
          <a:prstGeom prst="rect">
            <a:avLst/>
          </a:prstGeom>
          <a:solidFill>
            <a:srgbClr val="F4CCCC"/>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uFill>
                  <a:noFill/>
                </a:uFill>
                <a:latin typeface="Droid Sans"/>
                <a:ea typeface="Droid Sans"/>
                <a:cs typeface="Droid Sans"/>
                <a:sym typeface="Droid Sans"/>
                <a:hlinkClick r:id="rId3"/>
              </a:rPr>
              <a:t>Glaser et al.</a:t>
            </a:r>
            <a:r>
              <a:rPr lang="en" sz="1600">
                <a:uFill>
                  <a:noFill/>
                </a:uFill>
                <a:latin typeface="Droid Sans"/>
                <a:ea typeface="Droid Sans"/>
                <a:cs typeface="Droid Sans"/>
                <a:sym typeface="Droid Sans"/>
                <a:hlinkClick r:id="rId3"/>
              </a:rPr>
              <a:t> Serum sodium concentration and mental status in children with </a:t>
            </a:r>
            <a:r>
              <a:rPr lang="en" sz="1600">
                <a:uFill>
                  <a:noFill/>
                </a:uFill>
                <a:latin typeface="Droid Sans"/>
                <a:ea typeface="Droid Sans"/>
                <a:cs typeface="Droid Sans"/>
                <a:sym typeface="Droid Sans"/>
                <a:hlinkClick r:id="rId4"/>
              </a:rPr>
              <a:t>diabetic ketoacidosis</a:t>
            </a:r>
            <a:r>
              <a:rPr lang="en" sz="1600" b="0">
                <a:latin typeface="Droid Sans"/>
                <a:ea typeface="Droid Sans"/>
                <a:cs typeface="Droid Sans"/>
                <a:sym typeface="Droid Sans"/>
              </a:rPr>
              <a:t>. </a:t>
            </a:r>
            <a:r>
              <a:rPr lang="en" sz="1600" b="0" i="1">
                <a:latin typeface="Droid Sans"/>
                <a:ea typeface="Droid Sans"/>
                <a:cs typeface="Droid Sans"/>
                <a:sym typeface="Droid Sans"/>
              </a:rPr>
              <a:t>Pediatrics.</a:t>
            </a:r>
            <a:r>
              <a:rPr lang="en" sz="1600" b="0">
                <a:latin typeface="Droid Sans"/>
                <a:ea typeface="Droid Sans"/>
                <a:cs typeface="Droid Sans"/>
                <a:sym typeface="Droid Sans"/>
              </a:rPr>
              <a:t> 2021.</a:t>
            </a:r>
            <a:endParaRPr sz="1600">
              <a:latin typeface="Droid Sans"/>
              <a:ea typeface="Droid Sans"/>
              <a:cs typeface="Droid Sans"/>
              <a:sym typeface="Droid Sans"/>
            </a:endParaRPr>
          </a:p>
        </p:txBody>
      </p:sp>
      <p:sp>
        <p:nvSpPr>
          <p:cNvPr id="645" name="Google Shape;645;p8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b="1"/>
              <a:t>Background: </a:t>
            </a:r>
            <a:r>
              <a:rPr lang="en"/>
              <a:t>retrospective studies suggest declining corrected sodium values are associated with cerebral injury</a:t>
            </a:r>
            <a:endParaRPr/>
          </a:p>
          <a:p>
            <a:pPr marL="0" lvl="0" indent="0" algn="l" rtl="0">
              <a:spcBef>
                <a:spcPts val="0"/>
              </a:spcBef>
              <a:spcAft>
                <a:spcPts val="0"/>
              </a:spcAft>
              <a:buNone/>
            </a:pPr>
            <a:endParaRPr/>
          </a:p>
          <a:p>
            <a:pPr marL="0" lvl="0" indent="0" algn="l" rtl="0">
              <a:spcBef>
                <a:spcPts val="0"/>
              </a:spcBef>
              <a:spcAft>
                <a:spcPts val="0"/>
              </a:spcAft>
              <a:buNone/>
            </a:pPr>
            <a:r>
              <a:rPr lang="en" b="1"/>
              <a:t>Methods: </a:t>
            </a:r>
            <a:endParaRPr b="1"/>
          </a:p>
          <a:p>
            <a:pPr marL="457200" lvl="0" indent="-342900" algn="l" rtl="0">
              <a:spcBef>
                <a:spcPts val="0"/>
              </a:spcBef>
              <a:spcAft>
                <a:spcPts val="0"/>
              </a:spcAft>
              <a:buSzPts val="1800"/>
              <a:buChar char="●"/>
            </a:pPr>
            <a:r>
              <a:rPr lang="en"/>
              <a:t>uses the data from the four arm DKA Fluid study</a:t>
            </a:r>
            <a:endParaRPr/>
          </a:p>
          <a:p>
            <a:pPr marL="457200" lvl="0" indent="-342900" algn="l" rtl="0">
              <a:spcBef>
                <a:spcPts val="0"/>
              </a:spcBef>
              <a:spcAft>
                <a:spcPts val="0"/>
              </a:spcAft>
              <a:buSzPts val="1800"/>
              <a:buChar char="●"/>
            </a:pPr>
            <a:r>
              <a:rPr lang="en"/>
              <a:t>evaluates the sodium values over first 12 hours of DKA management</a:t>
            </a:r>
            <a:endParaRPr/>
          </a:p>
          <a:p>
            <a:pPr marL="457200" lvl="0" indent="-342900" algn="l" rtl="0">
              <a:spcBef>
                <a:spcPts val="0"/>
              </a:spcBef>
              <a:spcAft>
                <a:spcPts val="0"/>
              </a:spcAft>
              <a:buSzPts val="1800"/>
              <a:buChar char="●"/>
            </a:pPr>
            <a:r>
              <a:rPr lang="en"/>
              <a:t>compares outcomes for patients who had declines in sodium values versus the goal (stable or rising glucose values)</a:t>
            </a:r>
            <a:endParaRPr/>
          </a:p>
          <a:p>
            <a:pPr marL="0" lvl="0" indent="0" algn="l" rtl="0">
              <a:spcBef>
                <a:spcPts val="0"/>
              </a:spcBef>
              <a:spcAft>
                <a:spcPts val="0"/>
              </a:spcAft>
              <a:buNone/>
            </a:pPr>
            <a:endParaRPr/>
          </a:p>
          <a:p>
            <a:pPr marL="0" lvl="0" indent="0" algn="l" rtl="0">
              <a:spcBef>
                <a:spcPts val="0"/>
              </a:spcBef>
              <a:spcAft>
                <a:spcPts val="0"/>
              </a:spcAft>
              <a:buNone/>
            </a:pPr>
            <a:r>
              <a:rPr lang="en" b="1"/>
              <a:t>Inclusion:</a:t>
            </a:r>
            <a:r>
              <a:rPr lang="en"/>
              <a:t> &lt;18 years old, DKA (glucose &gt;300, pH &lt;7.25 or bicarb &lt;15, + ketones) </a:t>
            </a:r>
            <a:endParaRPr/>
          </a:p>
          <a:p>
            <a:pPr marL="0" lvl="0" indent="0" algn="l" rtl="0">
              <a:spcBef>
                <a:spcPts val="0"/>
              </a:spcBef>
              <a:spcAft>
                <a:spcPts val="0"/>
              </a:spcAft>
              <a:buNone/>
            </a:pPr>
            <a:r>
              <a:rPr lang="en"/>
              <a:t>Calculated corrected glucose at 0, 4, 8, 12 hours of management</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sp>
        <p:nvSpPr>
          <p:cNvPr id="650" name="Google Shape;650;p86"/>
          <p:cNvSpPr txBox="1">
            <a:spLocks noGrp="1"/>
          </p:cNvSpPr>
          <p:nvPr>
            <p:ph type="title"/>
          </p:nvPr>
        </p:nvSpPr>
        <p:spPr>
          <a:xfrm>
            <a:off x="311700" y="445025"/>
            <a:ext cx="8520600" cy="707400"/>
          </a:xfrm>
          <a:prstGeom prst="rect">
            <a:avLst/>
          </a:prstGeom>
          <a:solidFill>
            <a:srgbClr val="F4CCCC"/>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uFill>
                  <a:noFill/>
                </a:uFill>
                <a:latin typeface="Droid Sans"/>
                <a:ea typeface="Droid Sans"/>
                <a:cs typeface="Droid Sans"/>
                <a:sym typeface="Droid Sans"/>
                <a:hlinkClick r:id="rId3"/>
              </a:rPr>
              <a:t>Glaser et al.</a:t>
            </a:r>
            <a:r>
              <a:rPr lang="en" sz="1600">
                <a:uFill>
                  <a:noFill/>
                </a:uFill>
                <a:latin typeface="Droid Sans"/>
                <a:ea typeface="Droid Sans"/>
                <a:cs typeface="Droid Sans"/>
                <a:sym typeface="Droid Sans"/>
                <a:hlinkClick r:id="rId3"/>
              </a:rPr>
              <a:t> Serum sodium concentration and mental status in children with </a:t>
            </a:r>
            <a:r>
              <a:rPr lang="en" sz="1600">
                <a:uFill>
                  <a:noFill/>
                </a:uFill>
                <a:latin typeface="Droid Sans"/>
                <a:ea typeface="Droid Sans"/>
                <a:cs typeface="Droid Sans"/>
                <a:sym typeface="Droid Sans"/>
                <a:hlinkClick r:id="rId4"/>
              </a:rPr>
              <a:t>diabetic ketoacidosis</a:t>
            </a:r>
            <a:r>
              <a:rPr lang="en" sz="1600" b="0">
                <a:latin typeface="Droid Sans"/>
                <a:ea typeface="Droid Sans"/>
                <a:cs typeface="Droid Sans"/>
                <a:sym typeface="Droid Sans"/>
              </a:rPr>
              <a:t>. </a:t>
            </a:r>
            <a:r>
              <a:rPr lang="en" sz="1600" b="0" i="1">
                <a:latin typeface="Droid Sans"/>
                <a:ea typeface="Droid Sans"/>
                <a:cs typeface="Droid Sans"/>
                <a:sym typeface="Droid Sans"/>
              </a:rPr>
              <a:t>Pediatrics.</a:t>
            </a:r>
            <a:r>
              <a:rPr lang="en" sz="1600" b="0">
                <a:latin typeface="Droid Sans"/>
                <a:ea typeface="Droid Sans"/>
                <a:cs typeface="Droid Sans"/>
                <a:sym typeface="Droid Sans"/>
              </a:rPr>
              <a:t> 2021.</a:t>
            </a:r>
            <a:endParaRPr sz="1600">
              <a:latin typeface="Droid Sans"/>
              <a:ea typeface="Droid Sans"/>
              <a:cs typeface="Droid Sans"/>
              <a:sym typeface="Droid Sans"/>
            </a:endParaRPr>
          </a:p>
        </p:txBody>
      </p:sp>
      <p:pic>
        <p:nvPicPr>
          <p:cNvPr id="651" name="Google Shape;651;p86"/>
          <p:cNvPicPr preferRelativeResize="0"/>
          <p:nvPr/>
        </p:nvPicPr>
        <p:blipFill>
          <a:blip r:embed="rId5">
            <a:alphaModFix/>
          </a:blip>
          <a:stretch>
            <a:fillRect/>
          </a:stretch>
        </p:blipFill>
        <p:spPr>
          <a:xfrm>
            <a:off x="114000" y="1493650"/>
            <a:ext cx="8916001" cy="201467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sp>
        <p:nvSpPr>
          <p:cNvPr id="656" name="Google Shape;656;p87"/>
          <p:cNvSpPr txBox="1">
            <a:spLocks noGrp="1"/>
          </p:cNvSpPr>
          <p:nvPr>
            <p:ph type="title"/>
          </p:nvPr>
        </p:nvSpPr>
        <p:spPr>
          <a:xfrm>
            <a:off x="311700" y="445025"/>
            <a:ext cx="8520600" cy="707400"/>
          </a:xfrm>
          <a:prstGeom prst="rect">
            <a:avLst/>
          </a:prstGeom>
          <a:solidFill>
            <a:srgbClr val="F4CCCC"/>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uFill>
                  <a:noFill/>
                </a:uFill>
                <a:latin typeface="Droid Sans"/>
                <a:ea typeface="Droid Sans"/>
                <a:cs typeface="Droid Sans"/>
                <a:sym typeface="Droid Sans"/>
                <a:hlinkClick r:id="rId3"/>
              </a:rPr>
              <a:t>Glaser et al.</a:t>
            </a:r>
            <a:r>
              <a:rPr lang="en" sz="1600">
                <a:uFill>
                  <a:noFill/>
                </a:uFill>
                <a:latin typeface="Droid Sans"/>
                <a:ea typeface="Droid Sans"/>
                <a:cs typeface="Droid Sans"/>
                <a:sym typeface="Droid Sans"/>
                <a:hlinkClick r:id="rId3"/>
              </a:rPr>
              <a:t> Serum sodium concentration and mental status in children with </a:t>
            </a:r>
            <a:r>
              <a:rPr lang="en" sz="1600">
                <a:uFill>
                  <a:noFill/>
                </a:uFill>
                <a:latin typeface="Droid Sans"/>
                <a:ea typeface="Droid Sans"/>
                <a:cs typeface="Droid Sans"/>
                <a:sym typeface="Droid Sans"/>
                <a:hlinkClick r:id="rId4"/>
              </a:rPr>
              <a:t>diabetic ketoacidosis</a:t>
            </a:r>
            <a:r>
              <a:rPr lang="en" sz="1600" b="0">
                <a:latin typeface="Droid Sans"/>
                <a:ea typeface="Droid Sans"/>
                <a:cs typeface="Droid Sans"/>
                <a:sym typeface="Droid Sans"/>
              </a:rPr>
              <a:t>. </a:t>
            </a:r>
            <a:r>
              <a:rPr lang="en" sz="1600" b="0" i="1">
                <a:latin typeface="Droid Sans"/>
                <a:ea typeface="Droid Sans"/>
                <a:cs typeface="Droid Sans"/>
                <a:sym typeface="Droid Sans"/>
              </a:rPr>
              <a:t>Pediatrics.</a:t>
            </a:r>
            <a:r>
              <a:rPr lang="en" sz="1600" b="0">
                <a:latin typeface="Droid Sans"/>
                <a:ea typeface="Droid Sans"/>
                <a:cs typeface="Droid Sans"/>
                <a:sym typeface="Droid Sans"/>
              </a:rPr>
              <a:t> 2021.</a:t>
            </a:r>
            <a:endParaRPr sz="1600">
              <a:latin typeface="Droid Sans"/>
              <a:ea typeface="Droid Sans"/>
              <a:cs typeface="Droid Sans"/>
              <a:sym typeface="Droid Sans"/>
            </a:endParaRPr>
          </a:p>
        </p:txBody>
      </p:sp>
      <p:sp>
        <p:nvSpPr>
          <p:cNvPr id="657" name="Google Shape;657;p8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n"/>
              <a:t>Methods:</a:t>
            </a:r>
            <a:endParaRPr/>
          </a:p>
          <a:p>
            <a:pPr marL="457200" lvl="0" indent="-325755" algn="l" rtl="0">
              <a:spcBef>
                <a:spcPts val="0"/>
              </a:spcBef>
              <a:spcAft>
                <a:spcPts val="0"/>
              </a:spcAft>
              <a:buSzPct val="100000"/>
              <a:buChar char="●"/>
            </a:pPr>
            <a:r>
              <a:rPr lang="en"/>
              <a:t>During the first 24 hours of DKA treatment, assess GCS q1h and digit span test q4h</a:t>
            </a:r>
            <a:endParaRPr/>
          </a:p>
          <a:p>
            <a:pPr marL="0" lvl="0" indent="0" algn="l" rtl="0">
              <a:spcBef>
                <a:spcPts val="0"/>
              </a:spcBef>
              <a:spcAft>
                <a:spcPts val="0"/>
              </a:spcAft>
              <a:buNone/>
            </a:pPr>
            <a:endParaRPr/>
          </a:p>
          <a:p>
            <a:pPr marL="0" lvl="0" indent="0" algn="l" rtl="0">
              <a:spcBef>
                <a:spcPts val="0"/>
              </a:spcBef>
              <a:spcAft>
                <a:spcPts val="0"/>
              </a:spcAft>
              <a:buNone/>
            </a:pPr>
            <a:r>
              <a:rPr lang="en"/>
              <a:t>Primary outcome: </a:t>
            </a:r>
            <a:endParaRPr/>
          </a:p>
          <a:p>
            <a:pPr marL="457200" lvl="0" indent="-325755" algn="l" rtl="0">
              <a:spcBef>
                <a:spcPts val="0"/>
              </a:spcBef>
              <a:spcAft>
                <a:spcPts val="0"/>
              </a:spcAft>
              <a:buSzPct val="100000"/>
              <a:buChar char="●"/>
            </a:pPr>
            <a:r>
              <a:rPr lang="en" b="1"/>
              <a:t>decline in mental status GCS&lt;14 x2 </a:t>
            </a:r>
            <a:r>
              <a:rPr lang="en"/>
              <a:t>(separated by 15 minutes)</a:t>
            </a:r>
            <a:endParaRPr/>
          </a:p>
          <a:p>
            <a:pPr marL="914400" lvl="1" indent="-304165" algn="l" rtl="0">
              <a:spcBef>
                <a:spcPts val="0"/>
              </a:spcBef>
              <a:spcAft>
                <a:spcPts val="0"/>
              </a:spcAft>
              <a:buSzPct val="100000"/>
              <a:buChar char="○"/>
            </a:pPr>
            <a:r>
              <a:rPr lang="en"/>
              <a:t>Only includes baseline GCS 14 or 15</a:t>
            </a:r>
            <a:endParaRPr/>
          </a:p>
          <a:p>
            <a:pPr marL="914400" lvl="1" indent="-304165" algn="l" rtl="0">
              <a:spcBef>
                <a:spcPts val="0"/>
              </a:spcBef>
              <a:spcAft>
                <a:spcPts val="0"/>
              </a:spcAft>
              <a:buSzPct val="100000"/>
              <a:buChar char="○"/>
            </a:pPr>
            <a:r>
              <a:rPr lang="en"/>
              <a:t>Intention to treat analysis </a:t>
            </a:r>
            <a:endParaRPr/>
          </a:p>
          <a:p>
            <a:pPr marL="0" lvl="0" indent="0" algn="l" rtl="0">
              <a:spcBef>
                <a:spcPts val="0"/>
              </a:spcBef>
              <a:spcAft>
                <a:spcPts val="0"/>
              </a:spcAft>
              <a:buNone/>
            </a:pPr>
            <a:endParaRPr/>
          </a:p>
          <a:p>
            <a:pPr marL="0" lvl="0" indent="0" algn="l" rtl="0">
              <a:spcBef>
                <a:spcPts val="0"/>
              </a:spcBef>
              <a:spcAft>
                <a:spcPts val="0"/>
              </a:spcAft>
              <a:buNone/>
            </a:pPr>
            <a:r>
              <a:rPr lang="en"/>
              <a:t>Secondary outcomes: </a:t>
            </a:r>
            <a:endParaRPr/>
          </a:p>
          <a:p>
            <a:pPr marL="457200" lvl="0" indent="-325755" algn="l" rtl="0">
              <a:spcBef>
                <a:spcPts val="0"/>
              </a:spcBef>
              <a:spcAft>
                <a:spcPts val="0"/>
              </a:spcAft>
              <a:buSzPct val="100000"/>
              <a:buChar char="●"/>
            </a:pPr>
            <a:r>
              <a:rPr lang="en" b="1"/>
              <a:t>clinically apparent brain injury</a:t>
            </a:r>
            <a:r>
              <a:rPr lang="en"/>
              <a:t> during DKA treatment (hyperosmolar therapy, intubation, death)</a:t>
            </a:r>
            <a:endParaRPr/>
          </a:p>
          <a:p>
            <a:pPr marL="457200" lvl="0" indent="-325755" algn="l" rtl="0">
              <a:spcBef>
                <a:spcPts val="0"/>
              </a:spcBef>
              <a:spcAft>
                <a:spcPts val="0"/>
              </a:spcAft>
              <a:buSzPct val="100000"/>
              <a:buChar char="●"/>
            </a:pPr>
            <a:r>
              <a:rPr lang="en" b="1"/>
              <a:t>short term memory</a:t>
            </a:r>
            <a:r>
              <a:rPr lang="en"/>
              <a:t> during DKA treatment (blinded, digit span test)</a:t>
            </a:r>
            <a:endParaRPr b="1"/>
          </a:p>
          <a:p>
            <a:pPr marL="0" lvl="0" indent="0" algn="l" rtl="0">
              <a:spcBef>
                <a:spcPts val="0"/>
              </a:spcBef>
              <a:spcAft>
                <a:spcPts val="0"/>
              </a:spcAft>
              <a:buNone/>
            </a:pPr>
            <a:endParaRPr b="1"/>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662" name="Google Shape;662;p88"/>
          <p:cNvSpPr txBox="1">
            <a:spLocks noGrp="1"/>
          </p:cNvSpPr>
          <p:nvPr>
            <p:ph type="title"/>
          </p:nvPr>
        </p:nvSpPr>
        <p:spPr>
          <a:xfrm>
            <a:off x="311700" y="445025"/>
            <a:ext cx="8520600" cy="707400"/>
          </a:xfrm>
          <a:prstGeom prst="rect">
            <a:avLst/>
          </a:prstGeom>
          <a:solidFill>
            <a:srgbClr val="F4CCCC"/>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uFill>
                  <a:noFill/>
                </a:uFill>
                <a:latin typeface="Droid Sans"/>
                <a:ea typeface="Droid Sans"/>
                <a:cs typeface="Droid Sans"/>
                <a:sym typeface="Droid Sans"/>
                <a:hlinkClick r:id="rId3"/>
              </a:rPr>
              <a:t>Glaser et al.</a:t>
            </a:r>
            <a:r>
              <a:rPr lang="en" sz="1600">
                <a:uFill>
                  <a:noFill/>
                </a:uFill>
                <a:latin typeface="Droid Sans"/>
                <a:ea typeface="Droid Sans"/>
                <a:cs typeface="Droid Sans"/>
                <a:sym typeface="Droid Sans"/>
                <a:hlinkClick r:id="rId3"/>
              </a:rPr>
              <a:t> Serum sodium concentration and mental status in children with </a:t>
            </a:r>
            <a:r>
              <a:rPr lang="en" sz="1600">
                <a:uFill>
                  <a:noFill/>
                </a:uFill>
                <a:latin typeface="Droid Sans"/>
                <a:ea typeface="Droid Sans"/>
                <a:cs typeface="Droid Sans"/>
                <a:sym typeface="Droid Sans"/>
                <a:hlinkClick r:id="rId4"/>
              </a:rPr>
              <a:t>diabetic ketoacidosis</a:t>
            </a:r>
            <a:r>
              <a:rPr lang="en" sz="1600" b="0">
                <a:latin typeface="Droid Sans"/>
                <a:ea typeface="Droid Sans"/>
                <a:cs typeface="Droid Sans"/>
                <a:sym typeface="Droid Sans"/>
              </a:rPr>
              <a:t>. </a:t>
            </a:r>
            <a:r>
              <a:rPr lang="en" sz="1600" b="0" i="1">
                <a:latin typeface="Droid Sans"/>
                <a:ea typeface="Droid Sans"/>
                <a:cs typeface="Droid Sans"/>
                <a:sym typeface="Droid Sans"/>
              </a:rPr>
              <a:t>Pediatrics.</a:t>
            </a:r>
            <a:r>
              <a:rPr lang="en" sz="1600" b="0">
                <a:latin typeface="Droid Sans"/>
                <a:ea typeface="Droid Sans"/>
                <a:cs typeface="Droid Sans"/>
                <a:sym typeface="Droid Sans"/>
              </a:rPr>
              <a:t> 2021.</a:t>
            </a:r>
            <a:endParaRPr sz="1600">
              <a:latin typeface="Droid Sans"/>
              <a:ea typeface="Droid Sans"/>
              <a:cs typeface="Droid Sans"/>
              <a:sym typeface="Droid Sans"/>
            </a:endParaRPr>
          </a:p>
        </p:txBody>
      </p:sp>
      <p:sp>
        <p:nvSpPr>
          <p:cNvPr id="663" name="Google Shape;663;p8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 b="1"/>
              <a:t>Analysis</a:t>
            </a:r>
            <a:endParaRPr b="1"/>
          </a:p>
          <a:p>
            <a:pPr marL="457200" lvl="0" indent="-334327" algn="l" rtl="0">
              <a:spcBef>
                <a:spcPts val="0"/>
              </a:spcBef>
              <a:spcAft>
                <a:spcPts val="0"/>
              </a:spcAft>
              <a:buSzPct val="100000"/>
              <a:buChar char="●"/>
            </a:pPr>
            <a:r>
              <a:rPr lang="en" b="1"/>
              <a:t>Step1: univariable significance</a:t>
            </a:r>
            <a:endParaRPr b="1"/>
          </a:p>
          <a:p>
            <a:pPr marL="914400" lvl="1" indent="-310832" algn="l" rtl="0">
              <a:spcBef>
                <a:spcPts val="0"/>
              </a:spcBef>
              <a:spcAft>
                <a:spcPts val="0"/>
              </a:spcAft>
              <a:buSzPct val="100000"/>
              <a:buChar char="○"/>
            </a:pPr>
            <a:r>
              <a:rPr lang="en" b="1"/>
              <a:t>estimated unadjusted odds ratios</a:t>
            </a:r>
            <a:r>
              <a:rPr lang="en"/>
              <a:t> for decline in glucose-corrected sodium concentration using </a:t>
            </a:r>
            <a:r>
              <a:rPr lang="en" b="1"/>
              <a:t>logistic regression models</a:t>
            </a:r>
            <a:r>
              <a:rPr lang="en"/>
              <a:t> for each of the following: </a:t>
            </a:r>
            <a:endParaRPr/>
          </a:p>
          <a:p>
            <a:pPr marL="1371600" lvl="2" indent="-310832" algn="l" rtl="0">
              <a:spcBef>
                <a:spcPts val="0"/>
              </a:spcBef>
              <a:spcAft>
                <a:spcPts val="0"/>
              </a:spcAft>
              <a:buSzPct val="100000"/>
              <a:buChar char="■"/>
            </a:pPr>
            <a:r>
              <a:rPr lang="en"/>
              <a:t>(1) fast versus slow infusion rate, (2) 0.45% vs 0.90% NaCl, (3) baseline GCS score (&lt;14 vs 14–15), (4) age, (5) known versus new-onset diabetes, (6) dehydration (change in body weight from presentation to discharge), and baseline laboratory values (serum urea nitrogen [SUN], creatinine, glucose-corrected sodium, chloride, and pH)</a:t>
            </a:r>
            <a:endParaRPr/>
          </a:p>
          <a:p>
            <a:pPr marL="457200" lvl="0" indent="-334327" algn="l" rtl="0">
              <a:spcBef>
                <a:spcPts val="0"/>
              </a:spcBef>
              <a:spcAft>
                <a:spcPts val="0"/>
              </a:spcAft>
              <a:buSzPct val="100000"/>
              <a:buChar char="●"/>
            </a:pPr>
            <a:r>
              <a:rPr lang="en" b="1"/>
              <a:t>Step 2: Fit a multivariable model using factors with univariable significance</a:t>
            </a:r>
            <a:endParaRPr b="1"/>
          </a:p>
          <a:p>
            <a:pPr marL="914400" lvl="1" indent="-310832" algn="l" rtl="0">
              <a:spcBef>
                <a:spcPts val="0"/>
              </a:spcBef>
              <a:spcAft>
                <a:spcPts val="0"/>
              </a:spcAft>
              <a:buSzPct val="100000"/>
              <a:buChar char="○"/>
            </a:pPr>
            <a:r>
              <a:rPr lang="en"/>
              <a:t>Lots of multivariable logistic regression models</a:t>
            </a:r>
            <a:endParaRPr/>
          </a:p>
          <a:p>
            <a:pPr marL="0" lvl="0" indent="0" algn="l" rtl="0">
              <a:spcBef>
                <a:spcPts val="0"/>
              </a:spcBef>
              <a:spcAft>
                <a:spcPts val="0"/>
              </a:spcAft>
              <a:buNone/>
            </a:pPr>
            <a:endParaRPr/>
          </a:p>
          <a:p>
            <a:pPr marL="0" lvl="0" indent="0" algn="l" rtl="0">
              <a:spcBef>
                <a:spcPts val="0"/>
              </a:spcBef>
              <a:spcAft>
                <a:spcPts val="0"/>
              </a:spcAft>
              <a:buNone/>
            </a:pPr>
            <a:r>
              <a:rPr lang="en"/>
              <a:t>Primary analysis assessed based on sodium value at </a:t>
            </a:r>
            <a:r>
              <a:rPr lang="en" b="1"/>
              <a:t>preset time points (0,4,8,12hr)</a:t>
            </a:r>
            <a:endParaRPr b="1"/>
          </a:p>
          <a:p>
            <a:pPr marL="0" lvl="0" indent="0" algn="l" rtl="0">
              <a:spcBef>
                <a:spcPts val="0"/>
              </a:spcBef>
              <a:spcAft>
                <a:spcPts val="0"/>
              </a:spcAft>
              <a:buNone/>
            </a:pPr>
            <a:r>
              <a:rPr lang="en"/>
              <a:t>Secondary analysis assessed sodium as a </a:t>
            </a:r>
            <a:r>
              <a:rPr lang="en" b="1"/>
              <a:t>continuous variable</a:t>
            </a:r>
            <a:endParaRPr b="1"/>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sp>
        <p:nvSpPr>
          <p:cNvPr id="668" name="Google Shape;668;p89"/>
          <p:cNvSpPr txBox="1">
            <a:spLocks noGrp="1"/>
          </p:cNvSpPr>
          <p:nvPr>
            <p:ph type="title"/>
          </p:nvPr>
        </p:nvSpPr>
        <p:spPr>
          <a:xfrm>
            <a:off x="311700" y="445025"/>
            <a:ext cx="8520600" cy="707400"/>
          </a:xfrm>
          <a:prstGeom prst="rect">
            <a:avLst/>
          </a:prstGeom>
          <a:solidFill>
            <a:srgbClr val="F4CCCC"/>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uFill>
                  <a:noFill/>
                </a:uFill>
                <a:latin typeface="Droid Sans"/>
                <a:ea typeface="Droid Sans"/>
                <a:cs typeface="Droid Sans"/>
                <a:sym typeface="Droid Sans"/>
                <a:hlinkClick r:id="rId3"/>
              </a:rPr>
              <a:t>Glaser et al.</a:t>
            </a:r>
            <a:r>
              <a:rPr lang="en" sz="1600">
                <a:uFill>
                  <a:noFill/>
                </a:uFill>
                <a:latin typeface="Droid Sans"/>
                <a:ea typeface="Droid Sans"/>
                <a:cs typeface="Droid Sans"/>
                <a:sym typeface="Droid Sans"/>
                <a:hlinkClick r:id="rId3"/>
              </a:rPr>
              <a:t> Serum sodium concentration and mental status in children with </a:t>
            </a:r>
            <a:r>
              <a:rPr lang="en" sz="1600">
                <a:uFill>
                  <a:noFill/>
                </a:uFill>
                <a:latin typeface="Droid Sans"/>
                <a:ea typeface="Droid Sans"/>
                <a:cs typeface="Droid Sans"/>
                <a:sym typeface="Droid Sans"/>
                <a:hlinkClick r:id="rId4"/>
              </a:rPr>
              <a:t>diabetic ketoacidosis</a:t>
            </a:r>
            <a:r>
              <a:rPr lang="en" sz="1600" b="0">
                <a:latin typeface="Droid Sans"/>
                <a:ea typeface="Droid Sans"/>
                <a:cs typeface="Droid Sans"/>
                <a:sym typeface="Droid Sans"/>
              </a:rPr>
              <a:t>. </a:t>
            </a:r>
            <a:r>
              <a:rPr lang="en" sz="1600" b="0" i="1">
                <a:latin typeface="Droid Sans"/>
                <a:ea typeface="Droid Sans"/>
                <a:cs typeface="Droid Sans"/>
                <a:sym typeface="Droid Sans"/>
              </a:rPr>
              <a:t>Pediatrics.</a:t>
            </a:r>
            <a:r>
              <a:rPr lang="en" sz="1600" b="0">
                <a:latin typeface="Droid Sans"/>
                <a:ea typeface="Droid Sans"/>
                <a:cs typeface="Droid Sans"/>
                <a:sym typeface="Droid Sans"/>
              </a:rPr>
              <a:t> 2021.</a:t>
            </a:r>
            <a:endParaRPr sz="1600">
              <a:latin typeface="Droid Sans"/>
              <a:ea typeface="Droid Sans"/>
              <a:cs typeface="Droid Sans"/>
              <a:sym typeface="Droid Sans"/>
            </a:endParaRPr>
          </a:p>
        </p:txBody>
      </p:sp>
      <p:sp>
        <p:nvSpPr>
          <p:cNvPr id="669" name="Google Shape;669;p8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b="1"/>
              <a:t>Results:</a:t>
            </a:r>
            <a:endParaRPr b="1"/>
          </a:p>
          <a:p>
            <a:pPr marL="0" lvl="0" indent="0" algn="l" rtl="0">
              <a:spcBef>
                <a:spcPts val="0"/>
              </a:spcBef>
              <a:spcAft>
                <a:spcPts val="0"/>
              </a:spcAft>
              <a:buNone/>
            </a:pPr>
            <a:endParaRPr/>
          </a:p>
          <a:p>
            <a:pPr marL="0" lvl="0" indent="0" algn="l" rtl="0">
              <a:spcBef>
                <a:spcPts val="0"/>
              </a:spcBef>
              <a:spcAft>
                <a:spcPts val="0"/>
              </a:spcAft>
              <a:buNone/>
            </a:pPr>
            <a:r>
              <a:rPr lang="en"/>
              <a:t>Patients who experiences falls in sodium concentration were more likely to:</a:t>
            </a:r>
            <a:endParaRPr/>
          </a:p>
          <a:p>
            <a:pPr marL="457200" lvl="0" indent="-334327" algn="l" rtl="0">
              <a:spcBef>
                <a:spcPts val="0"/>
              </a:spcBef>
              <a:spcAft>
                <a:spcPts val="0"/>
              </a:spcAft>
              <a:buSzPct val="100000"/>
              <a:buChar char="●"/>
            </a:pPr>
            <a:r>
              <a:rPr lang="en"/>
              <a:t>present with higher sodium, chloride, creatinine concentrations</a:t>
            </a:r>
            <a:endParaRPr/>
          </a:p>
          <a:p>
            <a:pPr marL="457200" lvl="0" indent="-334327" algn="l" rtl="0">
              <a:spcBef>
                <a:spcPts val="0"/>
              </a:spcBef>
              <a:spcAft>
                <a:spcPts val="0"/>
              </a:spcAft>
              <a:buSzPct val="100000"/>
              <a:buChar char="●"/>
            </a:pPr>
            <a:r>
              <a:rPr lang="en"/>
              <a:t>Be more acidotic</a:t>
            </a:r>
            <a:endParaRPr/>
          </a:p>
          <a:p>
            <a:pPr marL="457200" lvl="0" indent="-334327" algn="l" rtl="0">
              <a:spcBef>
                <a:spcPts val="0"/>
              </a:spcBef>
              <a:spcAft>
                <a:spcPts val="0"/>
              </a:spcAft>
              <a:buSzPct val="100000"/>
              <a:buChar char="●"/>
            </a:pPr>
            <a:r>
              <a:rPr lang="en"/>
              <a:t>Be previously diagnosed with diabetes</a:t>
            </a:r>
            <a:endParaRPr/>
          </a:p>
          <a:p>
            <a:pPr marL="457200" lvl="0" indent="-334327" algn="l" rtl="0">
              <a:spcBef>
                <a:spcPts val="0"/>
              </a:spcBef>
              <a:spcAft>
                <a:spcPts val="0"/>
              </a:spcAft>
              <a:buSzPct val="100000"/>
              <a:buChar char="●"/>
            </a:pPr>
            <a:r>
              <a:rPr lang="en"/>
              <a:t>Receive treatment with 0.45% NaCl</a:t>
            </a:r>
            <a:endParaRPr/>
          </a:p>
          <a:p>
            <a:pPr marL="457200" lvl="0" indent="-334327" algn="l" rtl="0">
              <a:spcBef>
                <a:spcPts val="0"/>
              </a:spcBef>
              <a:spcAft>
                <a:spcPts val="0"/>
              </a:spcAft>
              <a:buSzPct val="100000"/>
              <a:buChar char="●"/>
            </a:pPr>
            <a:r>
              <a:rPr lang="en"/>
              <a:t>Older age</a:t>
            </a:r>
            <a:endParaRPr/>
          </a:p>
          <a:p>
            <a:pPr marL="0" lvl="0" indent="0" algn="l" rtl="0">
              <a:spcBef>
                <a:spcPts val="0"/>
              </a:spcBef>
              <a:spcAft>
                <a:spcPts val="0"/>
              </a:spcAft>
              <a:buNone/>
            </a:pPr>
            <a:endParaRPr/>
          </a:p>
          <a:p>
            <a:pPr marL="0" lvl="0" indent="0" algn="l" rtl="0">
              <a:spcBef>
                <a:spcPts val="0"/>
              </a:spcBef>
              <a:spcAft>
                <a:spcPts val="0"/>
              </a:spcAft>
              <a:buNone/>
            </a:pPr>
            <a:r>
              <a:rPr lang="en"/>
              <a:t>*More rapid fluid infusion was associated with declines in sodium only at 12 hr</a:t>
            </a:r>
            <a:endParaRPr/>
          </a:p>
          <a:p>
            <a:pPr marL="0" lvl="0" indent="0" algn="l" rtl="0">
              <a:spcBef>
                <a:spcPts val="0"/>
              </a:spcBef>
              <a:spcAft>
                <a:spcPts val="0"/>
              </a:spcAft>
              <a:buNone/>
            </a:pPr>
            <a:endParaRPr/>
          </a:p>
          <a:p>
            <a:pPr marL="0" lvl="0" indent="0" algn="l" rtl="0">
              <a:spcBef>
                <a:spcPts val="0"/>
              </a:spcBef>
              <a:spcAft>
                <a:spcPts val="0"/>
              </a:spcAft>
              <a:buNone/>
            </a:pPr>
            <a:r>
              <a:rPr lang="en" b="1"/>
              <a:t>Bottom line: </a:t>
            </a:r>
            <a:r>
              <a:rPr lang="en"/>
              <a:t>Abnormal GCS, clinically apparent cerebral injury, and recovery (digit span test) similar between groups </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p90"/>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Febrile Neonate</a:t>
            </a:r>
            <a:endParaRPr/>
          </a:p>
        </p:txBody>
      </p:sp>
      <p:sp>
        <p:nvSpPr>
          <p:cNvPr id="675" name="Google Shape;675;p90"/>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Google Shape;680;p9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CLINICAL SCENARIO</a:t>
            </a:r>
            <a:endParaRPr/>
          </a:p>
        </p:txBody>
      </p:sp>
      <p:sp>
        <p:nvSpPr>
          <p:cNvPr id="681" name="Google Shape;681;p91"/>
          <p:cNvSpPr txBox="1">
            <a:spLocks noGrp="1"/>
          </p:cNvSpPr>
          <p:nvPr>
            <p:ph type="body" idx="1"/>
          </p:nvPr>
        </p:nvSpPr>
        <p:spPr>
          <a:xfrm>
            <a:off x="311700" y="1487625"/>
            <a:ext cx="8520600" cy="2201100"/>
          </a:xfrm>
          <a:prstGeom prst="rect">
            <a:avLst/>
          </a:prstGeom>
        </p:spPr>
        <p:txBody>
          <a:bodyPr spcFirstLastPara="1" wrap="square" lIns="91425" tIns="91425" rIns="91425" bIns="91425" anchor="t" anchorCtr="0">
            <a:normAutofit fontScale="92500" lnSpcReduction="20000"/>
          </a:bodyPr>
          <a:lstStyle/>
          <a:p>
            <a:pPr marL="0" lvl="0" indent="0" algn="ctr" rtl="0">
              <a:spcBef>
                <a:spcPts val="0"/>
              </a:spcBef>
              <a:spcAft>
                <a:spcPts val="1200"/>
              </a:spcAft>
              <a:buNone/>
            </a:pPr>
            <a:r>
              <a:rPr lang="en" sz="3000"/>
              <a:t>A resident is telling you about a 26 day old infant with rectal temperature of 101F at home. Well appearing, term baby. The resident asks if there are any studies to determine which neonates are at high risk for serious infections? </a:t>
            </a:r>
            <a:endParaRPr sz="300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686" name="Google Shape;686;p92"/>
          <p:cNvSpPr txBox="1">
            <a:spLocks noGrp="1"/>
          </p:cNvSpPr>
          <p:nvPr>
            <p:ph type="title"/>
          </p:nvPr>
        </p:nvSpPr>
        <p:spPr>
          <a:xfrm>
            <a:off x="164075" y="445025"/>
            <a:ext cx="8843700" cy="707400"/>
          </a:xfrm>
          <a:prstGeom prst="rect">
            <a:avLst/>
          </a:prstGeom>
          <a:solidFill>
            <a:schemeClr val="dk2"/>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990"/>
              <a:buNone/>
            </a:pPr>
            <a:r>
              <a:rPr lang="en" sz="1600" b="0">
                <a:solidFill>
                  <a:schemeClr val="accent2"/>
                </a:solidFill>
                <a:latin typeface="Droid Sans"/>
                <a:ea typeface="Droid Sans"/>
                <a:cs typeface="Droid Sans"/>
                <a:sym typeface="Droid Sans"/>
              </a:rPr>
              <a:t>Kuppermann et al. </a:t>
            </a:r>
            <a:r>
              <a:rPr lang="en" sz="1600">
                <a:solidFill>
                  <a:schemeClr val="accent2"/>
                </a:solidFill>
                <a:latin typeface="Droid Sans"/>
                <a:ea typeface="Droid Sans"/>
                <a:cs typeface="Droid Sans"/>
                <a:sym typeface="Droid Sans"/>
              </a:rPr>
              <a:t>A Clinical Prediction Rule to Identify Febrile Infants 60 Days and Younger at Low Risk for Serious Bacterial Infections.</a:t>
            </a:r>
            <a:r>
              <a:rPr lang="en" sz="1600" b="0">
                <a:solidFill>
                  <a:schemeClr val="accent2"/>
                </a:solidFill>
                <a:latin typeface="Droid Sans"/>
                <a:ea typeface="Droid Sans"/>
                <a:cs typeface="Droid Sans"/>
                <a:sym typeface="Droid Sans"/>
              </a:rPr>
              <a:t> </a:t>
            </a:r>
            <a:r>
              <a:rPr lang="en" sz="1600" b="0" i="1">
                <a:solidFill>
                  <a:schemeClr val="accent2"/>
                </a:solidFill>
                <a:latin typeface="Droid Sans"/>
                <a:ea typeface="Droid Sans"/>
                <a:cs typeface="Droid Sans"/>
                <a:sym typeface="Droid Sans"/>
              </a:rPr>
              <a:t>JAMA Pediatr.</a:t>
            </a:r>
            <a:r>
              <a:rPr lang="en" sz="1600" b="0">
                <a:solidFill>
                  <a:schemeClr val="accent2"/>
                </a:solidFill>
                <a:latin typeface="Droid Sans"/>
                <a:ea typeface="Droid Sans"/>
                <a:cs typeface="Droid Sans"/>
                <a:sym typeface="Droid Sans"/>
              </a:rPr>
              <a:t> 2019.</a:t>
            </a:r>
            <a:endParaRPr sz="1600" b="0">
              <a:solidFill>
                <a:schemeClr val="accent2"/>
              </a:solidFill>
              <a:latin typeface="Droid Sans"/>
              <a:ea typeface="Droid Sans"/>
              <a:cs typeface="Droid Sans"/>
              <a:sym typeface="Droid Sans"/>
            </a:endParaRPr>
          </a:p>
        </p:txBody>
      </p:sp>
      <p:sp>
        <p:nvSpPr>
          <p:cNvPr id="687" name="Google Shape;687;p92"/>
          <p:cNvSpPr txBox="1">
            <a:spLocks noGrp="1"/>
          </p:cNvSpPr>
          <p:nvPr>
            <p:ph type="body" idx="1"/>
          </p:nvPr>
        </p:nvSpPr>
        <p:spPr>
          <a:xfrm>
            <a:off x="311700" y="1152475"/>
            <a:ext cx="8520600" cy="37095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b="1"/>
              <a:t>Background:</a:t>
            </a:r>
            <a:r>
              <a:rPr lang="en"/>
              <a:t> we kept failing to make predict rule for infant at </a:t>
            </a:r>
            <a:r>
              <a:rPr lang="en" u="sng"/>
              <a:t>high risk</a:t>
            </a:r>
            <a:r>
              <a:rPr lang="en"/>
              <a:t> for SBI</a:t>
            </a:r>
            <a:endParaRPr/>
          </a:p>
          <a:p>
            <a:pPr marL="0" lvl="0" indent="0" algn="l" rtl="0">
              <a:spcBef>
                <a:spcPts val="0"/>
              </a:spcBef>
              <a:spcAft>
                <a:spcPts val="0"/>
              </a:spcAft>
              <a:buNone/>
            </a:pPr>
            <a:endParaRPr/>
          </a:p>
          <a:p>
            <a:pPr marL="0" lvl="0" indent="0" algn="l" rtl="0">
              <a:spcBef>
                <a:spcPts val="0"/>
              </a:spcBef>
              <a:spcAft>
                <a:spcPts val="0"/>
              </a:spcAft>
              <a:buNone/>
            </a:pPr>
            <a:r>
              <a:rPr lang="en" b="1"/>
              <a:t>Methods: </a:t>
            </a:r>
            <a:r>
              <a:rPr lang="en"/>
              <a:t>prospective, observational study that derived rule then validated it</a:t>
            </a:r>
            <a:endParaRPr/>
          </a:p>
          <a:p>
            <a:pPr marL="457200" lvl="0" indent="-342900" algn="l" rtl="0">
              <a:spcBef>
                <a:spcPts val="0"/>
              </a:spcBef>
              <a:spcAft>
                <a:spcPts val="0"/>
              </a:spcAft>
              <a:buSzPts val="1800"/>
              <a:buChar char="●"/>
            </a:pPr>
            <a:r>
              <a:rPr lang="en"/>
              <a:t>Term, healthy infants with fever &gt; 38 rectal </a:t>
            </a:r>
            <a:endParaRPr/>
          </a:p>
          <a:p>
            <a:pPr marL="457200" lvl="0" indent="-342900" algn="l" rtl="0">
              <a:spcBef>
                <a:spcPts val="0"/>
              </a:spcBef>
              <a:spcAft>
                <a:spcPts val="0"/>
              </a:spcAft>
              <a:buSzPts val="1800"/>
              <a:buChar char="●"/>
            </a:pPr>
            <a:r>
              <a:rPr lang="en"/>
              <a:t>908 infants (derivation), 913 infants (validation)</a:t>
            </a:r>
            <a:endParaRPr/>
          </a:p>
          <a:p>
            <a:pPr marL="0" lvl="0" indent="0" algn="l" rtl="0">
              <a:spcBef>
                <a:spcPts val="0"/>
              </a:spcBef>
              <a:spcAft>
                <a:spcPts val="0"/>
              </a:spcAft>
              <a:buNone/>
            </a:pPr>
            <a:r>
              <a:rPr lang="en" u="sng"/>
              <a:t>Exposures</a:t>
            </a:r>
            <a:r>
              <a:rPr lang="en"/>
              <a:t>: fever height, fever duration, clinical appearance (Yale Observation Scale), clinician suspicion, WBC, ANC, procal*, UA</a:t>
            </a:r>
            <a:endParaRPr/>
          </a:p>
          <a:p>
            <a:pPr marL="457200" lvl="0" indent="-342900" algn="l" rtl="0">
              <a:spcBef>
                <a:spcPts val="0"/>
              </a:spcBef>
              <a:spcAft>
                <a:spcPts val="0"/>
              </a:spcAft>
              <a:buSzPts val="1800"/>
              <a:buChar char="●"/>
            </a:pPr>
            <a:r>
              <a:rPr lang="en"/>
              <a:t>CSF sampling was discretion of ED physician, those without samples (24%) were called/reviewed two weeks after to ensure no clinical deterioration</a:t>
            </a:r>
            <a:endParaRPr/>
          </a:p>
          <a:p>
            <a:pPr marL="0" lvl="0" indent="0" algn="l" rtl="0">
              <a:spcBef>
                <a:spcPts val="0"/>
              </a:spcBef>
              <a:spcAft>
                <a:spcPts val="0"/>
              </a:spcAft>
              <a:buNone/>
            </a:pPr>
            <a:r>
              <a:rPr lang="en" u="sng"/>
              <a:t>Outcome</a:t>
            </a:r>
            <a:r>
              <a:rPr lang="en"/>
              <a:t>: SBI (UTI, bacteremia, bacterial meningitis)</a:t>
            </a:r>
            <a:endParaRPr/>
          </a:p>
          <a:p>
            <a:pPr marL="0" lvl="0" indent="0" algn="l" rtl="0">
              <a:spcBef>
                <a:spcPts val="0"/>
              </a:spcBef>
              <a:spcAft>
                <a:spcPts val="0"/>
              </a:spcAft>
              <a:buNone/>
            </a:pPr>
            <a:r>
              <a:rPr lang="en" u="sng"/>
              <a:t>Analysis</a:t>
            </a:r>
            <a:r>
              <a:rPr lang="en"/>
              <a:t>: univariable analysis for each exposure (95%CI); binary recursive partitioning analysis to set thresholds for each variable in a decision tree</a:t>
            </a:r>
            <a:endParaRPr/>
          </a:p>
          <a:p>
            <a:pPr marL="0" lvl="0" indent="0" algn="l" rtl="0">
              <a:spcBef>
                <a:spcPts val="0"/>
              </a:spcBef>
              <a:spcAft>
                <a:spcPts val="0"/>
              </a:spcAft>
              <a:buNone/>
            </a:pPr>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691"/>
        <p:cNvGrpSpPr/>
        <p:nvPr/>
      </p:nvGrpSpPr>
      <p:grpSpPr>
        <a:xfrm>
          <a:off x="0" y="0"/>
          <a:ext cx="0" cy="0"/>
          <a:chOff x="0" y="0"/>
          <a:chExt cx="0" cy="0"/>
        </a:xfrm>
      </p:grpSpPr>
      <p:sp>
        <p:nvSpPr>
          <p:cNvPr id="692" name="Google Shape;692;p93"/>
          <p:cNvSpPr txBox="1">
            <a:spLocks noGrp="1"/>
          </p:cNvSpPr>
          <p:nvPr>
            <p:ph type="title"/>
          </p:nvPr>
        </p:nvSpPr>
        <p:spPr>
          <a:xfrm>
            <a:off x="164075" y="445025"/>
            <a:ext cx="8843700" cy="707400"/>
          </a:xfrm>
          <a:prstGeom prst="rect">
            <a:avLst/>
          </a:prstGeom>
          <a:solidFill>
            <a:schemeClr val="dk2"/>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990"/>
              <a:buNone/>
            </a:pPr>
            <a:r>
              <a:rPr lang="en" sz="1600" b="0">
                <a:solidFill>
                  <a:schemeClr val="accent2"/>
                </a:solidFill>
                <a:latin typeface="Droid Sans"/>
                <a:ea typeface="Droid Sans"/>
                <a:cs typeface="Droid Sans"/>
                <a:sym typeface="Droid Sans"/>
              </a:rPr>
              <a:t>Kuppermann et al. </a:t>
            </a:r>
            <a:r>
              <a:rPr lang="en" sz="1600">
                <a:solidFill>
                  <a:schemeClr val="accent2"/>
                </a:solidFill>
                <a:latin typeface="Droid Sans"/>
                <a:ea typeface="Droid Sans"/>
                <a:cs typeface="Droid Sans"/>
                <a:sym typeface="Droid Sans"/>
              </a:rPr>
              <a:t>A Clinical Prediction Rule to Identify Febrile Infants 60 Days and Younger at Low Risk for Serious Bacterial Infections.</a:t>
            </a:r>
            <a:r>
              <a:rPr lang="en" sz="1600" b="0">
                <a:solidFill>
                  <a:schemeClr val="accent2"/>
                </a:solidFill>
                <a:latin typeface="Droid Sans"/>
                <a:ea typeface="Droid Sans"/>
                <a:cs typeface="Droid Sans"/>
                <a:sym typeface="Droid Sans"/>
              </a:rPr>
              <a:t> </a:t>
            </a:r>
            <a:r>
              <a:rPr lang="en" sz="1600" b="0" i="1">
                <a:solidFill>
                  <a:schemeClr val="accent2"/>
                </a:solidFill>
                <a:latin typeface="Droid Sans"/>
                <a:ea typeface="Droid Sans"/>
                <a:cs typeface="Droid Sans"/>
                <a:sym typeface="Droid Sans"/>
              </a:rPr>
              <a:t>JAMA Pediatr.</a:t>
            </a:r>
            <a:r>
              <a:rPr lang="en" sz="1600" b="0">
                <a:solidFill>
                  <a:schemeClr val="accent2"/>
                </a:solidFill>
                <a:latin typeface="Droid Sans"/>
                <a:ea typeface="Droid Sans"/>
                <a:cs typeface="Droid Sans"/>
                <a:sym typeface="Droid Sans"/>
              </a:rPr>
              <a:t> 2019.</a:t>
            </a:r>
            <a:endParaRPr sz="1600" b="0">
              <a:solidFill>
                <a:schemeClr val="accent2"/>
              </a:solidFill>
              <a:latin typeface="Droid Sans"/>
              <a:ea typeface="Droid Sans"/>
              <a:cs typeface="Droid Sans"/>
              <a:sym typeface="Droid Sans"/>
            </a:endParaRPr>
          </a:p>
        </p:txBody>
      </p:sp>
      <p:sp>
        <p:nvSpPr>
          <p:cNvPr id="693" name="Google Shape;693;p93"/>
          <p:cNvSpPr txBox="1">
            <a:spLocks noGrp="1"/>
          </p:cNvSpPr>
          <p:nvPr>
            <p:ph type="body" idx="1"/>
          </p:nvPr>
        </p:nvSpPr>
        <p:spPr>
          <a:xfrm>
            <a:off x="311700" y="1152475"/>
            <a:ext cx="8520600" cy="37095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b="1"/>
              <a:t>Definitions:</a:t>
            </a:r>
            <a:endParaRPr/>
          </a:p>
          <a:p>
            <a:pPr marL="0" lvl="0" indent="0" algn="l" rtl="0">
              <a:spcBef>
                <a:spcPts val="0"/>
              </a:spcBef>
              <a:spcAft>
                <a:spcPts val="0"/>
              </a:spcAft>
              <a:buNone/>
            </a:pPr>
            <a:r>
              <a:rPr lang="en"/>
              <a:t>A lot of these studies use the term, previously healthy, well appearing infant</a:t>
            </a:r>
            <a:endParaRPr/>
          </a:p>
          <a:p>
            <a:pPr marL="914400" lvl="0" indent="-342900" algn="l" rtl="0">
              <a:spcBef>
                <a:spcPts val="0"/>
              </a:spcBef>
              <a:spcAft>
                <a:spcPts val="0"/>
              </a:spcAft>
              <a:buSzPts val="1800"/>
              <a:buChar char="●"/>
            </a:pPr>
            <a:r>
              <a:rPr lang="en"/>
              <a:t>Term = 37+0 to 41+6 weeks gestation</a:t>
            </a:r>
            <a:endParaRPr/>
          </a:p>
          <a:p>
            <a:pPr marL="914400" lvl="0" indent="-342900" algn="l" rtl="0">
              <a:spcBef>
                <a:spcPts val="0"/>
              </a:spcBef>
              <a:spcAft>
                <a:spcPts val="0"/>
              </a:spcAft>
              <a:buSzPts val="1800"/>
              <a:buChar char="●"/>
            </a:pPr>
            <a:r>
              <a:rPr lang="en"/>
              <a:t>Previously healthy = no complex medical conditions</a:t>
            </a:r>
            <a:endParaRPr/>
          </a:p>
          <a:p>
            <a:pPr marL="914400" lvl="0" indent="-342900" algn="l" rtl="0">
              <a:spcBef>
                <a:spcPts val="0"/>
              </a:spcBef>
              <a:spcAft>
                <a:spcPts val="0"/>
              </a:spcAft>
              <a:buSzPts val="1800"/>
              <a:buChar char="●"/>
            </a:pPr>
            <a:r>
              <a:rPr lang="en"/>
              <a:t>Well appearing</a:t>
            </a:r>
            <a:endParaRPr/>
          </a:p>
          <a:p>
            <a:pPr marL="914400" lvl="0" indent="-342900" algn="l" rtl="0">
              <a:spcBef>
                <a:spcPts val="0"/>
              </a:spcBef>
              <a:spcAft>
                <a:spcPts val="0"/>
              </a:spcAft>
              <a:buSzPts val="1800"/>
              <a:buChar char="●"/>
            </a:pPr>
            <a:r>
              <a:rPr lang="en"/>
              <a:t>Fever = 38 rectal (in healthcare setting or home within 24 hours), and blood cultures obtained</a:t>
            </a:r>
            <a:endParaRPr/>
          </a:p>
          <a:p>
            <a:pPr marL="457200" lvl="0" indent="-342900" algn="l" rtl="0">
              <a:spcBef>
                <a:spcPts val="0"/>
              </a:spcBef>
              <a:spcAft>
                <a:spcPts val="0"/>
              </a:spcAft>
              <a:buSzPts val="1800"/>
              <a:buChar char="●"/>
            </a:pPr>
            <a:r>
              <a:rPr lang="en"/>
              <a:t>908 infants (derivation), 913 infants (validation)</a:t>
            </a:r>
            <a:endParaRPr/>
          </a:p>
          <a:p>
            <a:pPr marL="0" lvl="0" indent="0" algn="l" rtl="0">
              <a:spcBef>
                <a:spcPts val="0"/>
              </a:spcBef>
              <a:spcAft>
                <a:spcPts val="0"/>
              </a:spcAft>
              <a:buNone/>
            </a:pPr>
            <a:endParaRPr u="sng"/>
          </a:p>
          <a:p>
            <a:pPr marL="0" lvl="0" indent="0" algn="l" rtl="0">
              <a:spcBef>
                <a:spcPts val="0"/>
              </a:spcBef>
              <a:spcAft>
                <a:spcPts val="0"/>
              </a:spcAft>
              <a:buNone/>
            </a:pPr>
            <a:r>
              <a:rPr lang="en"/>
              <a:t>UA is “positive” if +LE, +nitrites, or WBC &gt;5</a:t>
            </a:r>
            <a:endParaRPr/>
          </a:p>
          <a:p>
            <a:pPr marL="0" lvl="0" indent="0" algn="l" rtl="0">
              <a:spcBef>
                <a:spcPts val="0"/>
              </a:spcBef>
              <a:spcAft>
                <a:spcPts val="0"/>
              </a:spcAft>
              <a:buNone/>
            </a:pPr>
            <a:r>
              <a:rPr lang="en"/>
              <a:t>UTI = &gt; 50,000 CFU</a:t>
            </a:r>
            <a:endParaRPr/>
          </a:p>
          <a:p>
            <a:pPr marL="0" lvl="0" indent="0" algn="l" rtl="0">
              <a:spcBef>
                <a:spcPts val="0"/>
              </a:spcBef>
              <a:spcAft>
                <a:spcPts val="0"/>
              </a:spcAft>
              <a:buNone/>
            </a:pPr>
            <a:r>
              <a:rPr lang="en"/>
              <a:t>Bacteremia/bacterial meningitis = + cultures (noncontaminant)</a:t>
            </a:r>
            <a:endParaRPr/>
          </a:p>
          <a:p>
            <a:pPr marL="0" lvl="0" indent="0" algn="l" rtl="0">
              <a:spcBef>
                <a:spcPts val="0"/>
              </a:spcBef>
              <a:spcAft>
                <a:spcPts val="0"/>
              </a:spcAft>
              <a:buNone/>
            </a:pPr>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p94"/>
          <p:cNvSpPr txBox="1">
            <a:spLocks noGrp="1"/>
          </p:cNvSpPr>
          <p:nvPr>
            <p:ph type="body" idx="1"/>
          </p:nvPr>
        </p:nvSpPr>
        <p:spPr>
          <a:xfrm>
            <a:off x="311700" y="1152475"/>
            <a:ext cx="8520600" cy="37095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b="1"/>
              <a:t>Results:</a:t>
            </a:r>
            <a:r>
              <a:rPr lang="en"/>
              <a:t> mean age 36 days</a:t>
            </a:r>
            <a:endParaRPr/>
          </a:p>
          <a:p>
            <a:pPr marL="457200" lvl="0" indent="-342900" algn="l" rtl="0">
              <a:spcBef>
                <a:spcPts val="0"/>
              </a:spcBef>
              <a:spcAft>
                <a:spcPts val="0"/>
              </a:spcAft>
              <a:buSzPts val="1800"/>
              <a:buChar char="●"/>
            </a:pPr>
            <a:r>
              <a:rPr lang="en"/>
              <a:t>SBI in 170 of 1821 (9.3%): 26 bacteremia (1.4%), 10 meningitis (0.5%)</a:t>
            </a:r>
            <a:endParaRPr/>
          </a:p>
          <a:p>
            <a:pPr marL="0" lvl="0" indent="0" algn="l" rtl="0">
              <a:spcBef>
                <a:spcPts val="0"/>
              </a:spcBef>
              <a:spcAft>
                <a:spcPts val="0"/>
              </a:spcAft>
              <a:buNone/>
            </a:pPr>
            <a:endParaRPr sz="800"/>
          </a:p>
          <a:p>
            <a:pPr marL="0" lvl="0" indent="0" algn="l" rtl="0">
              <a:spcBef>
                <a:spcPts val="0"/>
              </a:spcBef>
              <a:spcAft>
                <a:spcPts val="0"/>
              </a:spcAft>
              <a:buNone/>
            </a:pPr>
            <a:r>
              <a:rPr lang="en" b="1"/>
              <a:t>Univariable analysis </a:t>
            </a:r>
            <a:endParaRPr b="1"/>
          </a:p>
          <a:p>
            <a:pPr marL="0" lvl="0" indent="0" algn="l" rtl="0">
              <a:spcBef>
                <a:spcPts val="0"/>
              </a:spcBef>
              <a:spcAft>
                <a:spcPts val="0"/>
              </a:spcAft>
              <a:buNone/>
            </a:pPr>
            <a:r>
              <a:rPr lang="en"/>
              <a:t>showed SBI associated with: age &lt;28 days, higher temperatures, WBC, ANC, procal, and increased clinician suspicion</a:t>
            </a:r>
            <a:endParaRPr/>
          </a:p>
          <a:p>
            <a:pPr marL="0" lvl="0" indent="0" algn="l" rtl="0">
              <a:spcBef>
                <a:spcPts val="0"/>
              </a:spcBef>
              <a:spcAft>
                <a:spcPts val="0"/>
              </a:spcAft>
              <a:buNone/>
            </a:pPr>
            <a:endParaRPr sz="1000"/>
          </a:p>
          <a:p>
            <a:pPr marL="0" lvl="0" indent="0" algn="l" rtl="0">
              <a:spcBef>
                <a:spcPts val="0"/>
              </a:spcBef>
              <a:spcAft>
                <a:spcPts val="0"/>
              </a:spcAft>
              <a:buNone/>
            </a:pPr>
            <a:r>
              <a:rPr lang="en" b="1"/>
              <a:t>Recursive partitioning</a:t>
            </a:r>
            <a:endParaRPr b="1"/>
          </a:p>
          <a:p>
            <a:pPr marL="0" lvl="0" indent="0" algn="l" rtl="0">
              <a:spcBef>
                <a:spcPts val="0"/>
              </a:spcBef>
              <a:spcAft>
                <a:spcPts val="0"/>
              </a:spcAft>
              <a:buNone/>
            </a:pPr>
            <a:r>
              <a:rPr lang="en"/>
              <a:t>Low risk = negative UA, ANC &lt;4090, procal &lt; 1.71</a:t>
            </a:r>
            <a:endParaRPr/>
          </a:p>
          <a:p>
            <a:pPr marL="457200" lvl="0" indent="-342900" algn="l" rtl="0">
              <a:spcBef>
                <a:spcPts val="0"/>
              </a:spcBef>
              <a:spcAft>
                <a:spcPts val="0"/>
              </a:spcAft>
              <a:buSzPts val="1800"/>
              <a:buChar char="-"/>
            </a:pPr>
            <a:r>
              <a:rPr lang="en"/>
              <a:t>Validation: sensitivity 97% (missed two infants with negative UA but + UCx, specificity 60%, NPV 99.6%, NLR 0.04% (missed one child with bacteremia)</a:t>
            </a:r>
            <a:endParaRPr/>
          </a:p>
          <a:p>
            <a:pPr marL="0" lvl="0" indent="0" algn="l" rtl="0">
              <a:spcBef>
                <a:spcPts val="0"/>
              </a:spcBef>
              <a:spcAft>
                <a:spcPts val="0"/>
              </a:spcAft>
              <a:buNone/>
            </a:pPr>
            <a:endParaRPr sz="1100"/>
          </a:p>
          <a:p>
            <a:pPr marL="0" lvl="0" indent="0" algn="l" rtl="0">
              <a:spcBef>
                <a:spcPts val="0"/>
              </a:spcBef>
              <a:spcAft>
                <a:spcPts val="0"/>
              </a:spcAft>
              <a:buNone/>
            </a:pPr>
            <a:r>
              <a:rPr lang="en" b="1"/>
              <a:t>Limitation: </a:t>
            </a:r>
            <a:r>
              <a:rPr lang="en"/>
              <a:t>170 with SBI, only 30 with IBI: requires further validation</a:t>
            </a:r>
            <a:endParaRPr/>
          </a:p>
        </p:txBody>
      </p:sp>
      <p:sp>
        <p:nvSpPr>
          <p:cNvPr id="699" name="Google Shape;699;p94"/>
          <p:cNvSpPr txBox="1">
            <a:spLocks noGrp="1"/>
          </p:cNvSpPr>
          <p:nvPr>
            <p:ph type="title"/>
          </p:nvPr>
        </p:nvSpPr>
        <p:spPr>
          <a:xfrm>
            <a:off x="164075" y="445025"/>
            <a:ext cx="8843700" cy="707400"/>
          </a:xfrm>
          <a:prstGeom prst="rect">
            <a:avLst/>
          </a:prstGeom>
          <a:solidFill>
            <a:schemeClr val="dk2"/>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990"/>
              <a:buNone/>
            </a:pPr>
            <a:r>
              <a:rPr lang="en" sz="1600" b="0">
                <a:solidFill>
                  <a:schemeClr val="accent2"/>
                </a:solidFill>
                <a:latin typeface="Droid Sans"/>
                <a:ea typeface="Droid Sans"/>
                <a:cs typeface="Droid Sans"/>
                <a:sym typeface="Droid Sans"/>
              </a:rPr>
              <a:t>Kuppermann et al. </a:t>
            </a:r>
            <a:r>
              <a:rPr lang="en" sz="1600">
                <a:solidFill>
                  <a:schemeClr val="accent2"/>
                </a:solidFill>
                <a:latin typeface="Droid Sans"/>
                <a:ea typeface="Droid Sans"/>
                <a:cs typeface="Droid Sans"/>
                <a:sym typeface="Droid Sans"/>
              </a:rPr>
              <a:t>A Clinical Prediction Rule to Identify Febrile Infants 60 Days and Younger at Low Risk for Serious Bacterial Infections.</a:t>
            </a:r>
            <a:r>
              <a:rPr lang="en" sz="1600" b="0">
                <a:solidFill>
                  <a:schemeClr val="accent2"/>
                </a:solidFill>
                <a:latin typeface="Droid Sans"/>
                <a:ea typeface="Droid Sans"/>
                <a:cs typeface="Droid Sans"/>
                <a:sym typeface="Droid Sans"/>
              </a:rPr>
              <a:t> </a:t>
            </a:r>
            <a:r>
              <a:rPr lang="en" sz="1600" b="0" i="1">
                <a:solidFill>
                  <a:schemeClr val="accent2"/>
                </a:solidFill>
                <a:latin typeface="Droid Sans"/>
                <a:ea typeface="Droid Sans"/>
                <a:cs typeface="Droid Sans"/>
                <a:sym typeface="Droid Sans"/>
              </a:rPr>
              <a:t>JAMA Pediatr.</a:t>
            </a:r>
            <a:r>
              <a:rPr lang="en" sz="1600" b="0">
                <a:solidFill>
                  <a:schemeClr val="accent2"/>
                </a:solidFill>
                <a:latin typeface="Droid Sans"/>
                <a:ea typeface="Droid Sans"/>
                <a:cs typeface="Droid Sans"/>
                <a:sym typeface="Droid Sans"/>
              </a:rPr>
              <a:t> 2019.</a:t>
            </a:r>
            <a:endParaRPr sz="1600" b="0">
              <a:solidFill>
                <a:schemeClr val="accent2"/>
              </a:solidFill>
              <a:latin typeface="Droid Sans"/>
              <a:ea typeface="Droid Sans"/>
              <a:cs typeface="Droid Sans"/>
              <a:sym typeface="Droid Sans"/>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sp>
        <p:nvSpPr>
          <p:cNvPr id="704" name="Google Shape;704;p9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CLINICAL SCENARIO</a:t>
            </a:r>
            <a:endParaRPr/>
          </a:p>
        </p:txBody>
      </p:sp>
      <p:sp>
        <p:nvSpPr>
          <p:cNvPr id="705" name="Google Shape;705;p95"/>
          <p:cNvSpPr txBox="1">
            <a:spLocks noGrp="1"/>
          </p:cNvSpPr>
          <p:nvPr>
            <p:ph type="body" idx="1"/>
          </p:nvPr>
        </p:nvSpPr>
        <p:spPr>
          <a:xfrm>
            <a:off x="311700" y="1563825"/>
            <a:ext cx="8520600" cy="2201100"/>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en" sz="3000"/>
              <a:t>Okay, let’s think about this 26 day old infant. Should they be treated differently than a 20 day old infant? </a:t>
            </a:r>
            <a:endParaRPr sz="300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96"/>
          <p:cNvSpPr txBox="1">
            <a:spLocks noGrp="1"/>
          </p:cNvSpPr>
          <p:nvPr>
            <p:ph type="title"/>
          </p:nvPr>
        </p:nvSpPr>
        <p:spPr>
          <a:xfrm>
            <a:off x="311700" y="445025"/>
            <a:ext cx="8520600" cy="662400"/>
          </a:xfrm>
          <a:prstGeom prst="rect">
            <a:avLst/>
          </a:prstGeom>
          <a:solidFill>
            <a:srgbClr val="C9DAF8"/>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Pantell et al. </a:t>
            </a:r>
            <a:r>
              <a:rPr lang="en" sz="1600">
                <a:latin typeface="Droid Sans"/>
                <a:ea typeface="Droid Sans"/>
                <a:cs typeface="Droid Sans"/>
                <a:sym typeface="Droid Sans"/>
              </a:rPr>
              <a:t>Evaluation and Management of Well-Appearing Febrile Infants 8 to 60 Days Old</a:t>
            </a:r>
            <a:r>
              <a:rPr lang="en" sz="1600" b="0">
                <a:latin typeface="Droid Sans"/>
                <a:ea typeface="Droid Sans"/>
                <a:cs typeface="Droid Sans"/>
                <a:sym typeface="Droid Sans"/>
              </a:rPr>
              <a:t>. </a:t>
            </a:r>
            <a:r>
              <a:rPr lang="en" sz="1600" b="0" i="1">
                <a:latin typeface="Droid Sans"/>
                <a:ea typeface="Droid Sans"/>
                <a:cs typeface="Droid Sans"/>
                <a:sym typeface="Droid Sans"/>
              </a:rPr>
              <a:t>Pediatrics</a:t>
            </a:r>
            <a:r>
              <a:rPr lang="en" sz="1600" b="0">
                <a:latin typeface="Droid Sans"/>
                <a:ea typeface="Droid Sans"/>
                <a:cs typeface="Droid Sans"/>
                <a:sym typeface="Droid Sans"/>
              </a:rPr>
              <a:t>, 2021. </a:t>
            </a:r>
            <a:endParaRPr sz="1600">
              <a:latin typeface="Droid Sans"/>
              <a:ea typeface="Droid Sans"/>
              <a:cs typeface="Droid Sans"/>
              <a:sym typeface="Droid Sans"/>
            </a:endParaRPr>
          </a:p>
        </p:txBody>
      </p:sp>
      <p:sp>
        <p:nvSpPr>
          <p:cNvPr id="711" name="Google Shape;711;p9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Clinical practice guideline</a:t>
            </a:r>
            <a:endParaRPr/>
          </a:p>
          <a:p>
            <a:pPr marL="0" lvl="0" indent="0" algn="l" rtl="0">
              <a:spcBef>
                <a:spcPts val="1200"/>
              </a:spcBef>
              <a:spcAft>
                <a:spcPts val="0"/>
              </a:spcAft>
              <a:buNone/>
            </a:pPr>
            <a:r>
              <a:rPr lang="en" b="1"/>
              <a:t>Introduction: </a:t>
            </a:r>
            <a:r>
              <a:rPr lang="en"/>
              <a:t>good history of SBI, changes in bacteriology</a:t>
            </a:r>
            <a:endParaRPr/>
          </a:p>
          <a:p>
            <a:pPr marL="0" lvl="0" indent="0" algn="l" rtl="0">
              <a:spcBef>
                <a:spcPts val="1200"/>
              </a:spcBef>
              <a:spcAft>
                <a:spcPts val="0"/>
              </a:spcAft>
              <a:buNone/>
            </a:pPr>
            <a:r>
              <a:rPr lang="en" b="1"/>
              <a:t>Population: </a:t>
            </a:r>
            <a:r>
              <a:rPr lang="en"/>
              <a:t>febrile infants, 8 to 60 days of age and at home after discharge from a newborn nursery or born at home.</a:t>
            </a:r>
            <a:endParaRPr/>
          </a:p>
          <a:p>
            <a:pPr marL="457200" lvl="0" indent="-342900" algn="l" rtl="0">
              <a:spcBef>
                <a:spcPts val="1200"/>
              </a:spcBef>
              <a:spcAft>
                <a:spcPts val="0"/>
              </a:spcAft>
              <a:buSzPts val="1800"/>
              <a:buChar char="-"/>
            </a:pPr>
            <a:r>
              <a:rPr lang="en"/>
              <a:t>Excludes: congenital/chromosomal abnormalities, imms within 48 hours, focal bacterial infection, clinical bronchiolitis</a:t>
            </a:r>
            <a:endParaRPr/>
          </a:p>
          <a:p>
            <a:pPr marL="457200" lvl="0" indent="-342900" algn="l" rtl="0">
              <a:spcBef>
                <a:spcPts val="0"/>
              </a:spcBef>
              <a:spcAft>
                <a:spcPts val="0"/>
              </a:spcAft>
              <a:buSzPts val="1800"/>
              <a:buChar char="-"/>
            </a:pPr>
            <a:r>
              <a:rPr lang="en"/>
              <a:t>Can include: AOM, +viral test, respiratory symptoms, diarrhea</a:t>
            </a:r>
            <a:endParaRPr/>
          </a:p>
          <a:p>
            <a:pPr marL="0" lvl="0" indent="0" algn="l" rtl="0">
              <a:spcBef>
                <a:spcPts val="1200"/>
              </a:spcBef>
              <a:spcAft>
                <a:spcPts val="1200"/>
              </a:spcAft>
              <a:buNone/>
            </a:pPr>
            <a:r>
              <a:rPr lang="en" b="1"/>
              <a:t>Importance:</a:t>
            </a:r>
            <a:r>
              <a:rPr lang="en"/>
              <a:t> 33 pages describing the evidence for each recommendation</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97"/>
          <p:cNvSpPr txBox="1">
            <a:spLocks noGrp="1"/>
          </p:cNvSpPr>
          <p:nvPr>
            <p:ph type="title"/>
          </p:nvPr>
        </p:nvSpPr>
        <p:spPr>
          <a:xfrm>
            <a:off x="159300" y="521225"/>
            <a:ext cx="4051500" cy="725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120"/>
              <a:t>pathways.pemcincinnati.com</a:t>
            </a:r>
            <a:endParaRPr sz="2120"/>
          </a:p>
        </p:txBody>
      </p:sp>
      <p:pic>
        <p:nvPicPr>
          <p:cNvPr id="717" name="Google Shape;717;p97"/>
          <p:cNvPicPr preferRelativeResize="0"/>
          <p:nvPr/>
        </p:nvPicPr>
        <p:blipFill>
          <a:blip r:embed="rId3">
            <a:alphaModFix/>
          </a:blip>
          <a:stretch>
            <a:fillRect/>
          </a:stretch>
        </p:blipFill>
        <p:spPr>
          <a:xfrm>
            <a:off x="133763" y="1192525"/>
            <a:ext cx="4102575" cy="1167600"/>
          </a:xfrm>
          <a:prstGeom prst="rect">
            <a:avLst/>
          </a:prstGeom>
          <a:noFill/>
          <a:ln>
            <a:noFill/>
          </a:ln>
        </p:spPr>
      </p:pic>
      <p:pic>
        <p:nvPicPr>
          <p:cNvPr id="718" name="Google Shape;718;p97"/>
          <p:cNvPicPr preferRelativeResize="0"/>
          <p:nvPr/>
        </p:nvPicPr>
        <p:blipFill>
          <a:blip r:embed="rId4">
            <a:alphaModFix/>
          </a:blip>
          <a:stretch>
            <a:fillRect/>
          </a:stretch>
        </p:blipFill>
        <p:spPr>
          <a:xfrm>
            <a:off x="4572000" y="62850"/>
            <a:ext cx="3748818" cy="4838701"/>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p9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CLINICAL SCENARIO</a:t>
            </a:r>
            <a:endParaRPr/>
          </a:p>
        </p:txBody>
      </p:sp>
      <p:sp>
        <p:nvSpPr>
          <p:cNvPr id="724" name="Google Shape;724;p98"/>
          <p:cNvSpPr txBox="1">
            <a:spLocks noGrp="1"/>
          </p:cNvSpPr>
          <p:nvPr>
            <p:ph type="body" idx="1"/>
          </p:nvPr>
        </p:nvSpPr>
        <p:spPr>
          <a:xfrm>
            <a:off x="311700" y="1708250"/>
            <a:ext cx="8520600" cy="25140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3000"/>
              <a:t>A 30 day old girl has a fever. UA is suspicious for UTI, with WBC 6-10, + nitrites, + LE.</a:t>
            </a:r>
            <a:endParaRPr sz="3000"/>
          </a:p>
          <a:p>
            <a:pPr marL="0" lvl="0" indent="0" algn="ctr" rtl="0">
              <a:spcBef>
                <a:spcPts val="1200"/>
              </a:spcBef>
              <a:spcAft>
                <a:spcPts val="1200"/>
              </a:spcAft>
              <a:buNone/>
            </a:pPr>
            <a:r>
              <a:rPr lang="en" sz="3000"/>
              <a:t>We have to do an LP, right? </a:t>
            </a:r>
            <a:endParaRPr sz="300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728"/>
        <p:cNvGrpSpPr/>
        <p:nvPr/>
      </p:nvGrpSpPr>
      <p:grpSpPr>
        <a:xfrm>
          <a:off x="0" y="0"/>
          <a:ext cx="0" cy="0"/>
          <a:chOff x="0" y="0"/>
          <a:chExt cx="0" cy="0"/>
        </a:xfrm>
      </p:grpSpPr>
      <p:sp>
        <p:nvSpPr>
          <p:cNvPr id="729" name="Google Shape;729;p99"/>
          <p:cNvSpPr txBox="1">
            <a:spLocks noGrp="1"/>
          </p:cNvSpPr>
          <p:nvPr>
            <p:ph type="title"/>
          </p:nvPr>
        </p:nvSpPr>
        <p:spPr>
          <a:xfrm>
            <a:off x="311700" y="445025"/>
            <a:ext cx="8520600" cy="707400"/>
          </a:xfrm>
          <a:prstGeom prst="rect">
            <a:avLst/>
          </a:prstGeom>
          <a:solidFill>
            <a:srgbClr val="FFF2CC"/>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Mahajan et al. </a:t>
            </a:r>
            <a:r>
              <a:rPr lang="en" sz="1600">
                <a:latin typeface="Droid Sans"/>
                <a:ea typeface="Droid Sans"/>
                <a:cs typeface="Droid Sans"/>
                <a:sym typeface="Droid Sans"/>
              </a:rPr>
              <a:t>Serious bacterial infections in young febrile infants with positive urinalysis results</a:t>
            </a:r>
            <a:r>
              <a:rPr lang="en" sz="1600" b="0">
                <a:latin typeface="Droid Sans"/>
                <a:ea typeface="Droid Sans"/>
                <a:cs typeface="Droid Sans"/>
                <a:sym typeface="Droid Sans"/>
              </a:rPr>
              <a:t>. </a:t>
            </a:r>
            <a:r>
              <a:rPr lang="en" sz="1600" b="0" i="1">
                <a:latin typeface="Droid Sans"/>
                <a:ea typeface="Droid Sans"/>
                <a:cs typeface="Droid Sans"/>
                <a:sym typeface="Droid Sans"/>
              </a:rPr>
              <a:t>Pediatrics</a:t>
            </a:r>
            <a:r>
              <a:rPr lang="en" sz="1600" b="0">
                <a:latin typeface="Droid Sans"/>
                <a:ea typeface="Droid Sans"/>
                <a:cs typeface="Droid Sans"/>
                <a:sym typeface="Droid Sans"/>
              </a:rPr>
              <a:t>. 2022.</a:t>
            </a:r>
            <a:endParaRPr sz="1600">
              <a:latin typeface="Droid Sans"/>
              <a:ea typeface="Droid Sans"/>
              <a:cs typeface="Droid Sans"/>
              <a:sym typeface="Droid Sans"/>
            </a:endParaRPr>
          </a:p>
        </p:txBody>
      </p:sp>
      <p:sp>
        <p:nvSpPr>
          <p:cNvPr id="730" name="Google Shape;730;p9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Clinical scenario: </a:t>
            </a:r>
            <a:r>
              <a:rPr lang="en"/>
              <a:t>If a febrile infant has a UTI, do they really need an LP? </a:t>
            </a:r>
            <a:endParaRPr/>
          </a:p>
          <a:p>
            <a:pPr marL="0" lvl="0" indent="0" algn="l" rtl="0">
              <a:spcBef>
                <a:spcPts val="0"/>
              </a:spcBef>
              <a:spcAft>
                <a:spcPts val="0"/>
              </a:spcAft>
              <a:buNone/>
            </a:pPr>
            <a:endParaRPr/>
          </a:p>
          <a:p>
            <a:pPr marL="0" lvl="0" indent="0" algn="l" rtl="0">
              <a:spcBef>
                <a:spcPts val="0"/>
              </a:spcBef>
              <a:spcAft>
                <a:spcPts val="0"/>
              </a:spcAft>
              <a:buNone/>
            </a:pPr>
            <a:r>
              <a:rPr lang="en" b="1"/>
              <a:t>Methods</a:t>
            </a:r>
            <a:endParaRPr b="1"/>
          </a:p>
          <a:p>
            <a:pPr marL="457200" lvl="0" indent="-342900" algn="l" rtl="0">
              <a:spcBef>
                <a:spcPts val="0"/>
              </a:spcBef>
              <a:spcAft>
                <a:spcPts val="0"/>
              </a:spcAft>
              <a:buSzPts val="1800"/>
              <a:buChar char="●"/>
            </a:pPr>
            <a:r>
              <a:rPr lang="en"/>
              <a:t>Secondary analysis of prospective PECARN study, from 2011 to 2019</a:t>
            </a:r>
            <a:endParaRPr/>
          </a:p>
          <a:p>
            <a:pPr marL="457200" lvl="0" indent="-342900" algn="l" rtl="0">
              <a:spcBef>
                <a:spcPts val="0"/>
              </a:spcBef>
              <a:spcAft>
                <a:spcPts val="0"/>
              </a:spcAft>
              <a:buSzPts val="1800"/>
              <a:buChar char="●"/>
            </a:pPr>
            <a:r>
              <a:rPr lang="en"/>
              <a:t>Inclusion: well appearing, term infants 0-60d, rectal temp &gt; 38</a:t>
            </a:r>
            <a:endParaRPr/>
          </a:p>
          <a:p>
            <a:pPr marL="457200" lvl="0" indent="-342900" algn="l" rtl="0">
              <a:spcBef>
                <a:spcPts val="0"/>
              </a:spcBef>
              <a:spcAft>
                <a:spcPts val="0"/>
              </a:spcAft>
              <a:buSzPts val="1800"/>
              <a:buChar char="●"/>
            </a:pPr>
            <a:r>
              <a:rPr lang="en"/>
              <a:t>Outcome: if +UA, rates on UTI, bacteremia, bacterial meningitis</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734"/>
        <p:cNvGrpSpPr/>
        <p:nvPr/>
      </p:nvGrpSpPr>
      <p:grpSpPr>
        <a:xfrm>
          <a:off x="0" y="0"/>
          <a:ext cx="0" cy="0"/>
          <a:chOff x="0" y="0"/>
          <a:chExt cx="0" cy="0"/>
        </a:xfrm>
      </p:grpSpPr>
      <p:sp>
        <p:nvSpPr>
          <p:cNvPr id="735" name="Google Shape;735;p100"/>
          <p:cNvSpPr txBox="1">
            <a:spLocks noGrp="1"/>
          </p:cNvSpPr>
          <p:nvPr>
            <p:ph type="title"/>
          </p:nvPr>
        </p:nvSpPr>
        <p:spPr>
          <a:xfrm>
            <a:off x="311700" y="445025"/>
            <a:ext cx="8520600" cy="707400"/>
          </a:xfrm>
          <a:prstGeom prst="rect">
            <a:avLst/>
          </a:prstGeom>
          <a:solidFill>
            <a:srgbClr val="FFF2CC"/>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Mahajan et al. </a:t>
            </a:r>
            <a:r>
              <a:rPr lang="en" sz="1600">
                <a:latin typeface="Droid Sans"/>
                <a:ea typeface="Droid Sans"/>
                <a:cs typeface="Droid Sans"/>
                <a:sym typeface="Droid Sans"/>
              </a:rPr>
              <a:t>Serious bacterial infections in young febrile infants with positive urinalysis results</a:t>
            </a:r>
            <a:r>
              <a:rPr lang="en" sz="1600" b="0">
                <a:latin typeface="Droid Sans"/>
                <a:ea typeface="Droid Sans"/>
                <a:cs typeface="Droid Sans"/>
                <a:sym typeface="Droid Sans"/>
              </a:rPr>
              <a:t>. </a:t>
            </a:r>
            <a:r>
              <a:rPr lang="en" sz="1600" b="0" i="1">
                <a:latin typeface="Droid Sans"/>
                <a:ea typeface="Droid Sans"/>
                <a:cs typeface="Droid Sans"/>
                <a:sym typeface="Droid Sans"/>
              </a:rPr>
              <a:t>Pediatrics</a:t>
            </a:r>
            <a:r>
              <a:rPr lang="en" sz="1600" b="0">
                <a:latin typeface="Droid Sans"/>
                <a:ea typeface="Droid Sans"/>
                <a:cs typeface="Droid Sans"/>
                <a:sym typeface="Droid Sans"/>
              </a:rPr>
              <a:t>. 2022.</a:t>
            </a:r>
            <a:endParaRPr sz="1600">
              <a:latin typeface="Droid Sans"/>
              <a:ea typeface="Droid Sans"/>
              <a:cs typeface="Droid Sans"/>
              <a:sym typeface="Droid Sans"/>
            </a:endParaRPr>
          </a:p>
        </p:txBody>
      </p:sp>
      <p:sp>
        <p:nvSpPr>
          <p:cNvPr id="736" name="Google Shape;736;p10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r>
              <a:rPr lang="en" b="1"/>
              <a:t>Results: </a:t>
            </a:r>
            <a:endParaRPr b="1"/>
          </a:p>
          <a:p>
            <a:pPr marL="0" lvl="0" indent="0" algn="l" rtl="0">
              <a:spcBef>
                <a:spcPts val="0"/>
              </a:spcBef>
              <a:spcAft>
                <a:spcPts val="0"/>
              </a:spcAft>
              <a:buNone/>
            </a:pPr>
            <a:r>
              <a:rPr lang="en"/>
              <a:t>Of the 7,180 febrile infants, 1,090 (15%) had +UA results (+LE, + nitrite, or WBC&gt;5)</a:t>
            </a:r>
            <a:endParaRPr/>
          </a:p>
          <a:p>
            <a:pPr marL="0" lvl="0" indent="0" algn="l" rtl="0">
              <a:spcBef>
                <a:spcPts val="0"/>
              </a:spcBef>
              <a:spcAft>
                <a:spcPts val="0"/>
              </a:spcAft>
              <a:buNone/>
            </a:pPr>
            <a:endParaRPr/>
          </a:p>
          <a:p>
            <a:pPr marL="0" lvl="0" indent="0" algn="l" rtl="0">
              <a:spcBef>
                <a:spcPts val="0"/>
              </a:spcBef>
              <a:spcAft>
                <a:spcPts val="0"/>
              </a:spcAft>
              <a:buNone/>
            </a:pPr>
            <a:r>
              <a:rPr lang="en" u="sng"/>
              <a:t>All infants</a:t>
            </a:r>
            <a:endParaRPr u="sng"/>
          </a:p>
          <a:p>
            <a:pPr marL="0" lvl="0" indent="0" algn="l" rtl="0">
              <a:spcBef>
                <a:spcPts val="0"/>
              </a:spcBef>
              <a:spcAft>
                <a:spcPts val="0"/>
              </a:spcAft>
              <a:buNone/>
            </a:pPr>
            <a:r>
              <a:rPr lang="en"/>
              <a:t>IF +UA, rate of bacteremia: 63/1090 (5.8%)</a:t>
            </a:r>
            <a:endParaRPr/>
          </a:p>
          <a:p>
            <a:pPr marL="0" lvl="0" indent="0" algn="l" rtl="0">
              <a:spcBef>
                <a:spcPts val="0"/>
              </a:spcBef>
              <a:spcAft>
                <a:spcPts val="0"/>
              </a:spcAft>
              <a:buNone/>
            </a:pPr>
            <a:r>
              <a:rPr lang="en"/>
              <a:t>IF -UA, rate of bacteremia: 69/6090 (1.1%)</a:t>
            </a:r>
            <a:endParaRPr/>
          </a:p>
          <a:p>
            <a:pPr marL="0" lvl="0" indent="0" algn="l" rtl="0">
              <a:spcBef>
                <a:spcPts val="0"/>
              </a:spcBef>
              <a:spcAft>
                <a:spcPts val="0"/>
              </a:spcAft>
              <a:buNone/>
            </a:pPr>
            <a:endParaRPr/>
          </a:p>
          <a:p>
            <a:pPr marL="0" lvl="0" indent="0" algn="l" rtl="0">
              <a:spcBef>
                <a:spcPts val="0"/>
              </a:spcBef>
              <a:spcAft>
                <a:spcPts val="0"/>
              </a:spcAft>
              <a:buNone/>
            </a:pPr>
            <a:r>
              <a:rPr lang="en" u="sng"/>
              <a:t>&lt; 28 days,</a:t>
            </a:r>
            <a:r>
              <a:rPr lang="en"/>
              <a:t> </a:t>
            </a:r>
            <a:endParaRPr/>
          </a:p>
          <a:p>
            <a:pPr marL="0" lvl="0" indent="0" algn="l" rtl="0">
              <a:spcBef>
                <a:spcPts val="0"/>
              </a:spcBef>
              <a:spcAft>
                <a:spcPts val="0"/>
              </a:spcAft>
              <a:buNone/>
            </a:pPr>
            <a:r>
              <a:rPr lang="en"/>
              <a:t>IF + UA, rate of meningitis = 1%</a:t>
            </a:r>
            <a:endParaRPr/>
          </a:p>
          <a:p>
            <a:pPr marL="0" lvl="0" indent="0" algn="l" rtl="0">
              <a:spcBef>
                <a:spcPts val="0"/>
              </a:spcBef>
              <a:spcAft>
                <a:spcPts val="0"/>
              </a:spcAft>
              <a:buNone/>
            </a:pPr>
            <a:r>
              <a:rPr lang="en"/>
              <a:t>IF - UA, rate of meningitis = 1%</a:t>
            </a:r>
            <a:endParaRPr/>
          </a:p>
          <a:p>
            <a:pPr marL="0" lvl="0" indent="0" algn="l" rtl="0">
              <a:spcBef>
                <a:spcPts val="0"/>
              </a:spcBef>
              <a:spcAft>
                <a:spcPts val="0"/>
              </a:spcAft>
              <a:buNone/>
            </a:pPr>
            <a:endParaRPr/>
          </a:p>
          <a:p>
            <a:pPr marL="0" lvl="0" indent="0" algn="l" rtl="0">
              <a:spcBef>
                <a:spcPts val="0"/>
              </a:spcBef>
              <a:spcAft>
                <a:spcPts val="0"/>
              </a:spcAft>
              <a:buNone/>
            </a:pPr>
            <a:r>
              <a:rPr lang="en" u="sng"/>
              <a:t>29-60 days</a:t>
            </a:r>
            <a:endParaRPr/>
          </a:p>
          <a:p>
            <a:pPr marL="0" lvl="0" indent="0" algn="l" rtl="0">
              <a:spcBef>
                <a:spcPts val="0"/>
              </a:spcBef>
              <a:spcAft>
                <a:spcPts val="0"/>
              </a:spcAft>
              <a:buNone/>
            </a:pPr>
            <a:r>
              <a:rPr lang="en" b="1"/>
              <a:t>IF + UA, rate of meningitis = 0</a:t>
            </a:r>
            <a:endParaRPr b="1"/>
          </a:p>
          <a:p>
            <a:pPr marL="0" lvl="0" indent="0" algn="l" rtl="0">
              <a:spcBef>
                <a:spcPts val="0"/>
              </a:spcBef>
              <a:spcAft>
                <a:spcPts val="0"/>
              </a:spcAft>
              <a:buNone/>
            </a:pPr>
            <a:r>
              <a:rPr lang="en"/>
              <a:t>IF- UA, rate of meningitis = 0.2% </a:t>
            </a:r>
            <a:endParaRPr b="1"/>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740"/>
        <p:cNvGrpSpPr/>
        <p:nvPr/>
      </p:nvGrpSpPr>
      <p:grpSpPr>
        <a:xfrm>
          <a:off x="0" y="0"/>
          <a:ext cx="0" cy="0"/>
          <a:chOff x="0" y="0"/>
          <a:chExt cx="0" cy="0"/>
        </a:xfrm>
      </p:grpSpPr>
      <p:sp>
        <p:nvSpPr>
          <p:cNvPr id="741" name="Google Shape;741;p101"/>
          <p:cNvSpPr txBox="1">
            <a:spLocks noGrp="1"/>
          </p:cNvSpPr>
          <p:nvPr>
            <p:ph type="title"/>
          </p:nvPr>
        </p:nvSpPr>
        <p:spPr>
          <a:xfrm>
            <a:off x="311700" y="445025"/>
            <a:ext cx="8520600" cy="707400"/>
          </a:xfrm>
          <a:prstGeom prst="rect">
            <a:avLst/>
          </a:prstGeom>
          <a:solidFill>
            <a:srgbClr val="FFF2CC"/>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Mahajan et al. </a:t>
            </a:r>
            <a:r>
              <a:rPr lang="en" sz="1600">
                <a:latin typeface="Droid Sans"/>
                <a:ea typeface="Droid Sans"/>
                <a:cs typeface="Droid Sans"/>
                <a:sym typeface="Droid Sans"/>
              </a:rPr>
              <a:t>Serious bacterial infections in young febrile infants with positive urinalysis results</a:t>
            </a:r>
            <a:r>
              <a:rPr lang="en" sz="1600" b="0">
                <a:latin typeface="Droid Sans"/>
                <a:ea typeface="Droid Sans"/>
                <a:cs typeface="Droid Sans"/>
                <a:sym typeface="Droid Sans"/>
              </a:rPr>
              <a:t>. </a:t>
            </a:r>
            <a:r>
              <a:rPr lang="en" sz="1600" b="0" i="1">
                <a:latin typeface="Droid Sans"/>
                <a:ea typeface="Droid Sans"/>
                <a:cs typeface="Droid Sans"/>
                <a:sym typeface="Droid Sans"/>
              </a:rPr>
              <a:t>Pediatrics</a:t>
            </a:r>
            <a:r>
              <a:rPr lang="en" sz="1600" b="0">
                <a:latin typeface="Droid Sans"/>
                <a:ea typeface="Droid Sans"/>
                <a:cs typeface="Droid Sans"/>
                <a:sym typeface="Droid Sans"/>
              </a:rPr>
              <a:t>. 2022.</a:t>
            </a:r>
            <a:endParaRPr sz="1600">
              <a:latin typeface="Droid Sans"/>
              <a:ea typeface="Droid Sans"/>
              <a:cs typeface="Droid Sans"/>
              <a:sym typeface="Droid Sans"/>
            </a:endParaRPr>
          </a:p>
        </p:txBody>
      </p:sp>
      <p:sp>
        <p:nvSpPr>
          <p:cNvPr id="742" name="Google Shape;742;p10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r>
              <a:rPr lang="en" b="1"/>
              <a:t>Results: </a:t>
            </a:r>
            <a:endParaRPr b="1"/>
          </a:p>
          <a:p>
            <a:pPr marL="0" lvl="0" indent="0" algn="l" rtl="0">
              <a:spcBef>
                <a:spcPts val="0"/>
              </a:spcBef>
              <a:spcAft>
                <a:spcPts val="0"/>
              </a:spcAft>
              <a:buNone/>
            </a:pPr>
            <a:r>
              <a:rPr lang="en"/>
              <a:t>Of the 7,180 febrile infants, 1,090 (15%) had +UA results (+LE, + nitrite, or WBC&gt;5)</a:t>
            </a:r>
            <a:endParaRPr/>
          </a:p>
          <a:p>
            <a:pPr marL="0" lvl="0" indent="0" algn="l" rtl="0">
              <a:spcBef>
                <a:spcPts val="0"/>
              </a:spcBef>
              <a:spcAft>
                <a:spcPts val="0"/>
              </a:spcAft>
              <a:buNone/>
            </a:pPr>
            <a:endParaRPr/>
          </a:p>
          <a:p>
            <a:pPr marL="0" lvl="0" indent="0" algn="l" rtl="0">
              <a:spcBef>
                <a:spcPts val="0"/>
              </a:spcBef>
              <a:spcAft>
                <a:spcPts val="0"/>
              </a:spcAft>
              <a:buNone/>
            </a:pPr>
            <a:r>
              <a:rPr lang="en" u="sng"/>
              <a:t>All infants</a:t>
            </a:r>
            <a:endParaRPr u="sng"/>
          </a:p>
          <a:p>
            <a:pPr marL="0" lvl="0" indent="0" algn="l" rtl="0">
              <a:spcBef>
                <a:spcPts val="0"/>
              </a:spcBef>
              <a:spcAft>
                <a:spcPts val="0"/>
              </a:spcAft>
              <a:buNone/>
            </a:pPr>
            <a:r>
              <a:rPr lang="en"/>
              <a:t>IF +UA, rate of bacteremia: 63/1090 (5.8%)</a:t>
            </a:r>
            <a:endParaRPr/>
          </a:p>
          <a:p>
            <a:pPr marL="0" lvl="0" indent="0" algn="l" rtl="0">
              <a:spcBef>
                <a:spcPts val="0"/>
              </a:spcBef>
              <a:spcAft>
                <a:spcPts val="0"/>
              </a:spcAft>
              <a:buNone/>
            </a:pPr>
            <a:r>
              <a:rPr lang="en"/>
              <a:t>IF -UA, rate of bacteremia: 69/6090 (1.1%)</a:t>
            </a:r>
            <a:endParaRPr/>
          </a:p>
          <a:p>
            <a:pPr marL="0" lvl="0" indent="0" algn="l" rtl="0">
              <a:spcBef>
                <a:spcPts val="0"/>
              </a:spcBef>
              <a:spcAft>
                <a:spcPts val="0"/>
              </a:spcAft>
              <a:buNone/>
            </a:pPr>
            <a:endParaRPr/>
          </a:p>
          <a:p>
            <a:pPr marL="0" lvl="0" indent="0" algn="l" rtl="0">
              <a:spcBef>
                <a:spcPts val="0"/>
              </a:spcBef>
              <a:spcAft>
                <a:spcPts val="0"/>
              </a:spcAft>
              <a:buNone/>
            </a:pPr>
            <a:r>
              <a:rPr lang="en" u="sng"/>
              <a:t>&lt; 28 days,</a:t>
            </a:r>
            <a:r>
              <a:rPr lang="en"/>
              <a:t> </a:t>
            </a:r>
            <a:endParaRPr/>
          </a:p>
          <a:p>
            <a:pPr marL="0" lvl="0" indent="0" algn="l" rtl="0">
              <a:spcBef>
                <a:spcPts val="0"/>
              </a:spcBef>
              <a:spcAft>
                <a:spcPts val="0"/>
              </a:spcAft>
              <a:buNone/>
            </a:pPr>
            <a:r>
              <a:rPr lang="en"/>
              <a:t>IF + UA, rate of meningitis = 1%</a:t>
            </a:r>
            <a:endParaRPr/>
          </a:p>
          <a:p>
            <a:pPr marL="0" lvl="0" indent="0" algn="l" rtl="0">
              <a:spcBef>
                <a:spcPts val="0"/>
              </a:spcBef>
              <a:spcAft>
                <a:spcPts val="0"/>
              </a:spcAft>
              <a:buNone/>
            </a:pPr>
            <a:r>
              <a:rPr lang="en"/>
              <a:t>IF - UA, rate of meningitis = 1%</a:t>
            </a:r>
            <a:endParaRPr/>
          </a:p>
          <a:p>
            <a:pPr marL="0" lvl="0" indent="0" algn="l" rtl="0">
              <a:spcBef>
                <a:spcPts val="0"/>
              </a:spcBef>
              <a:spcAft>
                <a:spcPts val="0"/>
              </a:spcAft>
              <a:buNone/>
            </a:pPr>
            <a:endParaRPr/>
          </a:p>
          <a:p>
            <a:pPr marL="0" lvl="0" indent="0" algn="l" rtl="0">
              <a:spcBef>
                <a:spcPts val="0"/>
              </a:spcBef>
              <a:spcAft>
                <a:spcPts val="0"/>
              </a:spcAft>
              <a:buNone/>
            </a:pPr>
            <a:r>
              <a:rPr lang="en" u="sng"/>
              <a:t>29-60 days</a:t>
            </a:r>
            <a:endParaRPr/>
          </a:p>
          <a:p>
            <a:pPr marL="0" lvl="0" indent="0" algn="l" rtl="0">
              <a:spcBef>
                <a:spcPts val="0"/>
              </a:spcBef>
              <a:spcAft>
                <a:spcPts val="0"/>
              </a:spcAft>
              <a:buNone/>
            </a:pPr>
            <a:r>
              <a:rPr lang="en" b="1"/>
              <a:t>IF + UA, rate of meningitis = 0</a:t>
            </a:r>
            <a:endParaRPr b="1"/>
          </a:p>
          <a:p>
            <a:pPr marL="0" lvl="0" indent="0" algn="l" rtl="0">
              <a:spcBef>
                <a:spcPts val="0"/>
              </a:spcBef>
              <a:spcAft>
                <a:spcPts val="0"/>
              </a:spcAft>
              <a:buNone/>
            </a:pPr>
            <a:r>
              <a:rPr lang="en"/>
              <a:t>IF- UA, rate of meningitis = 0.2% </a:t>
            </a:r>
            <a:endParaRPr b="1"/>
          </a:p>
        </p:txBody>
      </p:sp>
      <p:sp>
        <p:nvSpPr>
          <p:cNvPr id="743" name="Google Shape;743;p101"/>
          <p:cNvSpPr txBox="1"/>
          <p:nvPr/>
        </p:nvSpPr>
        <p:spPr>
          <a:xfrm>
            <a:off x="5190100" y="2068575"/>
            <a:ext cx="2539800" cy="1789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435">
                <a:solidFill>
                  <a:srgbClr val="434343"/>
                </a:solidFill>
                <a:latin typeface="Helvetica Neue"/>
                <a:ea typeface="Helvetica Neue"/>
                <a:cs typeface="Helvetica Neue"/>
                <a:sym typeface="Helvetica Neue"/>
              </a:rPr>
              <a:t>all 63 exceeded PECARN low risk criteria and had ANC &gt; 4000 or procal &gt;0.5</a:t>
            </a:r>
            <a:endParaRPr sz="2300">
              <a:solidFill>
                <a:srgbClr val="434343"/>
              </a:solidFill>
              <a:latin typeface="Helvetica Neue"/>
              <a:ea typeface="Helvetica Neue"/>
              <a:cs typeface="Helvetica Neue"/>
              <a:sym typeface="Helvetica Neue"/>
            </a:endParaRPr>
          </a:p>
        </p:txBody>
      </p:sp>
      <p:sp>
        <p:nvSpPr>
          <p:cNvPr id="744" name="Google Shape;744;p101"/>
          <p:cNvSpPr/>
          <p:nvPr/>
        </p:nvSpPr>
        <p:spPr>
          <a:xfrm rot="-10150407">
            <a:off x="4232782" y="2213919"/>
            <a:ext cx="913561" cy="176863"/>
          </a:xfrm>
          <a:prstGeom prst="rightArrow">
            <a:avLst>
              <a:gd name="adj1" fmla="val 50000"/>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sp>
        <p:nvSpPr>
          <p:cNvPr id="749" name="Google Shape;749;p102"/>
          <p:cNvSpPr txBox="1">
            <a:spLocks noGrp="1"/>
          </p:cNvSpPr>
          <p:nvPr>
            <p:ph type="title"/>
          </p:nvPr>
        </p:nvSpPr>
        <p:spPr>
          <a:xfrm>
            <a:off x="311700" y="445025"/>
            <a:ext cx="8520600" cy="707400"/>
          </a:xfrm>
          <a:prstGeom prst="rect">
            <a:avLst/>
          </a:prstGeom>
          <a:solidFill>
            <a:srgbClr val="FFF2CC"/>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Mahajan et al. </a:t>
            </a:r>
            <a:r>
              <a:rPr lang="en" sz="1600">
                <a:latin typeface="Droid Sans"/>
                <a:ea typeface="Droid Sans"/>
                <a:cs typeface="Droid Sans"/>
                <a:sym typeface="Droid Sans"/>
              </a:rPr>
              <a:t>Serious bacterial infections in young febrile infants with positive urinalysis results</a:t>
            </a:r>
            <a:r>
              <a:rPr lang="en" sz="1600" b="0">
                <a:latin typeface="Droid Sans"/>
                <a:ea typeface="Droid Sans"/>
                <a:cs typeface="Droid Sans"/>
                <a:sym typeface="Droid Sans"/>
              </a:rPr>
              <a:t>. </a:t>
            </a:r>
            <a:r>
              <a:rPr lang="en" sz="1600" b="0" i="1">
                <a:latin typeface="Droid Sans"/>
                <a:ea typeface="Droid Sans"/>
                <a:cs typeface="Droid Sans"/>
                <a:sym typeface="Droid Sans"/>
              </a:rPr>
              <a:t>Pediatrics</a:t>
            </a:r>
            <a:r>
              <a:rPr lang="en" sz="1600" b="0">
                <a:latin typeface="Droid Sans"/>
                <a:ea typeface="Droid Sans"/>
                <a:cs typeface="Droid Sans"/>
                <a:sym typeface="Droid Sans"/>
              </a:rPr>
              <a:t>. 2022.</a:t>
            </a:r>
            <a:endParaRPr sz="1600">
              <a:latin typeface="Droid Sans"/>
              <a:ea typeface="Droid Sans"/>
              <a:cs typeface="Droid Sans"/>
              <a:sym typeface="Droid Sans"/>
            </a:endParaRPr>
          </a:p>
        </p:txBody>
      </p:sp>
      <p:sp>
        <p:nvSpPr>
          <p:cNvPr id="750" name="Google Shape;750;p10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u="sng"/>
              <a:t>More results</a:t>
            </a:r>
            <a:endParaRPr b="1" u="sng"/>
          </a:p>
          <a:p>
            <a:pPr marL="0" lvl="0" indent="0" algn="l" rtl="0">
              <a:spcBef>
                <a:spcPts val="0"/>
              </a:spcBef>
              <a:spcAft>
                <a:spcPts val="0"/>
              </a:spcAft>
              <a:buNone/>
            </a:pPr>
            <a:r>
              <a:rPr lang="en"/>
              <a:t>If UA +, rate of UTI = 49.6%</a:t>
            </a:r>
            <a:endParaRPr/>
          </a:p>
          <a:p>
            <a:pPr marL="0" lvl="0" indent="0" algn="l" rtl="0">
              <a:spcBef>
                <a:spcPts val="0"/>
              </a:spcBef>
              <a:spcAft>
                <a:spcPts val="0"/>
              </a:spcAft>
              <a:buNone/>
            </a:pPr>
            <a:r>
              <a:rPr lang="en"/>
              <a:t>If UA -, rate of UTI = 0.7%</a:t>
            </a:r>
            <a:endParaRPr/>
          </a:p>
          <a:p>
            <a:pPr marL="0" lvl="0" indent="0" algn="l" rtl="0">
              <a:spcBef>
                <a:spcPts val="0"/>
              </a:spcBef>
              <a:spcAft>
                <a:spcPts val="0"/>
              </a:spcAft>
              <a:buNone/>
            </a:pPr>
            <a:endParaRPr/>
          </a:p>
          <a:p>
            <a:pPr marL="457200" lvl="0" indent="-342900" algn="l" rtl="0">
              <a:spcBef>
                <a:spcPts val="0"/>
              </a:spcBef>
              <a:spcAft>
                <a:spcPts val="0"/>
              </a:spcAft>
              <a:buSzPts val="1800"/>
              <a:buChar char="●"/>
            </a:pPr>
            <a:r>
              <a:rPr lang="en"/>
              <a:t>Definition of UTI</a:t>
            </a:r>
            <a:endParaRPr/>
          </a:p>
          <a:p>
            <a:pPr marL="914400" lvl="1" indent="-317500" algn="l" rtl="0">
              <a:spcBef>
                <a:spcPts val="0"/>
              </a:spcBef>
              <a:spcAft>
                <a:spcPts val="0"/>
              </a:spcAft>
              <a:buSzPts val="1400"/>
              <a:buChar char="○"/>
            </a:pPr>
            <a:r>
              <a:rPr lang="en"/>
              <a:t>growth of ≥50 000 CFU/mL of a known urinary pathogen from a culture, catheter specimen</a:t>
            </a:r>
            <a:endParaRPr/>
          </a:p>
          <a:p>
            <a:pPr marL="914400" lvl="1" indent="-317500" algn="l" rtl="0">
              <a:spcBef>
                <a:spcPts val="0"/>
              </a:spcBef>
              <a:spcAft>
                <a:spcPts val="0"/>
              </a:spcAft>
              <a:buSzPts val="1400"/>
              <a:buChar char="○"/>
            </a:pPr>
            <a:r>
              <a:rPr lang="en"/>
              <a:t>or ≥10 000 CFU/mL from a catheterized specimen in association with an abnormal UA result </a:t>
            </a:r>
            <a:endParaRPr/>
          </a:p>
          <a:p>
            <a:pPr marL="914400" lvl="1" indent="-317500" algn="l" rtl="0">
              <a:spcBef>
                <a:spcPts val="0"/>
              </a:spcBef>
              <a:spcAft>
                <a:spcPts val="0"/>
              </a:spcAft>
              <a:buSzPts val="1400"/>
              <a:buChar char="○"/>
            </a:pPr>
            <a:r>
              <a:rPr lang="en"/>
              <a:t>or ≥1000 CFU/mL from a culture obtained via suprapubic aspiration</a:t>
            </a:r>
            <a:endParaRPr/>
          </a:p>
          <a:p>
            <a:pPr marL="0" lvl="0" indent="0" algn="l" rtl="0">
              <a:spcBef>
                <a:spcPts val="0"/>
              </a:spcBef>
              <a:spcAft>
                <a:spcPts val="0"/>
              </a:spcAft>
              <a:buNone/>
            </a:pPr>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754"/>
        <p:cNvGrpSpPr/>
        <p:nvPr/>
      </p:nvGrpSpPr>
      <p:grpSpPr>
        <a:xfrm>
          <a:off x="0" y="0"/>
          <a:ext cx="0" cy="0"/>
          <a:chOff x="0" y="0"/>
          <a:chExt cx="0" cy="0"/>
        </a:xfrm>
      </p:grpSpPr>
      <p:sp>
        <p:nvSpPr>
          <p:cNvPr id="755" name="Google Shape;755;p103"/>
          <p:cNvSpPr txBox="1">
            <a:spLocks noGrp="1"/>
          </p:cNvSpPr>
          <p:nvPr>
            <p:ph type="title"/>
          </p:nvPr>
        </p:nvSpPr>
        <p:spPr>
          <a:xfrm>
            <a:off x="311700" y="445025"/>
            <a:ext cx="8520600" cy="707400"/>
          </a:xfrm>
          <a:prstGeom prst="rect">
            <a:avLst/>
          </a:prstGeom>
          <a:solidFill>
            <a:srgbClr val="FFF2CC"/>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Mahajan et al. </a:t>
            </a:r>
            <a:r>
              <a:rPr lang="en" sz="1600">
                <a:latin typeface="Droid Sans"/>
                <a:ea typeface="Droid Sans"/>
                <a:cs typeface="Droid Sans"/>
                <a:sym typeface="Droid Sans"/>
              </a:rPr>
              <a:t>Serious bacterial infections in young febrile infants with positive urinalysis results</a:t>
            </a:r>
            <a:r>
              <a:rPr lang="en" sz="1600" b="0">
                <a:latin typeface="Droid Sans"/>
                <a:ea typeface="Droid Sans"/>
                <a:cs typeface="Droid Sans"/>
                <a:sym typeface="Droid Sans"/>
              </a:rPr>
              <a:t>. </a:t>
            </a:r>
            <a:r>
              <a:rPr lang="en" sz="1600" b="0" i="1">
                <a:latin typeface="Droid Sans"/>
                <a:ea typeface="Droid Sans"/>
                <a:cs typeface="Droid Sans"/>
                <a:sym typeface="Droid Sans"/>
              </a:rPr>
              <a:t>Pediatrics</a:t>
            </a:r>
            <a:r>
              <a:rPr lang="en" sz="1600" b="0">
                <a:latin typeface="Droid Sans"/>
                <a:ea typeface="Droid Sans"/>
                <a:cs typeface="Droid Sans"/>
                <a:sym typeface="Droid Sans"/>
              </a:rPr>
              <a:t>. 2022.</a:t>
            </a:r>
            <a:endParaRPr sz="1600">
              <a:latin typeface="Droid Sans"/>
              <a:ea typeface="Droid Sans"/>
              <a:cs typeface="Droid Sans"/>
              <a:sym typeface="Droid Sans"/>
            </a:endParaRPr>
          </a:p>
        </p:txBody>
      </p:sp>
      <p:sp>
        <p:nvSpPr>
          <p:cNvPr id="756" name="Google Shape;756;p10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b="1" u="sng"/>
              <a:t>Conclusions</a:t>
            </a:r>
            <a:endParaRPr b="1" u="sng"/>
          </a:p>
          <a:p>
            <a:pPr marL="0" lvl="0" indent="0" algn="l" rtl="0">
              <a:spcBef>
                <a:spcPts val="0"/>
              </a:spcBef>
              <a:spcAft>
                <a:spcPts val="0"/>
              </a:spcAft>
              <a:buNone/>
            </a:pPr>
            <a:r>
              <a:rPr lang="en"/>
              <a:t>“There were </a:t>
            </a:r>
            <a:r>
              <a:rPr lang="en" b="1"/>
              <a:t>no instances of bacterial meningitis</a:t>
            </a:r>
            <a:r>
              <a:rPr lang="en"/>
              <a:t> in febrile infants in the </a:t>
            </a:r>
            <a:r>
              <a:rPr lang="en" b="1"/>
              <a:t>first month of life</a:t>
            </a:r>
            <a:r>
              <a:rPr lang="en"/>
              <a:t> with</a:t>
            </a:r>
            <a:r>
              <a:rPr lang="en" b="1"/>
              <a:t> positive UA results who had normal ANC and PCT levels</a:t>
            </a:r>
            <a:r>
              <a:rPr lang="en"/>
              <a:t>, we concur with the American Academy of Pediatrics guidelines regarding the recommendation to perform LPs on all those 8 to 21 days old and those 22 to 28 days old with positive blood inflammatory markers”</a:t>
            </a:r>
            <a:endParaRPr/>
          </a:p>
          <a:p>
            <a:pPr marL="0" lvl="0" indent="0" algn="l" rtl="0">
              <a:spcBef>
                <a:spcPts val="0"/>
              </a:spcBef>
              <a:spcAft>
                <a:spcPts val="0"/>
              </a:spcAft>
              <a:buNone/>
            </a:pPr>
            <a:endParaRPr/>
          </a:p>
          <a:p>
            <a:pPr marL="457200" lvl="0" indent="-334327" algn="l" rtl="0">
              <a:spcBef>
                <a:spcPts val="0"/>
              </a:spcBef>
              <a:spcAft>
                <a:spcPts val="0"/>
              </a:spcAft>
              <a:buSzPct val="100000"/>
              <a:buChar char="●"/>
            </a:pPr>
            <a:r>
              <a:rPr lang="en"/>
              <a:t>UTI pathogens </a:t>
            </a:r>
            <a:r>
              <a:rPr lang="en" b="1"/>
              <a:t>different than meningitis</a:t>
            </a:r>
            <a:r>
              <a:rPr lang="en"/>
              <a:t> pathogens </a:t>
            </a:r>
            <a:endParaRPr/>
          </a:p>
          <a:p>
            <a:pPr marL="457200" lvl="0" indent="-334327" algn="l" rtl="0">
              <a:spcBef>
                <a:spcPts val="0"/>
              </a:spcBef>
              <a:spcAft>
                <a:spcPts val="0"/>
              </a:spcAft>
              <a:buSzPct val="100000"/>
              <a:buChar char="●"/>
            </a:pPr>
            <a:r>
              <a:rPr lang="en"/>
              <a:t>UTI pathogens </a:t>
            </a:r>
            <a:r>
              <a:rPr lang="en" b="1"/>
              <a:t>similar to bacteremia</a:t>
            </a:r>
            <a:r>
              <a:rPr lang="en"/>
              <a:t> pathogens</a:t>
            </a:r>
            <a:endParaRPr/>
          </a:p>
          <a:p>
            <a:pPr marL="0" lvl="0" indent="0" algn="l" rtl="0">
              <a:spcBef>
                <a:spcPts val="0"/>
              </a:spcBef>
              <a:spcAft>
                <a:spcPts val="0"/>
              </a:spcAft>
              <a:buNone/>
            </a:pPr>
            <a:endParaRPr/>
          </a:p>
          <a:p>
            <a:pPr marL="0" lvl="0" indent="0" algn="l" rtl="0">
              <a:spcBef>
                <a:spcPts val="0"/>
              </a:spcBef>
              <a:spcAft>
                <a:spcPts val="0"/>
              </a:spcAft>
              <a:buNone/>
            </a:pPr>
            <a:r>
              <a:rPr lang="en"/>
              <a:t>Limitations: only 640 patients had PCT available, the low prevalence of bacterial meningitis in our cohort, despite its large sample size, limits the power of our conclusions.</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760"/>
        <p:cNvGrpSpPr/>
        <p:nvPr/>
      </p:nvGrpSpPr>
      <p:grpSpPr>
        <a:xfrm>
          <a:off x="0" y="0"/>
          <a:ext cx="0" cy="0"/>
          <a:chOff x="0" y="0"/>
          <a:chExt cx="0" cy="0"/>
        </a:xfrm>
      </p:grpSpPr>
      <p:sp>
        <p:nvSpPr>
          <p:cNvPr id="761" name="Google Shape;761;p10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CLINICAL SCENARIO</a:t>
            </a:r>
            <a:endParaRPr/>
          </a:p>
        </p:txBody>
      </p:sp>
      <p:sp>
        <p:nvSpPr>
          <p:cNvPr id="762" name="Google Shape;762;p104"/>
          <p:cNvSpPr txBox="1">
            <a:spLocks noGrp="1"/>
          </p:cNvSpPr>
          <p:nvPr>
            <p:ph type="body" idx="1"/>
          </p:nvPr>
        </p:nvSpPr>
        <p:spPr>
          <a:xfrm>
            <a:off x="311700" y="1792425"/>
            <a:ext cx="8520600" cy="2201100"/>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en" sz="3000"/>
              <a:t>Can I apply the AAP neonatal fever guidelines to every newborn? Even the premies? </a:t>
            </a:r>
            <a:endParaRPr sz="300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766"/>
        <p:cNvGrpSpPr/>
        <p:nvPr/>
      </p:nvGrpSpPr>
      <p:grpSpPr>
        <a:xfrm>
          <a:off x="0" y="0"/>
          <a:ext cx="0" cy="0"/>
          <a:chOff x="0" y="0"/>
          <a:chExt cx="0" cy="0"/>
        </a:xfrm>
      </p:grpSpPr>
      <p:sp>
        <p:nvSpPr>
          <p:cNvPr id="767" name="Google Shape;767;p105"/>
          <p:cNvSpPr txBox="1">
            <a:spLocks noGrp="1"/>
          </p:cNvSpPr>
          <p:nvPr>
            <p:ph type="title"/>
          </p:nvPr>
        </p:nvSpPr>
        <p:spPr>
          <a:xfrm>
            <a:off x="311700" y="445025"/>
            <a:ext cx="8520600" cy="662400"/>
          </a:xfrm>
          <a:prstGeom prst="rect">
            <a:avLst/>
          </a:prstGeom>
          <a:solidFill>
            <a:srgbClr val="D9EAD3"/>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Greenhow et al.</a:t>
            </a:r>
            <a:r>
              <a:rPr lang="en" sz="1600">
                <a:latin typeface="Droid Sans"/>
                <a:ea typeface="Droid Sans"/>
                <a:cs typeface="Droid Sans"/>
                <a:sym typeface="Droid Sans"/>
              </a:rPr>
              <a:t> Following birth hospitalizations: invasive bacterial infections in preterm infants aged 7-90 days</a:t>
            </a:r>
            <a:r>
              <a:rPr lang="en" sz="1600" b="0">
                <a:latin typeface="Droid Sans"/>
                <a:ea typeface="Droid Sans"/>
                <a:cs typeface="Droid Sans"/>
                <a:sym typeface="Droid Sans"/>
              </a:rPr>
              <a:t>.</a:t>
            </a:r>
            <a:r>
              <a:rPr lang="en" sz="1600" b="0" i="1">
                <a:latin typeface="Droid Sans"/>
                <a:ea typeface="Droid Sans"/>
                <a:cs typeface="Droid Sans"/>
                <a:sym typeface="Droid Sans"/>
              </a:rPr>
              <a:t> J Pediatr.</a:t>
            </a:r>
            <a:r>
              <a:rPr lang="en" sz="1600" b="0">
                <a:latin typeface="Droid Sans"/>
                <a:ea typeface="Droid Sans"/>
                <a:cs typeface="Droid Sans"/>
                <a:sym typeface="Droid Sans"/>
              </a:rPr>
              <a:t> 2023.</a:t>
            </a:r>
            <a:endParaRPr sz="1600">
              <a:latin typeface="Droid Sans"/>
              <a:ea typeface="Droid Sans"/>
              <a:cs typeface="Droid Sans"/>
              <a:sym typeface="Droid Sans"/>
            </a:endParaRPr>
          </a:p>
        </p:txBody>
      </p:sp>
      <p:sp>
        <p:nvSpPr>
          <p:cNvPr id="768" name="Google Shape;768;p10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Background: most studies on SBI and IBI in neonates study well-appearing and term neonates. What is the risk for preterm infants? </a:t>
            </a:r>
            <a:endParaRPr/>
          </a:p>
          <a:p>
            <a:pPr marL="0" lvl="0" indent="0" algn="l" rtl="0">
              <a:spcBef>
                <a:spcPts val="0"/>
              </a:spcBef>
              <a:spcAft>
                <a:spcPts val="0"/>
              </a:spcAft>
              <a:buNone/>
            </a:pPr>
            <a:endParaRPr/>
          </a:p>
          <a:p>
            <a:pPr marL="0" lvl="0" indent="0" algn="l" rtl="0">
              <a:spcBef>
                <a:spcPts val="0"/>
              </a:spcBef>
              <a:spcAft>
                <a:spcPts val="0"/>
              </a:spcAft>
              <a:buNone/>
            </a:pPr>
            <a:r>
              <a:rPr lang="en" b="1"/>
              <a:t>Methods: </a:t>
            </a:r>
            <a:endParaRPr b="1"/>
          </a:p>
          <a:p>
            <a:pPr marL="457200" lvl="0" indent="-342900" algn="l" rtl="0">
              <a:spcBef>
                <a:spcPts val="0"/>
              </a:spcBef>
              <a:spcAft>
                <a:spcPts val="0"/>
              </a:spcAft>
              <a:buSzPts val="1800"/>
              <a:buChar char="●"/>
            </a:pPr>
            <a:r>
              <a:rPr lang="en"/>
              <a:t>Retrospective cohort of all babies born at KPNC from 2005-2017</a:t>
            </a:r>
            <a:endParaRPr/>
          </a:p>
          <a:p>
            <a:pPr marL="457200" lvl="0" indent="-342900" algn="l" rtl="0">
              <a:spcBef>
                <a:spcPts val="0"/>
              </a:spcBef>
              <a:spcAft>
                <a:spcPts val="0"/>
              </a:spcAft>
              <a:buSzPts val="1800"/>
              <a:buChar char="●"/>
            </a:pPr>
            <a:r>
              <a:rPr lang="en"/>
              <a:t>Full-term (37 to 41+6 weeks) babies versus preterm (&lt;37 weeks)</a:t>
            </a:r>
            <a:endParaRPr/>
          </a:p>
          <a:p>
            <a:pPr marL="457200" lvl="0" indent="-342900" algn="l" rtl="0">
              <a:spcBef>
                <a:spcPts val="0"/>
              </a:spcBef>
              <a:spcAft>
                <a:spcPts val="0"/>
              </a:spcAft>
              <a:buSzPts val="1800"/>
              <a:buChar char="●"/>
            </a:pPr>
            <a:r>
              <a:rPr lang="en" b="1"/>
              <a:t>Describes incidence </a:t>
            </a:r>
            <a:r>
              <a:rPr lang="en"/>
              <a:t>of bacteremia and bacterial meningitis in all patients</a:t>
            </a:r>
            <a:endParaRPr/>
          </a:p>
          <a:p>
            <a:pPr marL="914400" lvl="1" indent="-317500" algn="l" rtl="0">
              <a:spcBef>
                <a:spcPts val="0"/>
              </a:spcBef>
              <a:spcAft>
                <a:spcPts val="0"/>
              </a:spcAft>
              <a:buSzPts val="1400"/>
              <a:buChar char="○"/>
            </a:pPr>
            <a:r>
              <a:rPr lang="en"/>
              <a:t>This study defines “meningitis” as any patient receiving treatment for presumed meningitis (i.e. CSF pleocytosis but got antibiotics before LP)</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772"/>
        <p:cNvGrpSpPr/>
        <p:nvPr/>
      </p:nvGrpSpPr>
      <p:grpSpPr>
        <a:xfrm>
          <a:off x="0" y="0"/>
          <a:ext cx="0" cy="0"/>
          <a:chOff x="0" y="0"/>
          <a:chExt cx="0" cy="0"/>
        </a:xfrm>
      </p:grpSpPr>
      <p:sp>
        <p:nvSpPr>
          <p:cNvPr id="773" name="Google Shape;773;p106"/>
          <p:cNvSpPr txBox="1">
            <a:spLocks noGrp="1"/>
          </p:cNvSpPr>
          <p:nvPr>
            <p:ph type="title"/>
          </p:nvPr>
        </p:nvSpPr>
        <p:spPr>
          <a:xfrm>
            <a:off x="311700" y="445025"/>
            <a:ext cx="8520600" cy="662400"/>
          </a:xfrm>
          <a:prstGeom prst="rect">
            <a:avLst/>
          </a:prstGeom>
          <a:solidFill>
            <a:srgbClr val="D9EAD3"/>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Greenhow et al.</a:t>
            </a:r>
            <a:r>
              <a:rPr lang="en" sz="1600">
                <a:latin typeface="Droid Sans"/>
                <a:ea typeface="Droid Sans"/>
                <a:cs typeface="Droid Sans"/>
                <a:sym typeface="Droid Sans"/>
              </a:rPr>
              <a:t> Following birth hospitalizations: invasive bacterial infections in preterm infants aged 7-90 days</a:t>
            </a:r>
            <a:r>
              <a:rPr lang="en" sz="1600" b="0">
                <a:latin typeface="Droid Sans"/>
                <a:ea typeface="Droid Sans"/>
                <a:cs typeface="Droid Sans"/>
                <a:sym typeface="Droid Sans"/>
              </a:rPr>
              <a:t>.</a:t>
            </a:r>
            <a:r>
              <a:rPr lang="en" sz="1600" b="0" i="1">
                <a:latin typeface="Droid Sans"/>
                <a:ea typeface="Droid Sans"/>
                <a:cs typeface="Droid Sans"/>
                <a:sym typeface="Droid Sans"/>
              </a:rPr>
              <a:t> J Pediatr.</a:t>
            </a:r>
            <a:r>
              <a:rPr lang="en" sz="1600" b="0">
                <a:latin typeface="Droid Sans"/>
                <a:ea typeface="Droid Sans"/>
                <a:cs typeface="Droid Sans"/>
                <a:sym typeface="Droid Sans"/>
              </a:rPr>
              <a:t> 2023.</a:t>
            </a:r>
            <a:endParaRPr sz="1600">
              <a:latin typeface="Droid Sans"/>
              <a:ea typeface="Droid Sans"/>
              <a:cs typeface="Droid Sans"/>
              <a:sym typeface="Droid Sans"/>
            </a:endParaRPr>
          </a:p>
        </p:txBody>
      </p:sp>
      <p:sp>
        <p:nvSpPr>
          <p:cNvPr id="774" name="Google Shape;774;p106"/>
          <p:cNvSpPr txBox="1">
            <a:spLocks noGrp="1"/>
          </p:cNvSpPr>
          <p:nvPr>
            <p:ph type="body" idx="1"/>
          </p:nvPr>
        </p:nvSpPr>
        <p:spPr>
          <a:xfrm>
            <a:off x="311700" y="1152475"/>
            <a:ext cx="8520600" cy="1715700"/>
          </a:xfrm>
          <a:prstGeom prst="rect">
            <a:avLst/>
          </a:prstGeom>
        </p:spPr>
        <p:txBody>
          <a:bodyPr spcFirstLastPara="1" wrap="square" lIns="91425" tIns="91425" rIns="91425" bIns="91425" anchor="t" anchorCtr="0">
            <a:normAutofit fontScale="77500" lnSpcReduction="20000"/>
          </a:bodyPr>
          <a:lstStyle/>
          <a:p>
            <a:pPr marL="0" lvl="0" indent="0" algn="l" rtl="0">
              <a:spcBef>
                <a:spcPts val="0"/>
              </a:spcBef>
              <a:spcAft>
                <a:spcPts val="0"/>
              </a:spcAft>
              <a:buNone/>
            </a:pPr>
            <a:r>
              <a:rPr lang="en" b="1"/>
              <a:t>Results</a:t>
            </a:r>
            <a:endParaRPr b="1"/>
          </a:p>
          <a:p>
            <a:pPr marL="457200" lvl="0" indent="-317182" algn="l" rtl="0">
              <a:spcBef>
                <a:spcPts val="0"/>
              </a:spcBef>
              <a:spcAft>
                <a:spcPts val="0"/>
              </a:spcAft>
              <a:buSzPct val="100000"/>
              <a:buChar char="●"/>
            </a:pPr>
            <a:r>
              <a:rPr lang="en"/>
              <a:t>440,070 full-term babies and 39,659 preterm</a:t>
            </a:r>
            <a:endParaRPr/>
          </a:p>
          <a:p>
            <a:pPr marL="457200" lvl="0" indent="-317182" algn="l" rtl="0">
              <a:spcBef>
                <a:spcPts val="0"/>
              </a:spcBef>
              <a:spcAft>
                <a:spcPts val="0"/>
              </a:spcAft>
              <a:buSzPct val="100000"/>
              <a:buChar char="●"/>
            </a:pPr>
            <a:r>
              <a:rPr lang="en"/>
              <a:t>297 infants with IBI: 282 infants had bacteremia, 44 infants had meningitis (or presumed) </a:t>
            </a:r>
            <a:endParaRPr/>
          </a:p>
          <a:p>
            <a:pPr marL="0" lvl="0" indent="0" algn="l" rtl="0">
              <a:spcBef>
                <a:spcPts val="0"/>
              </a:spcBef>
              <a:spcAft>
                <a:spcPts val="0"/>
              </a:spcAft>
              <a:buNone/>
            </a:pPr>
            <a:endParaRPr/>
          </a:p>
          <a:p>
            <a:pPr marL="0" lvl="0" indent="0" algn="l" rtl="0">
              <a:spcBef>
                <a:spcPts val="0"/>
              </a:spcBef>
              <a:spcAft>
                <a:spcPts val="0"/>
              </a:spcAft>
              <a:buNone/>
            </a:pPr>
            <a:r>
              <a:rPr lang="en" b="1"/>
              <a:t>Preterm infants:</a:t>
            </a:r>
            <a:r>
              <a:rPr lang="en"/>
              <a:t> 41 infants with IBI; incidence rate </a:t>
            </a:r>
            <a:r>
              <a:rPr lang="en" b="1"/>
              <a:t>bacteremia 0.96 per 1000 births*</a:t>
            </a:r>
            <a:endParaRPr b="1"/>
          </a:p>
          <a:p>
            <a:pPr marL="0" lvl="0" indent="0" algn="l" rtl="0">
              <a:spcBef>
                <a:spcPts val="0"/>
              </a:spcBef>
              <a:spcAft>
                <a:spcPts val="0"/>
              </a:spcAft>
              <a:buNone/>
            </a:pPr>
            <a:r>
              <a:rPr lang="en" b="1"/>
              <a:t>Term infants:</a:t>
            </a:r>
            <a:r>
              <a:rPr lang="en"/>
              <a:t> 256 infants with IBI; incidence rate </a:t>
            </a:r>
            <a:r>
              <a:rPr lang="en" b="1"/>
              <a:t>bacteremia 0.55 per 1000 births</a:t>
            </a:r>
            <a:endParaRPr b="1"/>
          </a:p>
          <a:p>
            <a:pPr marL="457200" lvl="0" indent="-317182" algn="l" rtl="0">
              <a:spcBef>
                <a:spcPts val="0"/>
              </a:spcBef>
              <a:spcAft>
                <a:spcPts val="0"/>
              </a:spcAft>
              <a:buSzPct val="100000"/>
              <a:buChar char="●"/>
            </a:pPr>
            <a:r>
              <a:rPr lang="en"/>
              <a:t>No difference in incidence rate of bacterial meningitis</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sp>
        <p:nvSpPr>
          <p:cNvPr id="779" name="Google Shape;779;p107"/>
          <p:cNvSpPr txBox="1">
            <a:spLocks noGrp="1"/>
          </p:cNvSpPr>
          <p:nvPr>
            <p:ph type="title"/>
          </p:nvPr>
        </p:nvSpPr>
        <p:spPr>
          <a:xfrm>
            <a:off x="311700" y="445025"/>
            <a:ext cx="8520600" cy="662400"/>
          </a:xfrm>
          <a:prstGeom prst="rect">
            <a:avLst/>
          </a:prstGeom>
          <a:solidFill>
            <a:srgbClr val="D9EAD3"/>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Greenhow et al.</a:t>
            </a:r>
            <a:r>
              <a:rPr lang="en" sz="1600">
                <a:latin typeface="Droid Sans"/>
                <a:ea typeface="Droid Sans"/>
                <a:cs typeface="Droid Sans"/>
                <a:sym typeface="Droid Sans"/>
              </a:rPr>
              <a:t> Following birth hospitalizations: invasive bacterial infections in preterm infants aged 7-90 days</a:t>
            </a:r>
            <a:r>
              <a:rPr lang="en" sz="1600" b="0">
                <a:latin typeface="Droid Sans"/>
                <a:ea typeface="Droid Sans"/>
                <a:cs typeface="Droid Sans"/>
                <a:sym typeface="Droid Sans"/>
              </a:rPr>
              <a:t>.</a:t>
            </a:r>
            <a:r>
              <a:rPr lang="en" sz="1600" b="0" i="1">
                <a:latin typeface="Droid Sans"/>
                <a:ea typeface="Droid Sans"/>
                <a:cs typeface="Droid Sans"/>
                <a:sym typeface="Droid Sans"/>
              </a:rPr>
              <a:t> J Pediatr.</a:t>
            </a:r>
            <a:r>
              <a:rPr lang="en" sz="1600" b="0">
                <a:latin typeface="Droid Sans"/>
                <a:ea typeface="Droid Sans"/>
                <a:cs typeface="Droid Sans"/>
                <a:sym typeface="Droid Sans"/>
              </a:rPr>
              <a:t> 2023.</a:t>
            </a:r>
            <a:endParaRPr sz="1600">
              <a:latin typeface="Droid Sans"/>
              <a:ea typeface="Droid Sans"/>
              <a:cs typeface="Droid Sans"/>
              <a:sym typeface="Droid Sans"/>
            </a:endParaRPr>
          </a:p>
        </p:txBody>
      </p:sp>
      <p:sp>
        <p:nvSpPr>
          <p:cNvPr id="780" name="Google Shape;780;p107"/>
          <p:cNvSpPr txBox="1">
            <a:spLocks noGrp="1"/>
          </p:cNvSpPr>
          <p:nvPr>
            <p:ph type="body" idx="1"/>
          </p:nvPr>
        </p:nvSpPr>
        <p:spPr>
          <a:xfrm>
            <a:off x="311700" y="1152475"/>
            <a:ext cx="8520600" cy="3274800"/>
          </a:xfrm>
          <a:prstGeom prst="rect">
            <a:avLst/>
          </a:prstGeom>
        </p:spPr>
        <p:txBody>
          <a:bodyPr spcFirstLastPara="1" wrap="square" lIns="91425" tIns="91425" rIns="91425" bIns="91425" anchor="t" anchorCtr="0">
            <a:normAutofit fontScale="77500" lnSpcReduction="20000"/>
          </a:bodyPr>
          <a:lstStyle/>
          <a:p>
            <a:pPr marL="0" lvl="0" indent="0" algn="l" rtl="0">
              <a:spcBef>
                <a:spcPts val="0"/>
              </a:spcBef>
              <a:spcAft>
                <a:spcPts val="0"/>
              </a:spcAft>
              <a:buNone/>
            </a:pPr>
            <a:r>
              <a:rPr lang="en" b="1"/>
              <a:t>Results</a:t>
            </a:r>
            <a:endParaRPr b="1"/>
          </a:p>
          <a:p>
            <a:pPr marL="457200" lvl="0" indent="-317182" algn="l" rtl="0">
              <a:spcBef>
                <a:spcPts val="0"/>
              </a:spcBef>
              <a:spcAft>
                <a:spcPts val="0"/>
              </a:spcAft>
              <a:buSzPct val="100000"/>
              <a:buChar char="●"/>
            </a:pPr>
            <a:r>
              <a:rPr lang="en"/>
              <a:t>440,070 full-term babies and 39,659 preterm</a:t>
            </a:r>
            <a:endParaRPr/>
          </a:p>
          <a:p>
            <a:pPr marL="457200" lvl="0" indent="-317182" algn="l" rtl="0">
              <a:spcBef>
                <a:spcPts val="0"/>
              </a:spcBef>
              <a:spcAft>
                <a:spcPts val="0"/>
              </a:spcAft>
              <a:buSzPct val="100000"/>
              <a:buChar char="●"/>
            </a:pPr>
            <a:r>
              <a:rPr lang="en"/>
              <a:t>297 infants with IBI: 282 infants had bacteremia, 44 infants had meningitis (or presumed) </a:t>
            </a:r>
            <a:endParaRPr/>
          </a:p>
          <a:p>
            <a:pPr marL="0" lvl="0" indent="0" algn="l" rtl="0">
              <a:spcBef>
                <a:spcPts val="0"/>
              </a:spcBef>
              <a:spcAft>
                <a:spcPts val="0"/>
              </a:spcAft>
              <a:buNone/>
            </a:pPr>
            <a:endParaRPr/>
          </a:p>
          <a:p>
            <a:pPr marL="0" lvl="0" indent="0" algn="l" rtl="0">
              <a:spcBef>
                <a:spcPts val="0"/>
              </a:spcBef>
              <a:spcAft>
                <a:spcPts val="0"/>
              </a:spcAft>
              <a:buNone/>
            </a:pPr>
            <a:r>
              <a:rPr lang="en" b="1"/>
              <a:t>Preterm infants:</a:t>
            </a:r>
            <a:r>
              <a:rPr lang="en"/>
              <a:t> 41 infants with IBI; incidence rate </a:t>
            </a:r>
            <a:r>
              <a:rPr lang="en" b="1"/>
              <a:t>bacteremia 0.96 per 1000 births*</a:t>
            </a:r>
            <a:endParaRPr b="1"/>
          </a:p>
          <a:p>
            <a:pPr marL="0" lvl="0" indent="0" algn="l" rtl="0">
              <a:spcBef>
                <a:spcPts val="0"/>
              </a:spcBef>
              <a:spcAft>
                <a:spcPts val="0"/>
              </a:spcAft>
              <a:buNone/>
            </a:pPr>
            <a:r>
              <a:rPr lang="en" b="1"/>
              <a:t>Term infants:</a:t>
            </a:r>
            <a:r>
              <a:rPr lang="en"/>
              <a:t> 256 infants with IBI; incidence rate </a:t>
            </a:r>
            <a:r>
              <a:rPr lang="en" b="1"/>
              <a:t>bacteremia 0.55 per 1000 births</a:t>
            </a:r>
            <a:endParaRPr b="1"/>
          </a:p>
          <a:p>
            <a:pPr marL="457200" lvl="0" indent="-317182" algn="l" rtl="0">
              <a:spcBef>
                <a:spcPts val="0"/>
              </a:spcBef>
              <a:spcAft>
                <a:spcPts val="0"/>
              </a:spcAft>
              <a:buSzPct val="100000"/>
              <a:buChar char="●"/>
            </a:pPr>
            <a:r>
              <a:rPr lang="en"/>
              <a:t>No difference in incidence rate of bacterial meningitis</a:t>
            </a:r>
            <a:endParaRPr/>
          </a:p>
          <a:p>
            <a:pPr marL="0" lvl="0" indent="0" algn="l" rtl="0">
              <a:spcBef>
                <a:spcPts val="0"/>
              </a:spcBef>
              <a:spcAft>
                <a:spcPts val="0"/>
              </a:spcAft>
              <a:buNone/>
            </a:pPr>
            <a:endParaRPr/>
          </a:p>
          <a:p>
            <a:pPr marL="0" lvl="0" indent="0" algn="l" rtl="0">
              <a:spcBef>
                <a:spcPts val="0"/>
              </a:spcBef>
              <a:spcAft>
                <a:spcPts val="0"/>
              </a:spcAft>
              <a:buNone/>
            </a:pPr>
            <a:r>
              <a:rPr lang="en"/>
              <a:t>In order to account for </a:t>
            </a:r>
            <a:r>
              <a:rPr lang="en" u="sng"/>
              <a:t>long hospitalization of preterm infants</a:t>
            </a:r>
            <a:r>
              <a:rPr lang="en"/>
              <a:t>, they calculated rates per 100,000 nonhospitalized person-days (PDs). </a:t>
            </a:r>
            <a:endParaRPr/>
          </a:p>
          <a:p>
            <a:pPr marL="457200" lvl="0" indent="-317182" algn="l" rtl="0">
              <a:spcBef>
                <a:spcPts val="0"/>
              </a:spcBef>
              <a:spcAft>
                <a:spcPts val="0"/>
              </a:spcAft>
              <a:buSzPct val="100000"/>
              <a:buChar char="●"/>
            </a:pPr>
            <a:r>
              <a:rPr lang="en"/>
              <a:t>For preterm, the denominator of “incidence rates” included only days spent outside the hospital (i.e., subtracts the days in the hospital if &gt;7 days)</a:t>
            </a:r>
            <a:endParaRPr/>
          </a:p>
          <a:p>
            <a:pPr marL="0" lvl="0" indent="0" algn="l" rtl="0">
              <a:spcBef>
                <a:spcPts val="0"/>
              </a:spcBef>
              <a:spcAft>
                <a:spcPts val="0"/>
              </a:spcAft>
              <a:buNone/>
            </a:pPr>
            <a:endParaRPr/>
          </a:p>
          <a:p>
            <a:pPr marL="0" lvl="0" indent="0" algn="l" rtl="0">
              <a:spcBef>
                <a:spcPts val="0"/>
              </a:spcBef>
              <a:spcAft>
                <a:spcPts val="0"/>
              </a:spcAft>
              <a:buNone/>
            </a:pPr>
            <a:r>
              <a:rPr lang="en"/>
              <a:t>Result: “incidence rate per 100,000 evaluable nonhospitalized PD of bacteremia and bacterial meningitis was </a:t>
            </a:r>
            <a:r>
              <a:rPr lang="en" b="1"/>
              <a:t>twice as high in preterm infants compared with full-term infants</a:t>
            </a:r>
            <a:r>
              <a:rPr lang="en"/>
              <a:t>”</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784"/>
        <p:cNvGrpSpPr/>
        <p:nvPr/>
      </p:nvGrpSpPr>
      <p:grpSpPr>
        <a:xfrm>
          <a:off x="0" y="0"/>
          <a:ext cx="0" cy="0"/>
          <a:chOff x="0" y="0"/>
          <a:chExt cx="0" cy="0"/>
        </a:xfrm>
      </p:grpSpPr>
      <p:sp>
        <p:nvSpPr>
          <p:cNvPr id="785" name="Google Shape;785;p108"/>
          <p:cNvSpPr txBox="1">
            <a:spLocks noGrp="1"/>
          </p:cNvSpPr>
          <p:nvPr>
            <p:ph type="title"/>
          </p:nvPr>
        </p:nvSpPr>
        <p:spPr>
          <a:xfrm>
            <a:off x="311700" y="445025"/>
            <a:ext cx="8520600" cy="662400"/>
          </a:xfrm>
          <a:prstGeom prst="rect">
            <a:avLst/>
          </a:prstGeom>
          <a:solidFill>
            <a:srgbClr val="D9EAD3"/>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Greenhow et al.</a:t>
            </a:r>
            <a:r>
              <a:rPr lang="en" sz="1600">
                <a:latin typeface="Droid Sans"/>
                <a:ea typeface="Droid Sans"/>
                <a:cs typeface="Droid Sans"/>
                <a:sym typeface="Droid Sans"/>
              </a:rPr>
              <a:t> Following birth hospitalizations: invasive bacterial infections in preterm infants aged 7-90 days</a:t>
            </a:r>
            <a:r>
              <a:rPr lang="en" sz="1600" b="0">
                <a:latin typeface="Droid Sans"/>
                <a:ea typeface="Droid Sans"/>
                <a:cs typeface="Droid Sans"/>
                <a:sym typeface="Droid Sans"/>
              </a:rPr>
              <a:t>.</a:t>
            </a:r>
            <a:r>
              <a:rPr lang="en" sz="1600" b="0" i="1">
                <a:latin typeface="Droid Sans"/>
                <a:ea typeface="Droid Sans"/>
                <a:cs typeface="Droid Sans"/>
                <a:sym typeface="Droid Sans"/>
              </a:rPr>
              <a:t> J Pediatr.</a:t>
            </a:r>
            <a:r>
              <a:rPr lang="en" sz="1600" b="0">
                <a:latin typeface="Droid Sans"/>
                <a:ea typeface="Droid Sans"/>
                <a:cs typeface="Droid Sans"/>
                <a:sym typeface="Droid Sans"/>
              </a:rPr>
              <a:t> 2023.</a:t>
            </a:r>
            <a:endParaRPr sz="1600">
              <a:latin typeface="Droid Sans"/>
              <a:ea typeface="Droid Sans"/>
              <a:cs typeface="Droid Sans"/>
              <a:sym typeface="Droid Sans"/>
            </a:endParaRPr>
          </a:p>
        </p:txBody>
      </p:sp>
      <p:sp>
        <p:nvSpPr>
          <p:cNvPr id="786" name="Google Shape;786;p10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500"/>
              <a:t>Result: “incidence rate per 100,000 evaluable nonhospitalized PD of </a:t>
            </a:r>
            <a:r>
              <a:rPr lang="en" sz="1500" b="1"/>
              <a:t>bacteremia and bacterial meningitis was twice as high in preterm infants compared with full-term infants</a:t>
            </a:r>
            <a:r>
              <a:rPr lang="en" sz="1500"/>
              <a:t>”</a:t>
            </a:r>
            <a:endParaRPr sz="1500"/>
          </a:p>
        </p:txBody>
      </p:sp>
      <p:pic>
        <p:nvPicPr>
          <p:cNvPr id="787" name="Google Shape;787;p108"/>
          <p:cNvPicPr preferRelativeResize="0"/>
          <p:nvPr/>
        </p:nvPicPr>
        <p:blipFill>
          <a:blip r:embed="rId3">
            <a:alphaModFix/>
          </a:blip>
          <a:stretch>
            <a:fillRect/>
          </a:stretch>
        </p:blipFill>
        <p:spPr>
          <a:xfrm>
            <a:off x="573050" y="1917200"/>
            <a:ext cx="8520599" cy="2568003"/>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sp>
        <p:nvSpPr>
          <p:cNvPr id="792" name="Google Shape;792;p109"/>
          <p:cNvSpPr txBox="1">
            <a:spLocks noGrp="1"/>
          </p:cNvSpPr>
          <p:nvPr>
            <p:ph type="title"/>
          </p:nvPr>
        </p:nvSpPr>
        <p:spPr>
          <a:xfrm>
            <a:off x="311700" y="445025"/>
            <a:ext cx="8520600" cy="662400"/>
          </a:xfrm>
          <a:prstGeom prst="rect">
            <a:avLst/>
          </a:prstGeom>
          <a:solidFill>
            <a:srgbClr val="D9EAD3"/>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Greenhow et al.</a:t>
            </a:r>
            <a:r>
              <a:rPr lang="en" sz="1600">
                <a:latin typeface="Droid Sans"/>
                <a:ea typeface="Droid Sans"/>
                <a:cs typeface="Droid Sans"/>
                <a:sym typeface="Droid Sans"/>
              </a:rPr>
              <a:t> Following birth hospitalizations: invasive bacterial infections in preterm infants aged 7-90 days</a:t>
            </a:r>
            <a:r>
              <a:rPr lang="en" sz="1600" b="0">
                <a:latin typeface="Droid Sans"/>
                <a:ea typeface="Droid Sans"/>
                <a:cs typeface="Droid Sans"/>
                <a:sym typeface="Droid Sans"/>
              </a:rPr>
              <a:t>.</a:t>
            </a:r>
            <a:r>
              <a:rPr lang="en" sz="1600" b="0" i="1">
                <a:latin typeface="Droid Sans"/>
                <a:ea typeface="Droid Sans"/>
                <a:cs typeface="Droid Sans"/>
                <a:sym typeface="Droid Sans"/>
              </a:rPr>
              <a:t> J Pediatr.</a:t>
            </a:r>
            <a:r>
              <a:rPr lang="en" sz="1600" b="0">
                <a:latin typeface="Droid Sans"/>
                <a:ea typeface="Droid Sans"/>
                <a:cs typeface="Droid Sans"/>
                <a:sym typeface="Droid Sans"/>
              </a:rPr>
              <a:t> 2023.</a:t>
            </a:r>
            <a:endParaRPr sz="1600">
              <a:latin typeface="Droid Sans"/>
              <a:ea typeface="Droid Sans"/>
              <a:cs typeface="Droid Sans"/>
              <a:sym typeface="Droid Sans"/>
            </a:endParaRPr>
          </a:p>
        </p:txBody>
      </p:sp>
      <p:sp>
        <p:nvSpPr>
          <p:cNvPr id="793" name="Google Shape;793;p10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500"/>
              <a:t>Result: “incidence rate per 100,000 evaluable nonhospitalized PD of </a:t>
            </a:r>
            <a:r>
              <a:rPr lang="en" sz="1500" b="1"/>
              <a:t>bacteremia and bacterial meningitis was twice as high in preterm infants compared with full-term infants</a:t>
            </a:r>
            <a:r>
              <a:rPr lang="en" sz="1500"/>
              <a:t>”</a:t>
            </a:r>
            <a:endParaRPr sz="1500"/>
          </a:p>
        </p:txBody>
      </p:sp>
      <p:pic>
        <p:nvPicPr>
          <p:cNvPr id="794" name="Google Shape;794;p109"/>
          <p:cNvPicPr preferRelativeResize="0"/>
          <p:nvPr/>
        </p:nvPicPr>
        <p:blipFill>
          <a:blip r:embed="rId3">
            <a:alphaModFix/>
          </a:blip>
          <a:stretch>
            <a:fillRect/>
          </a:stretch>
        </p:blipFill>
        <p:spPr>
          <a:xfrm>
            <a:off x="573050" y="1917200"/>
            <a:ext cx="8520599" cy="2568003"/>
          </a:xfrm>
          <a:prstGeom prst="rect">
            <a:avLst/>
          </a:prstGeom>
          <a:noFill/>
          <a:ln>
            <a:noFill/>
          </a:ln>
        </p:spPr>
      </p:pic>
      <p:sp>
        <p:nvSpPr>
          <p:cNvPr id="795" name="Google Shape;795;p109"/>
          <p:cNvSpPr/>
          <p:nvPr/>
        </p:nvSpPr>
        <p:spPr>
          <a:xfrm>
            <a:off x="792025" y="3205400"/>
            <a:ext cx="6811500" cy="167700"/>
          </a:xfrm>
          <a:prstGeom prst="rect">
            <a:avLst/>
          </a:prstGeom>
          <a:noFill/>
          <a:ln w="19050" cap="flat" cmpd="sng">
            <a:solidFill>
              <a:srgbClr val="00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sp>
        <p:nvSpPr>
          <p:cNvPr id="800" name="Google Shape;800;p110"/>
          <p:cNvSpPr txBox="1">
            <a:spLocks noGrp="1"/>
          </p:cNvSpPr>
          <p:nvPr>
            <p:ph type="title"/>
          </p:nvPr>
        </p:nvSpPr>
        <p:spPr>
          <a:xfrm>
            <a:off x="311700" y="445025"/>
            <a:ext cx="8520600" cy="662400"/>
          </a:xfrm>
          <a:prstGeom prst="rect">
            <a:avLst/>
          </a:prstGeom>
          <a:solidFill>
            <a:srgbClr val="D9EAD3"/>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Greenhow et al.</a:t>
            </a:r>
            <a:r>
              <a:rPr lang="en" sz="1600">
                <a:latin typeface="Droid Sans"/>
                <a:ea typeface="Droid Sans"/>
                <a:cs typeface="Droid Sans"/>
                <a:sym typeface="Droid Sans"/>
              </a:rPr>
              <a:t> Following birth hospitalizations: invasive bacterial infections in preterm infants aged 7-90 days</a:t>
            </a:r>
            <a:r>
              <a:rPr lang="en" sz="1600" b="0">
                <a:latin typeface="Droid Sans"/>
                <a:ea typeface="Droid Sans"/>
                <a:cs typeface="Droid Sans"/>
                <a:sym typeface="Droid Sans"/>
              </a:rPr>
              <a:t>.</a:t>
            </a:r>
            <a:r>
              <a:rPr lang="en" sz="1600" b="0" i="1">
                <a:latin typeface="Droid Sans"/>
                <a:ea typeface="Droid Sans"/>
                <a:cs typeface="Droid Sans"/>
                <a:sym typeface="Droid Sans"/>
              </a:rPr>
              <a:t> J Pediatr.</a:t>
            </a:r>
            <a:r>
              <a:rPr lang="en" sz="1600" b="0">
                <a:latin typeface="Droid Sans"/>
                <a:ea typeface="Droid Sans"/>
                <a:cs typeface="Droid Sans"/>
                <a:sym typeface="Droid Sans"/>
              </a:rPr>
              <a:t> 2023.</a:t>
            </a:r>
            <a:endParaRPr sz="1600">
              <a:latin typeface="Droid Sans"/>
              <a:ea typeface="Droid Sans"/>
              <a:cs typeface="Droid Sans"/>
              <a:sym typeface="Droid Sans"/>
            </a:endParaRPr>
          </a:p>
        </p:txBody>
      </p:sp>
      <p:sp>
        <p:nvSpPr>
          <p:cNvPr id="801" name="Google Shape;801;p11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500"/>
              <a:t>Result: “incidence rate per 100,000 evaluable nonhospitalized PD of </a:t>
            </a:r>
            <a:r>
              <a:rPr lang="en" sz="1500" b="1"/>
              <a:t>bacteremia and bacterial meningitis was twice as high in preterm infants compared with full-term infants</a:t>
            </a:r>
            <a:r>
              <a:rPr lang="en" sz="1500"/>
              <a:t>”</a:t>
            </a:r>
            <a:endParaRPr sz="1500"/>
          </a:p>
        </p:txBody>
      </p:sp>
      <p:pic>
        <p:nvPicPr>
          <p:cNvPr id="802" name="Google Shape;802;p110"/>
          <p:cNvPicPr preferRelativeResize="0"/>
          <p:nvPr/>
        </p:nvPicPr>
        <p:blipFill>
          <a:blip r:embed="rId3">
            <a:alphaModFix/>
          </a:blip>
          <a:stretch>
            <a:fillRect/>
          </a:stretch>
        </p:blipFill>
        <p:spPr>
          <a:xfrm>
            <a:off x="573050" y="1917200"/>
            <a:ext cx="8520599" cy="2568003"/>
          </a:xfrm>
          <a:prstGeom prst="rect">
            <a:avLst/>
          </a:prstGeom>
          <a:noFill/>
          <a:ln>
            <a:noFill/>
          </a:ln>
        </p:spPr>
      </p:pic>
      <p:sp>
        <p:nvSpPr>
          <p:cNvPr id="803" name="Google Shape;803;p110"/>
          <p:cNvSpPr/>
          <p:nvPr/>
        </p:nvSpPr>
        <p:spPr>
          <a:xfrm>
            <a:off x="792025" y="3205400"/>
            <a:ext cx="6811500" cy="167700"/>
          </a:xfrm>
          <a:prstGeom prst="rect">
            <a:avLst/>
          </a:prstGeom>
          <a:noFill/>
          <a:ln w="19050" cap="flat" cmpd="sng">
            <a:solidFill>
              <a:srgbClr val="00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804" name="Google Shape;804;p110"/>
          <p:cNvSpPr/>
          <p:nvPr/>
        </p:nvSpPr>
        <p:spPr>
          <a:xfrm>
            <a:off x="792025" y="3008275"/>
            <a:ext cx="6811500" cy="167700"/>
          </a:xfrm>
          <a:prstGeom prst="rect">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808"/>
        <p:cNvGrpSpPr/>
        <p:nvPr/>
      </p:nvGrpSpPr>
      <p:grpSpPr>
        <a:xfrm>
          <a:off x="0" y="0"/>
          <a:ext cx="0" cy="0"/>
          <a:chOff x="0" y="0"/>
          <a:chExt cx="0" cy="0"/>
        </a:xfrm>
      </p:grpSpPr>
      <p:sp>
        <p:nvSpPr>
          <p:cNvPr id="809" name="Google Shape;809;p111"/>
          <p:cNvSpPr txBox="1">
            <a:spLocks noGrp="1"/>
          </p:cNvSpPr>
          <p:nvPr>
            <p:ph type="title"/>
          </p:nvPr>
        </p:nvSpPr>
        <p:spPr>
          <a:xfrm>
            <a:off x="311700" y="445025"/>
            <a:ext cx="8520600" cy="662400"/>
          </a:xfrm>
          <a:prstGeom prst="rect">
            <a:avLst/>
          </a:prstGeom>
          <a:solidFill>
            <a:srgbClr val="D9EAD3"/>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Greenhow et al.</a:t>
            </a:r>
            <a:r>
              <a:rPr lang="en" sz="1600">
                <a:latin typeface="Droid Sans"/>
                <a:ea typeface="Droid Sans"/>
                <a:cs typeface="Droid Sans"/>
                <a:sym typeface="Droid Sans"/>
              </a:rPr>
              <a:t> Following birth hospitalizations: invasive bacterial infections in preterm infants aged 7-90 days</a:t>
            </a:r>
            <a:r>
              <a:rPr lang="en" sz="1600" b="0">
                <a:latin typeface="Droid Sans"/>
                <a:ea typeface="Droid Sans"/>
                <a:cs typeface="Droid Sans"/>
                <a:sym typeface="Droid Sans"/>
              </a:rPr>
              <a:t>.</a:t>
            </a:r>
            <a:r>
              <a:rPr lang="en" sz="1600" b="0" i="1">
                <a:latin typeface="Droid Sans"/>
                <a:ea typeface="Droid Sans"/>
                <a:cs typeface="Droid Sans"/>
                <a:sym typeface="Droid Sans"/>
              </a:rPr>
              <a:t> J Pediatr.</a:t>
            </a:r>
            <a:r>
              <a:rPr lang="en" sz="1600" b="0">
                <a:latin typeface="Droid Sans"/>
                <a:ea typeface="Droid Sans"/>
                <a:cs typeface="Droid Sans"/>
                <a:sym typeface="Droid Sans"/>
              </a:rPr>
              <a:t> 2023.</a:t>
            </a:r>
            <a:endParaRPr sz="1600">
              <a:latin typeface="Droid Sans"/>
              <a:ea typeface="Droid Sans"/>
              <a:cs typeface="Droid Sans"/>
              <a:sym typeface="Droid Sans"/>
            </a:endParaRPr>
          </a:p>
        </p:txBody>
      </p:sp>
      <p:sp>
        <p:nvSpPr>
          <p:cNvPr id="810" name="Google Shape;810;p11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500"/>
              <a:t>Result: “incidence rate per 100,000 evaluable nonhospitalized PD of </a:t>
            </a:r>
            <a:r>
              <a:rPr lang="en" sz="1500" b="1"/>
              <a:t>bacteremia and bacterial meningitis was twice as high in preterm infants compared with full-term infants</a:t>
            </a:r>
            <a:r>
              <a:rPr lang="en" sz="1500"/>
              <a:t>”</a:t>
            </a:r>
            <a:endParaRPr sz="1500"/>
          </a:p>
        </p:txBody>
      </p:sp>
      <p:pic>
        <p:nvPicPr>
          <p:cNvPr id="811" name="Google Shape;811;p111"/>
          <p:cNvPicPr preferRelativeResize="0"/>
          <p:nvPr/>
        </p:nvPicPr>
        <p:blipFill>
          <a:blip r:embed="rId3">
            <a:alphaModFix/>
          </a:blip>
          <a:stretch>
            <a:fillRect/>
          </a:stretch>
        </p:blipFill>
        <p:spPr>
          <a:xfrm>
            <a:off x="573050" y="1917200"/>
            <a:ext cx="8520599" cy="2568003"/>
          </a:xfrm>
          <a:prstGeom prst="rect">
            <a:avLst/>
          </a:prstGeom>
          <a:noFill/>
          <a:ln>
            <a:noFill/>
          </a:ln>
        </p:spPr>
      </p:pic>
      <p:sp>
        <p:nvSpPr>
          <p:cNvPr id="812" name="Google Shape;812;p111"/>
          <p:cNvSpPr/>
          <p:nvPr/>
        </p:nvSpPr>
        <p:spPr>
          <a:xfrm>
            <a:off x="792025" y="3205400"/>
            <a:ext cx="6811500" cy="167700"/>
          </a:xfrm>
          <a:prstGeom prst="rect">
            <a:avLst/>
          </a:prstGeom>
          <a:noFill/>
          <a:ln w="19050" cap="flat" cmpd="sng">
            <a:solidFill>
              <a:srgbClr val="00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813" name="Google Shape;813;p111"/>
          <p:cNvSpPr/>
          <p:nvPr/>
        </p:nvSpPr>
        <p:spPr>
          <a:xfrm>
            <a:off x="792025" y="3008275"/>
            <a:ext cx="6811500" cy="167700"/>
          </a:xfrm>
          <a:prstGeom prst="rect">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814" name="Google Shape;814;p111"/>
          <p:cNvSpPr/>
          <p:nvPr/>
        </p:nvSpPr>
        <p:spPr>
          <a:xfrm>
            <a:off x="8013275" y="3156700"/>
            <a:ext cx="550800" cy="213600"/>
          </a:xfrm>
          <a:prstGeom prst="ellipse">
            <a:avLst/>
          </a:prstGeom>
          <a:noFill/>
          <a:ln w="38100"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p112"/>
          <p:cNvSpPr txBox="1">
            <a:spLocks noGrp="1"/>
          </p:cNvSpPr>
          <p:nvPr>
            <p:ph type="title"/>
          </p:nvPr>
        </p:nvSpPr>
        <p:spPr>
          <a:xfrm>
            <a:off x="311700" y="445025"/>
            <a:ext cx="8520600" cy="662400"/>
          </a:xfrm>
          <a:prstGeom prst="rect">
            <a:avLst/>
          </a:prstGeom>
          <a:solidFill>
            <a:srgbClr val="D9EAD3"/>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Greenhow et al.</a:t>
            </a:r>
            <a:r>
              <a:rPr lang="en" sz="1600">
                <a:latin typeface="Droid Sans"/>
                <a:ea typeface="Droid Sans"/>
                <a:cs typeface="Droid Sans"/>
                <a:sym typeface="Droid Sans"/>
              </a:rPr>
              <a:t> Following birth hospitalizations: invasive bacterial infections in preterm infants aged 7-90 days</a:t>
            </a:r>
            <a:r>
              <a:rPr lang="en" sz="1600" b="0">
                <a:latin typeface="Droid Sans"/>
                <a:ea typeface="Droid Sans"/>
                <a:cs typeface="Droid Sans"/>
                <a:sym typeface="Droid Sans"/>
              </a:rPr>
              <a:t>.</a:t>
            </a:r>
            <a:r>
              <a:rPr lang="en" sz="1600" b="0" i="1">
                <a:latin typeface="Droid Sans"/>
                <a:ea typeface="Droid Sans"/>
                <a:cs typeface="Droid Sans"/>
                <a:sym typeface="Droid Sans"/>
              </a:rPr>
              <a:t> J Pediatr.</a:t>
            </a:r>
            <a:r>
              <a:rPr lang="en" sz="1600" b="0">
                <a:latin typeface="Droid Sans"/>
                <a:ea typeface="Droid Sans"/>
                <a:cs typeface="Droid Sans"/>
                <a:sym typeface="Droid Sans"/>
              </a:rPr>
              <a:t> 2023.</a:t>
            </a:r>
            <a:endParaRPr sz="1600">
              <a:latin typeface="Droid Sans"/>
              <a:ea typeface="Droid Sans"/>
              <a:cs typeface="Droid Sans"/>
              <a:sym typeface="Droid Sans"/>
            </a:endParaRPr>
          </a:p>
        </p:txBody>
      </p:sp>
      <p:sp>
        <p:nvSpPr>
          <p:cNvPr id="820" name="Google Shape;820;p11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Limitations: </a:t>
            </a:r>
            <a:endParaRPr b="1"/>
          </a:p>
          <a:p>
            <a:pPr marL="457200" lvl="0" indent="-342900" algn="l" rtl="0">
              <a:spcBef>
                <a:spcPts val="0"/>
              </a:spcBef>
              <a:spcAft>
                <a:spcPts val="0"/>
              </a:spcAft>
              <a:buSzPts val="1800"/>
              <a:buChar char="●"/>
            </a:pPr>
            <a:r>
              <a:rPr lang="en"/>
              <a:t>Does not comment on if they were febrile. </a:t>
            </a:r>
            <a:endParaRPr/>
          </a:p>
          <a:p>
            <a:pPr marL="457200" lvl="0" indent="-342900" algn="l" rtl="0">
              <a:spcBef>
                <a:spcPts val="0"/>
              </a:spcBef>
              <a:spcAft>
                <a:spcPts val="0"/>
              </a:spcAft>
              <a:buSzPts val="1800"/>
              <a:buChar char="●"/>
            </a:pPr>
            <a:r>
              <a:rPr lang="en"/>
              <a:t>Does not comment on preexisting conditions. </a:t>
            </a:r>
            <a:endParaRPr/>
          </a:p>
          <a:p>
            <a:pPr marL="457200" lvl="0" indent="-342900" algn="l" rtl="0">
              <a:spcBef>
                <a:spcPts val="0"/>
              </a:spcBef>
              <a:spcAft>
                <a:spcPts val="0"/>
              </a:spcAft>
              <a:buSzPts val="1800"/>
              <a:buChar char="●"/>
            </a:pPr>
            <a:r>
              <a:rPr lang="en"/>
              <a:t>Does not use labs</a:t>
            </a:r>
            <a:endParaRPr/>
          </a:p>
          <a:p>
            <a:pPr marL="457200" lvl="0" indent="-342900" algn="l" rtl="0">
              <a:spcBef>
                <a:spcPts val="0"/>
              </a:spcBef>
              <a:spcAft>
                <a:spcPts val="0"/>
              </a:spcAft>
              <a:buSzPts val="1800"/>
              <a:buChar char="●"/>
            </a:pPr>
            <a:r>
              <a:rPr lang="en"/>
              <a:t>As all retrospective, cannot determine clinician impression or clinical appearance.</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sp>
        <p:nvSpPr>
          <p:cNvPr id="825" name="Google Shape;825;p1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Radiation Exposure</a:t>
            </a:r>
            <a:endParaRPr/>
          </a:p>
        </p:txBody>
      </p:sp>
      <p:sp>
        <p:nvSpPr>
          <p:cNvPr id="826" name="Google Shape;826;p1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830"/>
        <p:cNvGrpSpPr/>
        <p:nvPr/>
      </p:nvGrpSpPr>
      <p:grpSpPr>
        <a:xfrm>
          <a:off x="0" y="0"/>
          <a:ext cx="0" cy="0"/>
          <a:chOff x="0" y="0"/>
          <a:chExt cx="0" cy="0"/>
        </a:xfrm>
      </p:grpSpPr>
      <p:sp>
        <p:nvSpPr>
          <p:cNvPr id="831" name="Google Shape;831;p1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CLINICAL SCENARIO</a:t>
            </a:r>
            <a:endParaRPr/>
          </a:p>
        </p:txBody>
      </p:sp>
      <p:sp>
        <p:nvSpPr>
          <p:cNvPr id="832" name="Google Shape;832;p114"/>
          <p:cNvSpPr txBox="1">
            <a:spLocks noGrp="1"/>
          </p:cNvSpPr>
          <p:nvPr>
            <p:ph type="body" idx="1"/>
          </p:nvPr>
        </p:nvSpPr>
        <p:spPr>
          <a:xfrm>
            <a:off x="311700" y="1716225"/>
            <a:ext cx="8520600" cy="2201100"/>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en" sz="3000"/>
              <a:t>“I know there are some studies that try to describe the attributable risk to CT scans and cancer. Can we review some?”</a:t>
            </a:r>
            <a:endParaRPr sz="300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sp>
        <p:nvSpPr>
          <p:cNvPr id="837" name="Google Shape;837;p115"/>
          <p:cNvSpPr txBox="1">
            <a:spLocks noGrp="1"/>
          </p:cNvSpPr>
          <p:nvPr>
            <p:ph type="title"/>
          </p:nvPr>
        </p:nvSpPr>
        <p:spPr>
          <a:xfrm>
            <a:off x="311700" y="445025"/>
            <a:ext cx="8520600" cy="707400"/>
          </a:xfrm>
          <a:prstGeom prst="rect">
            <a:avLst/>
          </a:prstGeom>
          <a:solidFill>
            <a:srgbClr val="FCE5CD"/>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solidFill>
                  <a:schemeClr val="accent2"/>
                </a:solidFill>
                <a:latin typeface="Droid Sans"/>
                <a:ea typeface="Droid Sans"/>
                <a:cs typeface="Droid Sans"/>
                <a:sym typeface="Droid Sans"/>
              </a:rPr>
              <a:t>Pearce et al.</a:t>
            </a:r>
            <a:r>
              <a:rPr lang="en" sz="1600">
                <a:solidFill>
                  <a:schemeClr val="accent2"/>
                </a:solidFill>
                <a:latin typeface="Droid Sans"/>
                <a:ea typeface="Droid Sans"/>
                <a:cs typeface="Droid Sans"/>
                <a:sym typeface="Droid Sans"/>
              </a:rPr>
              <a:t> Radiation exposure from CT scans in childhood and subsequent risk of leukaemia and brain tumours: a retrospective cohort study</a:t>
            </a:r>
            <a:r>
              <a:rPr lang="en" sz="1600" b="0">
                <a:solidFill>
                  <a:schemeClr val="accent2"/>
                </a:solidFill>
                <a:latin typeface="Droid Sans"/>
                <a:ea typeface="Droid Sans"/>
                <a:cs typeface="Droid Sans"/>
                <a:sym typeface="Droid Sans"/>
              </a:rPr>
              <a:t>.</a:t>
            </a:r>
            <a:r>
              <a:rPr lang="en" sz="1600" b="0" i="1">
                <a:solidFill>
                  <a:schemeClr val="accent2"/>
                </a:solidFill>
                <a:latin typeface="Droid Sans"/>
                <a:ea typeface="Droid Sans"/>
                <a:cs typeface="Droid Sans"/>
                <a:sym typeface="Droid Sans"/>
              </a:rPr>
              <a:t> Lancet</a:t>
            </a:r>
            <a:r>
              <a:rPr lang="en" sz="1600" b="0">
                <a:solidFill>
                  <a:schemeClr val="accent2"/>
                </a:solidFill>
                <a:latin typeface="Droid Sans"/>
                <a:ea typeface="Droid Sans"/>
                <a:cs typeface="Droid Sans"/>
                <a:sym typeface="Droid Sans"/>
              </a:rPr>
              <a:t>. 2012.</a:t>
            </a:r>
            <a:endParaRPr sz="1600">
              <a:latin typeface="Droid Sans"/>
              <a:ea typeface="Droid Sans"/>
              <a:cs typeface="Droid Sans"/>
              <a:sym typeface="Droid Sans"/>
            </a:endParaRPr>
          </a:p>
        </p:txBody>
      </p:sp>
      <p:sp>
        <p:nvSpPr>
          <p:cNvPr id="838" name="Google Shape;838;p115"/>
          <p:cNvSpPr txBox="1">
            <a:spLocks noGrp="1"/>
          </p:cNvSpPr>
          <p:nvPr>
            <p:ph type="body" idx="1"/>
          </p:nvPr>
        </p:nvSpPr>
        <p:spPr>
          <a:xfrm>
            <a:off x="311700" y="1152475"/>
            <a:ext cx="8520600" cy="35001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b="1"/>
              <a:t>Methods</a:t>
            </a:r>
            <a:endParaRPr b="1"/>
          </a:p>
          <a:p>
            <a:pPr marL="457200" lvl="0" indent="-334327" algn="l" rtl="0">
              <a:spcBef>
                <a:spcPts val="0"/>
              </a:spcBef>
              <a:spcAft>
                <a:spcPts val="0"/>
              </a:spcAft>
              <a:buSzPct val="100000"/>
              <a:buChar char="●"/>
            </a:pPr>
            <a:r>
              <a:rPr lang="en"/>
              <a:t>Retrospective cohort, patients age &lt;22 who received CTs in Great Britain during 1985 to 2002 when patients age &lt;22</a:t>
            </a:r>
            <a:endParaRPr/>
          </a:p>
          <a:p>
            <a:pPr marL="457200" lvl="0" indent="-334327" algn="l" rtl="0">
              <a:spcBef>
                <a:spcPts val="0"/>
              </a:spcBef>
              <a:spcAft>
                <a:spcPts val="0"/>
              </a:spcAft>
              <a:buSzPct val="100000"/>
              <a:buChar char="●"/>
            </a:pPr>
            <a:r>
              <a:rPr lang="en" b="1"/>
              <a:t>Estimated absorbed brain and red bone marrow doses per CT scan</a:t>
            </a:r>
            <a:r>
              <a:rPr lang="en"/>
              <a:t> in mGy</a:t>
            </a:r>
            <a:endParaRPr/>
          </a:p>
          <a:p>
            <a:pPr marL="914400" lvl="1" indent="-310832" algn="l" rtl="0">
              <a:spcBef>
                <a:spcPts val="0"/>
              </a:spcBef>
              <a:spcAft>
                <a:spcPts val="0"/>
              </a:spcAft>
              <a:buSzPct val="100000"/>
              <a:buChar char="○"/>
            </a:pPr>
            <a:r>
              <a:rPr lang="en"/>
              <a:t>1 mGy = 1 mSv, milliSievert</a:t>
            </a:r>
            <a:endParaRPr/>
          </a:p>
          <a:p>
            <a:pPr marL="457200" lvl="0" indent="-334327" algn="l" rtl="0">
              <a:spcBef>
                <a:spcPts val="0"/>
              </a:spcBef>
              <a:spcAft>
                <a:spcPts val="0"/>
              </a:spcAft>
              <a:buSzPct val="100000"/>
              <a:buChar char="●"/>
            </a:pPr>
            <a:r>
              <a:rPr lang="en"/>
              <a:t>Then, </a:t>
            </a:r>
            <a:r>
              <a:rPr lang="en" b="1"/>
              <a:t>assessed excess incidence of CT scans related to cancer diagnosis</a:t>
            </a:r>
            <a:r>
              <a:rPr lang="en"/>
              <a:t> </a:t>
            </a:r>
            <a:endParaRPr/>
          </a:p>
          <a:p>
            <a:pPr marL="914400" lvl="1" indent="-310832" algn="l" rtl="0">
              <a:spcBef>
                <a:spcPts val="0"/>
              </a:spcBef>
              <a:spcAft>
                <a:spcPts val="0"/>
              </a:spcAft>
              <a:buSzPct val="100000"/>
              <a:buChar char="○"/>
            </a:pPr>
            <a:r>
              <a:rPr lang="en"/>
              <a:t>if leukemia &gt;2yr after CT scan and brain tumor &gt;5yr after CT scan</a:t>
            </a:r>
            <a:endParaRPr/>
          </a:p>
          <a:p>
            <a:pPr marL="0" lvl="0" indent="0" algn="l" rtl="0">
              <a:spcBef>
                <a:spcPts val="0"/>
              </a:spcBef>
              <a:spcAft>
                <a:spcPts val="0"/>
              </a:spcAft>
              <a:buNone/>
            </a:pPr>
            <a:endParaRPr/>
          </a:p>
          <a:p>
            <a:pPr marL="0" lvl="0" indent="0" algn="l" rtl="0">
              <a:spcBef>
                <a:spcPts val="0"/>
              </a:spcBef>
              <a:spcAft>
                <a:spcPts val="0"/>
              </a:spcAft>
              <a:buNone/>
            </a:pPr>
            <a:r>
              <a:rPr lang="en" u="sng"/>
              <a:t>Estimating radiation</a:t>
            </a:r>
            <a:endParaRPr u="sng"/>
          </a:p>
          <a:p>
            <a:pPr marL="0" lvl="0" indent="0" algn="l" rtl="0">
              <a:spcBef>
                <a:spcPts val="0"/>
              </a:spcBef>
              <a:spcAft>
                <a:spcPts val="0"/>
              </a:spcAft>
              <a:buNone/>
            </a:pPr>
            <a:r>
              <a:rPr lang="en"/>
              <a:t>used average CT machine settings from two national surveys</a:t>
            </a:r>
            <a:endParaRPr/>
          </a:p>
          <a:p>
            <a:pPr marL="457200" lvl="0" indent="-334327" algn="l" rtl="0">
              <a:spcBef>
                <a:spcPts val="0"/>
              </a:spcBef>
              <a:spcAft>
                <a:spcPts val="0"/>
              </a:spcAft>
              <a:buSzPct val="100000"/>
              <a:buChar char="●"/>
            </a:pPr>
            <a:r>
              <a:rPr lang="en"/>
              <a:t>“Dose estimates before 2001 were generally 2–3 times higher than were those after this date because age-specific technical settings were rarely used in earlier years.”</a:t>
            </a:r>
            <a:endParaRPr/>
          </a:p>
          <a:p>
            <a:pPr marL="457200" lvl="0" indent="-334327" algn="l" rtl="0">
              <a:spcBef>
                <a:spcPts val="0"/>
              </a:spcBef>
              <a:spcAft>
                <a:spcPts val="0"/>
              </a:spcAft>
              <a:buSzPct val="100000"/>
              <a:buChar char="●"/>
            </a:pPr>
            <a:r>
              <a:rPr lang="en"/>
              <a:t>assumed that no technical adjustment was made for paediatric patients before 2001</a:t>
            </a:r>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842"/>
        <p:cNvGrpSpPr/>
        <p:nvPr/>
      </p:nvGrpSpPr>
      <p:grpSpPr>
        <a:xfrm>
          <a:off x="0" y="0"/>
          <a:ext cx="0" cy="0"/>
          <a:chOff x="0" y="0"/>
          <a:chExt cx="0" cy="0"/>
        </a:xfrm>
      </p:grpSpPr>
      <p:sp>
        <p:nvSpPr>
          <p:cNvPr id="843" name="Google Shape;843;p116"/>
          <p:cNvSpPr txBox="1">
            <a:spLocks noGrp="1"/>
          </p:cNvSpPr>
          <p:nvPr>
            <p:ph type="title"/>
          </p:nvPr>
        </p:nvSpPr>
        <p:spPr>
          <a:xfrm>
            <a:off x="311700" y="445025"/>
            <a:ext cx="8520600" cy="707400"/>
          </a:xfrm>
          <a:prstGeom prst="rect">
            <a:avLst/>
          </a:prstGeom>
          <a:solidFill>
            <a:srgbClr val="FCE5CD"/>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solidFill>
                  <a:schemeClr val="accent2"/>
                </a:solidFill>
                <a:latin typeface="Droid Sans"/>
                <a:ea typeface="Droid Sans"/>
                <a:cs typeface="Droid Sans"/>
                <a:sym typeface="Droid Sans"/>
              </a:rPr>
              <a:t>Pearce et al.</a:t>
            </a:r>
            <a:r>
              <a:rPr lang="en" sz="1600">
                <a:solidFill>
                  <a:schemeClr val="accent2"/>
                </a:solidFill>
                <a:latin typeface="Droid Sans"/>
                <a:ea typeface="Droid Sans"/>
                <a:cs typeface="Droid Sans"/>
                <a:sym typeface="Droid Sans"/>
              </a:rPr>
              <a:t> Radiation exposure from CT scans in childhood and subsequent risk of leukaemia and brain tumours: a retrospective cohort study</a:t>
            </a:r>
            <a:r>
              <a:rPr lang="en" sz="1600" b="0">
                <a:solidFill>
                  <a:schemeClr val="accent2"/>
                </a:solidFill>
                <a:latin typeface="Droid Sans"/>
                <a:ea typeface="Droid Sans"/>
                <a:cs typeface="Droid Sans"/>
                <a:sym typeface="Droid Sans"/>
              </a:rPr>
              <a:t>.</a:t>
            </a:r>
            <a:r>
              <a:rPr lang="en" sz="1600" b="0" i="1">
                <a:solidFill>
                  <a:schemeClr val="accent2"/>
                </a:solidFill>
                <a:latin typeface="Droid Sans"/>
                <a:ea typeface="Droid Sans"/>
                <a:cs typeface="Droid Sans"/>
                <a:sym typeface="Droid Sans"/>
              </a:rPr>
              <a:t> Lancet</a:t>
            </a:r>
            <a:r>
              <a:rPr lang="en" sz="1600" b="0">
                <a:solidFill>
                  <a:schemeClr val="accent2"/>
                </a:solidFill>
                <a:latin typeface="Droid Sans"/>
                <a:ea typeface="Droid Sans"/>
                <a:cs typeface="Droid Sans"/>
                <a:sym typeface="Droid Sans"/>
              </a:rPr>
              <a:t>. 2012.</a:t>
            </a:r>
            <a:endParaRPr sz="1600">
              <a:latin typeface="Droid Sans"/>
              <a:ea typeface="Droid Sans"/>
              <a:cs typeface="Droid Sans"/>
              <a:sym typeface="Droid Sans"/>
            </a:endParaRPr>
          </a:p>
        </p:txBody>
      </p:sp>
      <p:sp>
        <p:nvSpPr>
          <p:cNvPr id="844" name="Google Shape;844;p1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74 of 178,604 patients (in leukemia analysis) were diagnosed with leukaemia</a:t>
            </a:r>
            <a:endParaRPr/>
          </a:p>
          <a:p>
            <a:pPr marL="457200" lvl="0" indent="-342900" algn="l" rtl="0">
              <a:spcBef>
                <a:spcPts val="0"/>
              </a:spcBef>
              <a:spcAft>
                <a:spcPts val="0"/>
              </a:spcAft>
              <a:buSzPts val="1800"/>
              <a:buChar char="●"/>
            </a:pPr>
            <a:r>
              <a:rPr lang="en"/>
              <a:t>135 of 176,587 patients (in brain tumor analysis) were diagnosed with brain tumours</a:t>
            </a:r>
            <a:endParaRPr/>
          </a:p>
          <a:p>
            <a:pPr marL="0" lvl="0" indent="0" algn="l" rtl="0">
              <a:spcBef>
                <a:spcPts val="0"/>
              </a:spcBef>
              <a:spcAft>
                <a:spcPts val="0"/>
              </a:spcAft>
              <a:buNone/>
            </a:pPr>
            <a:endParaRPr/>
          </a:p>
          <a:p>
            <a:pPr marL="0" lvl="0" indent="0" algn="l" rtl="0">
              <a:spcBef>
                <a:spcPts val="0"/>
              </a:spcBef>
              <a:spcAft>
                <a:spcPts val="0"/>
              </a:spcAft>
              <a:buNone/>
            </a:pPr>
            <a:r>
              <a:rPr lang="en" b="1"/>
              <a:t>Positive association</a:t>
            </a:r>
            <a:r>
              <a:rPr lang="en"/>
              <a:t> between radiation dose from CT scans and leukaemia (ERR per mGy 0.036, 95% CI 0.005–0.120; p=0.0097) and brain tumours (ERR per mGy 0.023, 0.010–0.049; p&lt;0·0001).</a:t>
            </a:r>
            <a:endParaRPr/>
          </a:p>
          <a:p>
            <a:pPr marL="0" lvl="0" indent="0" algn="l" rtl="0">
              <a:spcBef>
                <a:spcPts val="0"/>
              </a:spcBef>
              <a:spcAft>
                <a:spcPts val="0"/>
              </a:spcAft>
              <a:buNone/>
            </a:pPr>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sp>
        <p:nvSpPr>
          <p:cNvPr id="849" name="Google Shape;849;p117"/>
          <p:cNvSpPr txBox="1">
            <a:spLocks noGrp="1"/>
          </p:cNvSpPr>
          <p:nvPr>
            <p:ph type="title"/>
          </p:nvPr>
        </p:nvSpPr>
        <p:spPr>
          <a:xfrm>
            <a:off x="311700" y="445025"/>
            <a:ext cx="8520600" cy="707400"/>
          </a:xfrm>
          <a:prstGeom prst="rect">
            <a:avLst/>
          </a:prstGeom>
          <a:solidFill>
            <a:srgbClr val="FCE5CD"/>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solidFill>
                  <a:schemeClr val="accent2"/>
                </a:solidFill>
                <a:latin typeface="Droid Sans"/>
                <a:ea typeface="Droid Sans"/>
                <a:cs typeface="Droid Sans"/>
                <a:sym typeface="Droid Sans"/>
              </a:rPr>
              <a:t>Pearce et al.</a:t>
            </a:r>
            <a:r>
              <a:rPr lang="en" sz="1600">
                <a:solidFill>
                  <a:schemeClr val="accent2"/>
                </a:solidFill>
                <a:latin typeface="Droid Sans"/>
                <a:ea typeface="Droid Sans"/>
                <a:cs typeface="Droid Sans"/>
                <a:sym typeface="Droid Sans"/>
              </a:rPr>
              <a:t> Radiation exposure from CT scans in childhood and subsequent risk of leukaemia and brain tumours: a retrospective cohort study</a:t>
            </a:r>
            <a:r>
              <a:rPr lang="en" sz="1600" b="0">
                <a:solidFill>
                  <a:schemeClr val="accent2"/>
                </a:solidFill>
                <a:latin typeface="Droid Sans"/>
                <a:ea typeface="Droid Sans"/>
                <a:cs typeface="Droid Sans"/>
                <a:sym typeface="Droid Sans"/>
              </a:rPr>
              <a:t>.</a:t>
            </a:r>
            <a:r>
              <a:rPr lang="en" sz="1600" b="0" i="1">
                <a:solidFill>
                  <a:schemeClr val="accent2"/>
                </a:solidFill>
                <a:latin typeface="Droid Sans"/>
                <a:ea typeface="Droid Sans"/>
                <a:cs typeface="Droid Sans"/>
                <a:sym typeface="Droid Sans"/>
              </a:rPr>
              <a:t> Lancet</a:t>
            </a:r>
            <a:r>
              <a:rPr lang="en" sz="1600" b="0">
                <a:solidFill>
                  <a:schemeClr val="accent2"/>
                </a:solidFill>
                <a:latin typeface="Droid Sans"/>
                <a:ea typeface="Droid Sans"/>
                <a:cs typeface="Droid Sans"/>
                <a:sym typeface="Droid Sans"/>
              </a:rPr>
              <a:t>. 2012.</a:t>
            </a:r>
            <a:endParaRPr sz="1600">
              <a:latin typeface="Droid Sans"/>
              <a:ea typeface="Droid Sans"/>
              <a:cs typeface="Droid Sans"/>
              <a:sym typeface="Droid Sans"/>
            </a:endParaRPr>
          </a:p>
        </p:txBody>
      </p:sp>
      <p:sp>
        <p:nvSpPr>
          <p:cNvPr id="850" name="Google Shape;850;p117"/>
          <p:cNvSpPr txBox="1">
            <a:spLocks noGrp="1"/>
          </p:cNvSpPr>
          <p:nvPr>
            <p:ph type="body" idx="1"/>
          </p:nvPr>
        </p:nvSpPr>
        <p:spPr>
          <a:xfrm>
            <a:off x="311700" y="10762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t>Compared with patients who received a dose of less than 5 mGy, the </a:t>
            </a:r>
            <a:r>
              <a:rPr lang="en" b="1"/>
              <a:t>relative risk of leukaemia</a:t>
            </a:r>
            <a:r>
              <a:rPr lang="en"/>
              <a:t> for patients who received a cumulative dose of at least 30 mGy was 3.18 (95% CI 1.46–6.94)</a:t>
            </a:r>
            <a:endParaRPr/>
          </a:p>
          <a:p>
            <a:pPr marL="0" lvl="0" indent="0" algn="l" rtl="0">
              <a:spcBef>
                <a:spcPts val="0"/>
              </a:spcBef>
              <a:spcAft>
                <a:spcPts val="0"/>
              </a:spcAft>
              <a:buNone/>
            </a:pPr>
            <a:endParaRPr/>
          </a:p>
          <a:p>
            <a:pPr marL="0" lvl="0" indent="0" algn="l" rtl="0">
              <a:spcBef>
                <a:spcPts val="0"/>
              </a:spcBef>
              <a:spcAft>
                <a:spcPts val="0"/>
              </a:spcAft>
              <a:buNone/>
            </a:pPr>
            <a:r>
              <a:rPr lang="en"/>
              <a:t>Compared with patients who received a dose of less than 5 mGy, the </a:t>
            </a:r>
            <a:r>
              <a:rPr lang="en" b="1"/>
              <a:t>relative risk of brain cancer </a:t>
            </a:r>
            <a:r>
              <a:rPr lang="en"/>
              <a:t>for patients who received a cumulative dose of 50–74 mGy was 2.82 (1.33–6.03).</a:t>
            </a:r>
            <a:endParaRPr/>
          </a:p>
          <a:p>
            <a:pPr marL="0" lvl="0" indent="0" algn="l" rtl="0">
              <a:spcBef>
                <a:spcPts val="0"/>
              </a:spcBef>
              <a:spcAft>
                <a:spcPts val="0"/>
              </a:spcAft>
              <a:buNone/>
            </a:pPr>
            <a:endParaRPr/>
          </a:p>
          <a:p>
            <a:pPr marL="457200" lvl="0" indent="-342900" algn="l" rtl="0">
              <a:spcBef>
                <a:spcPts val="0"/>
              </a:spcBef>
              <a:spcAft>
                <a:spcPts val="0"/>
              </a:spcAft>
              <a:buSzPts val="1800"/>
              <a:buChar char="●"/>
            </a:pPr>
            <a:r>
              <a:rPr lang="en"/>
              <a:t>After 2001, 5–10 head CTs in children &lt;15 years old result in the accumulation of about 50 mGy red bone marrow dose and 2–3 head CTs results in about a 60 mGy cumulative brain dose</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854"/>
        <p:cNvGrpSpPr/>
        <p:nvPr/>
      </p:nvGrpSpPr>
      <p:grpSpPr>
        <a:xfrm>
          <a:off x="0" y="0"/>
          <a:ext cx="0" cy="0"/>
          <a:chOff x="0" y="0"/>
          <a:chExt cx="0" cy="0"/>
        </a:xfrm>
      </p:grpSpPr>
      <p:sp>
        <p:nvSpPr>
          <p:cNvPr id="855" name="Google Shape;855;p1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CLINICAL SCENARIO</a:t>
            </a:r>
            <a:endParaRPr/>
          </a:p>
        </p:txBody>
      </p:sp>
      <p:sp>
        <p:nvSpPr>
          <p:cNvPr id="856" name="Google Shape;856;p118"/>
          <p:cNvSpPr txBox="1">
            <a:spLocks noGrp="1"/>
          </p:cNvSpPr>
          <p:nvPr>
            <p:ph type="body" idx="1"/>
          </p:nvPr>
        </p:nvSpPr>
        <p:spPr>
          <a:xfrm>
            <a:off x="311700" y="1487625"/>
            <a:ext cx="8520600" cy="2201100"/>
          </a:xfrm>
          <a:prstGeom prst="rect">
            <a:avLst/>
          </a:prstGeom>
        </p:spPr>
        <p:txBody>
          <a:bodyPr spcFirstLastPara="1" wrap="square" lIns="91425" tIns="91425" rIns="91425" bIns="91425" anchor="t" anchorCtr="0">
            <a:normAutofit lnSpcReduction="10000"/>
          </a:bodyPr>
          <a:lstStyle/>
          <a:p>
            <a:pPr marL="0" lvl="0" indent="0" algn="ctr" rtl="0">
              <a:spcBef>
                <a:spcPts val="0"/>
              </a:spcBef>
              <a:spcAft>
                <a:spcPts val="1200"/>
              </a:spcAft>
              <a:buNone/>
            </a:pPr>
            <a:r>
              <a:rPr lang="en" sz="3000"/>
              <a:t>A 2 year old fell from the couch and has a frontal hematoma. No LOC. Parents requesting a head CT because they had to fight for one with their other child and he had a brain bleed. </a:t>
            </a:r>
            <a:endParaRPr sz="300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1" name="Google Shape;861;p119"/>
          <p:cNvSpPr txBox="1">
            <a:spLocks noGrp="1"/>
          </p:cNvSpPr>
          <p:nvPr>
            <p:ph type="title"/>
          </p:nvPr>
        </p:nvSpPr>
        <p:spPr>
          <a:xfrm>
            <a:off x="311700" y="445025"/>
            <a:ext cx="8520600" cy="707400"/>
          </a:xfrm>
          <a:prstGeom prst="rect">
            <a:avLst/>
          </a:prstGeom>
          <a:solidFill>
            <a:srgbClr val="CFE2F3"/>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solidFill>
                  <a:schemeClr val="accent2"/>
                </a:solidFill>
                <a:latin typeface="Droid Sans"/>
                <a:ea typeface="Droid Sans"/>
                <a:cs typeface="Droid Sans"/>
                <a:sym typeface="Droid Sans"/>
              </a:rPr>
              <a:t>Miglioretti et al. </a:t>
            </a:r>
            <a:r>
              <a:rPr lang="en" sz="1600">
                <a:solidFill>
                  <a:schemeClr val="accent2"/>
                </a:solidFill>
                <a:latin typeface="Droid Sans"/>
                <a:ea typeface="Droid Sans"/>
                <a:cs typeface="Droid Sans"/>
                <a:sym typeface="Droid Sans"/>
              </a:rPr>
              <a:t>The use of computed tomography in pediatrics and the associated radiation exposure and estimated cancer risk</a:t>
            </a:r>
            <a:r>
              <a:rPr lang="en" sz="1600" b="0">
                <a:solidFill>
                  <a:schemeClr val="accent2"/>
                </a:solidFill>
                <a:latin typeface="Droid Sans"/>
                <a:ea typeface="Droid Sans"/>
                <a:cs typeface="Droid Sans"/>
                <a:sym typeface="Droid Sans"/>
              </a:rPr>
              <a:t>. </a:t>
            </a:r>
            <a:r>
              <a:rPr lang="en" sz="1600" b="0" i="1">
                <a:solidFill>
                  <a:schemeClr val="accent2"/>
                </a:solidFill>
                <a:latin typeface="Droid Sans"/>
                <a:ea typeface="Droid Sans"/>
                <a:cs typeface="Droid Sans"/>
                <a:sym typeface="Droid Sans"/>
              </a:rPr>
              <a:t>JAMA Pediatr.</a:t>
            </a:r>
            <a:r>
              <a:rPr lang="en" sz="1600" b="0">
                <a:solidFill>
                  <a:schemeClr val="accent2"/>
                </a:solidFill>
                <a:latin typeface="Droid Sans"/>
                <a:ea typeface="Droid Sans"/>
                <a:cs typeface="Droid Sans"/>
                <a:sym typeface="Droid Sans"/>
              </a:rPr>
              <a:t> 2013.</a:t>
            </a:r>
            <a:endParaRPr sz="1600">
              <a:latin typeface="Droid Sans"/>
              <a:ea typeface="Droid Sans"/>
              <a:cs typeface="Droid Sans"/>
              <a:sym typeface="Droid Sans"/>
            </a:endParaRPr>
          </a:p>
        </p:txBody>
      </p:sp>
      <p:sp>
        <p:nvSpPr>
          <p:cNvPr id="862" name="Google Shape;862;p1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t>Retrospective study, HMO Research Network, of children &lt;15 years old from 1996 to 2010 who received CT scans</a:t>
            </a:r>
            <a:endParaRPr/>
          </a:p>
          <a:p>
            <a:pPr marL="0" lvl="0" indent="0" algn="l" rtl="0">
              <a:spcBef>
                <a:spcPts val="0"/>
              </a:spcBef>
              <a:spcAft>
                <a:spcPts val="0"/>
              </a:spcAft>
              <a:buNone/>
            </a:pPr>
            <a:endParaRPr/>
          </a:p>
          <a:p>
            <a:pPr marL="0" lvl="0" indent="0" algn="l" rtl="0">
              <a:spcBef>
                <a:spcPts val="0"/>
              </a:spcBef>
              <a:spcAft>
                <a:spcPts val="0"/>
              </a:spcAft>
              <a:buNone/>
            </a:pPr>
            <a:r>
              <a:rPr lang="en"/>
              <a:t>Outcomes:</a:t>
            </a:r>
            <a:endParaRPr/>
          </a:p>
          <a:p>
            <a:pPr marL="457200" lvl="0" indent="-342900" algn="l" rtl="0">
              <a:spcBef>
                <a:spcPts val="0"/>
              </a:spcBef>
              <a:spcAft>
                <a:spcPts val="0"/>
              </a:spcAft>
              <a:buSzPts val="1800"/>
              <a:buChar char="●"/>
            </a:pPr>
            <a:r>
              <a:rPr lang="en" b="1"/>
              <a:t>Rates of CT scans</a:t>
            </a:r>
            <a:r>
              <a:rPr lang="en"/>
              <a:t> from 1996 to 2010</a:t>
            </a:r>
            <a:endParaRPr/>
          </a:p>
          <a:p>
            <a:pPr marL="457200" lvl="0" indent="-342900" algn="l" rtl="0">
              <a:spcBef>
                <a:spcPts val="0"/>
              </a:spcBef>
              <a:spcAft>
                <a:spcPts val="0"/>
              </a:spcAft>
              <a:buSzPts val="1800"/>
              <a:buChar char="●"/>
            </a:pPr>
            <a:r>
              <a:rPr lang="en" b="1"/>
              <a:t>Radiation doses</a:t>
            </a:r>
            <a:r>
              <a:rPr lang="en"/>
              <a:t> calculated for 744 CT scans performed between 2001-2011</a:t>
            </a:r>
            <a:endParaRPr/>
          </a:p>
          <a:p>
            <a:pPr marL="0" lvl="0" indent="0" algn="l" rtl="0">
              <a:spcBef>
                <a:spcPts val="0"/>
              </a:spcBef>
              <a:spcAft>
                <a:spcPts val="0"/>
              </a:spcAft>
              <a:buNone/>
            </a:pPr>
            <a:endParaRPr/>
          </a:p>
          <a:p>
            <a:pPr marL="0" lvl="0" indent="0" algn="l" rtl="0">
              <a:spcBef>
                <a:spcPts val="0"/>
              </a:spcBef>
              <a:spcAft>
                <a:spcPts val="0"/>
              </a:spcAft>
              <a:buNone/>
            </a:pPr>
            <a:r>
              <a:rPr lang="en"/>
              <a:t>Authors estimated the lifetime attributable risks of cancers using:</a:t>
            </a:r>
            <a:endParaRPr/>
          </a:p>
          <a:p>
            <a:pPr marL="457200" lvl="0" indent="-342900" algn="l" rtl="0">
              <a:spcBef>
                <a:spcPts val="0"/>
              </a:spcBef>
              <a:spcAft>
                <a:spcPts val="0"/>
              </a:spcAft>
              <a:buSzPts val="1800"/>
              <a:buAutoNum type="arabicPeriod"/>
            </a:pPr>
            <a:r>
              <a:rPr lang="en"/>
              <a:t>Biological Effects of Ionizing Radiations (BEIR) VII report and</a:t>
            </a:r>
            <a:endParaRPr/>
          </a:p>
          <a:p>
            <a:pPr marL="457200" lvl="0" indent="-342900" algn="l" rtl="0">
              <a:spcBef>
                <a:spcPts val="0"/>
              </a:spcBef>
              <a:spcAft>
                <a:spcPts val="0"/>
              </a:spcAft>
              <a:buSzPts val="1800"/>
              <a:buAutoNum type="arabicPeriod"/>
            </a:pPr>
            <a:r>
              <a:rPr lang="en"/>
              <a:t>Berrington de González et al.</a:t>
            </a:r>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p120"/>
          <p:cNvSpPr txBox="1">
            <a:spLocks noGrp="1"/>
          </p:cNvSpPr>
          <p:nvPr>
            <p:ph type="title"/>
          </p:nvPr>
        </p:nvSpPr>
        <p:spPr>
          <a:xfrm>
            <a:off x="311700" y="445025"/>
            <a:ext cx="8520600" cy="707400"/>
          </a:xfrm>
          <a:prstGeom prst="rect">
            <a:avLst/>
          </a:prstGeom>
          <a:solidFill>
            <a:srgbClr val="CFE2F3"/>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solidFill>
                  <a:schemeClr val="accent2"/>
                </a:solidFill>
                <a:latin typeface="Droid Sans"/>
                <a:ea typeface="Droid Sans"/>
                <a:cs typeface="Droid Sans"/>
                <a:sym typeface="Droid Sans"/>
              </a:rPr>
              <a:t>Miglioretti et al. </a:t>
            </a:r>
            <a:r>
              <a:rPr lang="en" sz="1600">
                <a:solidFill>
                  <a:schemeClr val="accent2"/>
                </a:solidFill>
                <a:latin typeface="Droid Sans"/>
                <a:ea typeface="Droid Sans"/>
                <a:cs typeface="Droid Sans"/>
                <a:sym typeface="Droid Sans"/>
              </a:rPr>
              <a:t>The use of computed tomography in pediatrics and the associated radiation exposure and estimated cancer risk</a:t>
            </a:r>
            <a:r>
              <a:rPr lang="en" sz="1600" b="0">
                <a:solidFill>
                  <a:schemeClr val="accent2"/>
                </a:solidFill>
                <a:latin typeface="Droid Sans"/>
                <a:ea typeface="Droid Sans"/>
                <a:cs typeface="Droid Sans"/>
                <a:sym typeface="Droid Sans"/>
              </a:rPr>
              <a:t>. </a:t>
            </a:r>
            <a:r>
              <a:rPr lang="en" sz="1600" b="0" i="1">
                <a:solidFill>
                  <a:schemeClr val="accent2"/>
                </a:solidFill>
                <a:latin typeface="Droid Sans"/>
                <a:ea typeface="Droid Sans"/>
                <a:cs typeface="Droid Sans"/>
                <a:sym typeface="Droid Sans"/>
              </a:rPr>
              <a:t>JAMA Pediatr.</a:t>
            </a:r>
            <a:r>
              <a:rPr lang="en" sz="1600" b="0">
                <a:solidFill>
                  <a:schemeClr val="accent2"/>
                </a:solidFill>
                <a:latin typeface="Droid Sans"/>
                <a:ea typeface="Droid Sans"/>
                <a:cs typeface="Droid Sans"/>
                <a:sym typeface="Droid Sans"/>
              </a:rPr>
              <a:t> 2013.</a:t>
            </a:r>
            <a:endParaRPr sz="1600">
              <a:latin typeface="Droid Sans"/>
              <a:ea typeface="Droid Sans"/>
              <a:cs typeface="Droid Sans"/>
              <a:sym typeface="Droid Sans"/>
            </a:endParaRPr>
          </a:p>
        </p:txBody>
      </p:sp>
      <p:pic>
        <p:nvPicPr>
          <p:cNvPr id="868" name="Google Shape;868;p120"/>
          <p:cNvPicPr preferRelativeResize="0"/>
          <p:nvPr/>
        </p:nvPicPr>
        <p:blipFill>
          <a:blip r:embed="rId3">
            <a:alphaModFix/>
          </a:blip>
          <a:stretch>
            <a:fillRect/>
          </a:stretch>
        </p:blipFill>
        <p:spPr>
          <a:xfrm>
            <a:off x="1203525" y="1301975"/>
            <a:ext cx="5782314" cy="2915250"/>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872"/>
        <p:cNvGrpSpPr/>
        <p:nvPr/>
      </p:nvGrpSpPr>
      <p:grpSpPr>
        <a:xfrm>
          <a:off x="0" y="0"/>
          <a:ext cx="0" cy="0"/>
          <a:chOff x="0" y="0"/>
          <a:chExt cx="0" cy="0"/>
        </a:xfrm>
      </p:grpSpPr>
      <p:sp>
        <p:nvSpPr>
          <p:cNvPr id="873" name="Google Shape;873;p121"/>
          <p:cNvSpPr txBox="1">
            <a:spLocks noGrp="1"/>
          </p:cNvSpPr>
          <p:nvPr>
            <p:ph type="title"/>
          </p:nvPr>
        </p:nvSpPr>
        <p:spPr>
          <a:xfrm>
            <a:off x="311700" y="445025"/>
            <a:ext cx="8520600" cy="707400"/>
          </a:xfrm>
          <a:prstGeom prst="rect">
            <a:avLst/>
          </a:prstGeom>
          <a:solidFill>
            <a:srgbClr val="CFE2F3"/>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solidFill>
                  <a:schemeClr val="accent2"/>
                </a:solidFill>
                <a:latin typeface="Droid Sans"/>
                <a:ea typeface="Droid Sans"/>
                <a:cs typeface="Droid Sans"/>
                <a:sym typeface="Droid Sans"/>
              </a:rPr>
              <a:t>Miglioretti et al. </a:t>
            </a:r>
            <a:r>
              <a:rPr lang="en" sz="1600">
                <a:solidFill>
                  <a:schemeClr val="accent2"/>
                </a:solidFill>
                <a:latin typeface="Droid Sans"/>
                <a:ea typeface="Droid Sans"/>
                <a:cs typeface="Droid Sans"/>
                <a:sym typeface="Droid Sans"/>
              </a:rPr>
              <a:t>The use of computed tomography in pediatrics and the associated radiation exposure and estimated cancer risk</a:t>
            </a:r>
            <a:r>
              <a:rPr lang="en" sz="1600" b="0">
                <a:solidFill>
                  <a:schemeClr val="accent2"/>
                </a:solidFill>
                <a:latin typeface="Droid Sans"/>
                <a:ea typeface="Droid Sans"/>
                <a:cs typeface="Droid Sans"/>
                <a:sym typeface="Droid Sans"/>
              </a:rPr>
              <a:t>. </a:t>
            </a:r>
            <a:r>
              <a:rPr lang="en" sz="1600" b="0" i="1">
                <a:solidFill>
                  <a:schemeClr val="accent2"/>
                </a:solidFill>
                <a:latin typeface="Droid Sans"/>
                <a:ea typeface="Droid Sans"/>
                <a:cs typeface="Droid Sans"/>
                <a:sym typeface="Droid Sans"/>
              </a:rPr>
              <a:t>JAMA Pediatr.</a:t>
            </a:r>
            <a:r>
              <a:rPr lang="en" sz="1600" b="0">
                <a:solidFill>
                  <a:schemeClr val="accent2"/>
                </a:solidFill>
                <a:latin typeface="Droid Sans"/>
                <a:ea typeface="Droid Sans"/>
                <a:cs typeface="Droid Sans"/>
                <a:sym typeface="Droid Sans"/>
              </a:rPr>
              <a:t> 2013.</a:t>
            </a:r>
            <a:endParaRPr sz="1600">
              <a:latin typeface="Droid Sans"/>
              <a:ea typeface="Droid Sans"/>
              <a:cs typeface="Droid Sans"/>
              <a:sym typeface="Droid Sans"/>
            </a:endParaRPr>
          </a:p>
        </p:txBody>
      </p:sp>
      <p:sp>
        <p:nvSpPr>
          <p:cNvPr id="874" name="Google Shape;874;p121"/>
          <p:cNvSpPr txBox="1">
            <a:spLocks noGrp="1"/>
          </p:cNvSpPr>
          <p:nvPr>
            <p:ph type="body" idx="1"/>
          </p:nvPr>
        </p:nvSpPr>
        <p:spPr>
          <a:xfrm>
            <a:off x="7037175" y="1733175"/>
            <a:ext cx="1743900" cy="26181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b="1">
                <a:solidFill>
                  <a:srgbClr val="9900FF"/>
                </a:solidFill>
              </a:rPr>
              <a:t>Rates of CT scans peaked 2005-2007</a:t>
            </a:r>
            <a:endParaRPr b="1">
              <a:solidFill>
                <a:srgbClr val="9900FF"/>
              </a:solidFill>
            </a:endParaRPr>
          </a:p>
        </p:txBody>
      </p:sp>
      <p:pic>
        <p:nvPicPr>
          <p:cNvPr id="875" name="Google Shape;875;p121"/>
          <p:cNvPicPr preferRelativeResize="0"/>
          <p:nvPr/>
        </p:nvPicPr>
        <p:blipFill>
          <a:blip r:embed="rId3">
            <a:alphaModFix/>
          </a:blip>
          <a:stretch>
            <a:fillRect/>
          </a:stretch>
        </p:blipFill>
        <p:spPr>
          <a:xfrm>
            <a:off x="1203525" y="1301975"/>
            <a:ext cx="5782314" cy="2915250"/>
          </a:xfrm>
          <a:prstGeom prst="rect">
            <a:avLst/>
          </a:prstGeom>
          <a:noFill/>
          <a:ln>
            <a:noFill/>
          </a:ln>
        </p:spPr>
      </p:pic>
      <p:cxnSp>
        <p:nvCxnSpPr>
          <p:cNvPr id="876" name="Google Shape;876;p121"/>
          <p:cNvCxnSpPr/>
          <p:nvPr/>
        </p:nvCxnSpPr>
        <p:spPr>
          <a:xfrm rot="10800000">
            <a:off x="4798275" y="1797125"/>
            <a:ext cx="12600" cy="1535400"/>
          </a:xfrm>
          <a:prstGeom prst="straightConnector1">
            <a:avLst/>
          </a:prstGeom>
          <a:noFill/>
          <a:ln w="38100" cap="flat" cmpd="sng">
            <a:solidFill>
              <a:srgbClr val="9900FF"/>
            </a:solidFill>
            <a:prstDash val="solid"/>
            <a:round/>
            <a:headEnd type="none" w="med" len="med"/>
            <a:tailEnd type="none" w="med" len="med"/>
          </a:ln>
        </p:spPr>
      </p:cxnSp>
      <p:cxnSp>
        <p:nvCxnSpPr>
          <p:cNvPr id="877" name="Google Shape;877;p121"/>
          <p:cNvCxnSpPr/>
          <p:nvPr/>
        </p:nvCxnSpPr>
        <p:spPr>
          <a:xfrm rot="10800000">
            <a:off x="5484100" y="1797125"/>
            <a:ext cx="17700" cy="1535400"/>
          </a:xfrm>
          <a:prstGeom prst="straightConnector1">
            <a:avLst/>
          </a:prstGeom>
          <a:noFill/>
          <a:ln w="38100" cap="flat" cmpd="sng">
            <a:solidFill>
              <a:srgbClr val="9900FF"/>
            </a:solidFill>
            <a:prstDash val="solid"/>
            <a:round/>
            <a:headEnd type="none" w="med" len="med"/>
            <a:tailEnd type="none" w="med" len="med"/>
          </a:ln>
        </p:spPr>
      </p:cxn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881"/>
        <p:cNvGrpSpPr/>
        <p:nvPr/>
      </p:nvGrpSpPr>
      <p:grpSpPr>
        <a:xfrm>
          <a:off x="0" y="0"/>
          <a:ext cx="0" cy="0"/>
          <a:chOff x="0" y="0"/>
          <a:chExt cx="0" cy="0"/>
        </a:xfrm>
      </p:grpSpPr>
      <p:sp>
        <p:nvSpPr>
          <p:cNvPr id="882" name="Google Shape;882;p122"/>
          <p:cNvSpPr txBox="1">
            <a:spLocks noGrp="1"/>
          </p:cNvSpPr>
          <p:nvPr>
            <p:ph type="title"/>
          </p:nvPr>
        </p:nvSpPr>
        <p:spPr>
          <a:xfrm>
            <a:off x="311700" y="445025"/>
            <a:ext cx="8520600" cy="707400"/>
          </a:xfrm>
          <a:prstGeom prst="rect">
            <a:avLst/>
          </a:prstGeom>
          <a:solidFill>
            <a:srgbClr val="CFE2F3"/>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solidFill>
                  <a:schemeClr val="accent2"/>
                </a:solidFill>
                <a:latin typeface="Droid Sans"/>
                <a:ea typeface="Droid Sans"/>
                <a:cs typeface="Droid Sans"/>
                <a:sym typeface="Droid Sans"/>
              </a:rPr>
              <a:t>Miglioretti et al. </a:t>
            </a:r>
            <a:r>
              <a:rPr lang="en" sz="1600">
                <a:solidFill>
                  <a:schemeClr val="accent2"/>
                </a:solidFill>
                <a:latin typeface="Droid Sans"/>
                <a:ea typeface="Droid Sans"/>
                <a:cs typeface="Droid Sans"/>
                <a:sym typeface="Droid Sans"/>
              </a:rPr>
              <a:t>The use of computed tomography in pediatrics and the associated radiation exposure and estimated cancer risk</a:t>
            </a:r>
            <a:r>
              <a:rPr lang="en" sz="1600" b="0">
                <a:solidFill>
                  <a:schemeClr val="accent2"/>
                </a:solidFill>
                <a:latin typeface="Droid Sans"/>
                <a:ea typeface="Droid Sans"/>
                <a:cs typeface="Droid Sans"/>
                <a:sym typeface="Droid Sans"/>
              </a:rPr>
              <a:t>. </a:t>
            </a:r>
            <a:r>
              <a:rPr lang="en" sz="1600" b="0" i="1">
                <a:solidFill>
                  <a:schemeClr val="accent2"/>
                </a:solidFill>
                <a:latin typeface="Droid Sans"/>
                <a:ea typeface="Droid Sans"/>
                <a:cs typeface="Droid Sans"/>
                <a:sym typeface="Droid Sans"/>
              </a:rPr>
              <a:t>JAMA Pediatr.</a:t>
            </a:r>
            <a:r>
              <a:rPr lang="en" sz="1600" b="0">
                <a:solidFill>
                  <a:schemeClr val="accent2"/>
                </a:solidFill>
                <a:latin typeface="Droid Sans"/>
                <a:ea typeface="Droid Sans"/>
                <a:cs typeface="Droid Sans"/>
                <a:sym typeface="Droid Sans"/>
              </a:rPr>
              <a:t> 2013.</a:t>
            </a:r>
            <a:endParaRPr sz="1600">
              <a:latin typeface="Droid Sans"/>
              <a:ea typeface="Droid Sans"/>
              <a:cs typeface="Droid Sans"/>
              <a:sym typeface="Droid Sans"/>
            </a:endParaRPr>
          </a:p>
        </p:txBody>
      </p:sp>
      <p:sp>
        <p:nvSpPr>
          <p:cNvPr id="883" name="Google Shape;883;p1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u="sng"/>
              <a:t>Results:</a:t>
            </a:r>
            <a:endParaRPr b="1" u="sng"/>
          </a:p>
          <a:p>
            <a:pPr marL="457200" lvl="0" indent="-342900" algn="l" rtl="0">
              <a:spcBef>
                <a:spcPts val="0"/>
              </a:spcBef>
              <a:spcAft>
                <a:spcPts val="0"/>
              </a:spcAft>
              <a:buSzPts val="1800"/>
              <a:buChar char="●"/>
            </a:pPr>
            <a:r>
              <a:rPr lang="en"/>
              <a:t>An effective dose of 20 mSv or higher was delivered by 14% to 25% of abdomen/pelvis scans, 6% to 14% of spine scans, and 3% to 8% of chest scans.</a:t>
            </a:r>
            <a:endParaRPr/>
          </a:p>
          <a:p>
            <a:pPr marL="914400" lvl="1" indent="-334706" algn="l" rtl="0">
              <a:spcBef>
                <a:spcPts val="0"/>
              </a:spcBef>
              <a:spcAft>
                <a:spcPts val="0"/>
              </a:spcAft>
              <a:buSzPts val="1671"/>
              <a:buChar char="○"/>
            </a:pPr>
            <a:r>
              <a:rPr lang="en" sz="1670"/>
              <a:t>Average annual exposure about 6 mSV: </a:t>
            </a:r>
            <a:r>
              <a:rPr lang="en" sz="1670" u="sng">
                <a:solidFill>
                  <a:schemeClr val="hlink"/>
                </a:solidFill>
                <a:hlinkClick r:id="rId3"/>
              </a:rPr>
              <a:t>https://www.epa.gov/radiation/calculate-your-radiation-dose</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887"/>
        <p:cNvGrpSpPr/>
        <p:nvPr/>
      </p:nvGrpSpPr>
      <p:grpSpPr>
        <a:xfrm>
          <a:off x="0" y="0"/>
          <a:ext cx="0" cy="0"/>
          <a:chOff x="0" y="0"/>
          <a:chExt cx="0" cy="0"/>
        </a:xfrm>
      </p:grpSpPr>
      <p:sp>
        <p:nvSpPr>
          <p:cNvPr id="888" name="Google Shape;888;p1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pic>
        <p:nvPicPr>
          <p:cNvPr id="889" name="Google Shape;889;p123"/>
          <p:cNvPicPr preferRelativeResize="0"/>
          <p:nvPr/>
        </p:nvPicPr>
        <p:blipFill>
          <a:blip r:embed="rId3">
            <a:alphaModFix/>
          </a:blip>
          <a:stretch>
            <a:fillRect/>
          </a:stretch>
        </p:blipFill>
        <p:spPr>
          <a:xfrm>
            <a:off x="311700" y="111149"/>
            <a:ext cx="8310423" cy="3104851"/>
          </a:xfrm>
          <a:prstGeom prst="rect">
            <a:avLst/>
          </a:prstGeom>
          <a:noFill/>
          <a:ln>
            <a:noFill/>
          </a:ln>
        </p:spPr>
      </p:pic>
      <p:sp>
        <p:nvSpPr>
          <p:cNvPr id="890" name="Google Shape;890;p123"/>
          <p:cNvSpPr/>
          <p:nvPr/>
        </p:nvSpPr>
        <p:spPr>
          <a:xfrm>
            <a:off x="1093350" y="445025"/>
            <a:ext cx="2067000" cy="456600"/>
          </a:xfrm>
          <a:prstGeom prst="ellipse">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894"/>
        <p:cNvGrpSpPr/>
        <p:nvPr/>
      </p:nvGrpSpPr>
      <p:grpSpPr>
        <a:xfrm>
          <a:off x="0" y="0"/>
          <a:ext cx="0" cy="0"/>
          <a:chOff x="0" y="0"/>
          <a:chExt cx="0" cy="0"/>
        </a:xfrm>
      </p:grpSpPr>
      <p:sp>
        <p:nvSpPr>
          <p:cNvPr id="895" name="Google Shape;895;p1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pic>
        <p:nvPicPr>
          <p:cNvPr id="896" name="Google Shape;896;p124"/>
          <p:cNvPicPr preferRelativeResize="0"/>
          <p:nvPr/>
        </p:nvPicPr>
        <p:blipFill>
          <a:blip r:embed="rId3">
            <a:alphaModFix/>
          </a:blip>
          <a:stretch>
            <a:fillRect/>
          </a:stretch>
        </p:blipFill>
        <p:spPr>
          <a:xfrm>
            <a:off x="311700" y="111149"/>
            <a:ext cx="8310423" cy="3104851"/>
          </a:xfrm>
          <a:prstGeom prst="rect">
            <a:avLst/>
          </a:prstGeom>
          <a:noFill/>
          <a:ln>
            <a:noFill/>
          </a:ln>
        </p:spPr>
      </p:pic>
      <p:sp>
        <p:nvSpPr>
          <p:cNvPr id="897" name="Google Shape;897;p124"/>
          <p:cNvSpPr/>
          <p:nvPr/>
        </p:nvSpPr>
        <p:spPr>
          <a:xfrm>
            <a:off x="2922150" y="445025"/>
            <a:ext cx="2067000" cy="456600"/>
          </a:xfrm>
          <a:prstGeom prst="ellipse">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01"/>
        <p:cNvGrpSpPr/>
        <p:nvPr/>
      </p:nvGrpSpPr>
      <p:grpSpPr>
        <a:xfrm>
          <a:off x="0" y="0"/>
          <a:ext cx="0" cy="0"/>
          <a:chOff x="0" y="0"/>
          <a:chExt cx="0" cy="0"/>
        </a:xfrm>
      </p:grpSpPr>
      <p:sp>
        <p:nvSpPr>
          <p:cNvPr id="902" name="Google Shape;902;p1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pic>
        <p:nvPicPr>
          <p:cNvPr id="903" name="Google Shape;903;p125"/>
          <p:cNvPicPr preferRelativeResize="0"/>
          <p:nvPr/>
        </p:nvPicPr>
        <p:blipFill>
          <a:blip r:embed="rId3">
            <a:alphaModFix/>
          </a:blip>
          <a:stretch>
            <a:fillRect/>
          </a:stretch>
        </p:blipFill>
        <p:spPr>
          <a:xfrm>
            <a:off x="311700" y="111149"/>
            <a:ext cx="8310423" cy="3104851"/>
          </a:xfrm>
          <a:prstGeom prst="rect">
            <a:avLst/>
          </a:prstGeom>
          <a:noFill/>
          <a:ln>
            <a:noFill/>
          </a:ln>
        </p:spPr>
      </p:pic>
      <p:sp>
        <p:nvSpPr>
          <p:cNvPr id="904" name="Google Shape;904;p125"/>
          <p:cNvSpPr/>
          <p:nvPr/>
        </p:nvSpPr>
        <p:spPr>
          <a:xfrm>
            <a:off x="4750950" y="445025"/>
            <a:ext cx="2067000" cy="456600"/>
          </a:xfrm>
          <a:prstGeom prst="ellipse">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08"/>
        <p:cNvGrpSpPr/>
        <p:nvPr/>
      </p:nvGrpSpPr>
      <p:grpSpPr>
        <a:xfrm>
          <a:off x="0" y="0"/>
          <a:ext cx="0" cy="0"/>
          <a:chOff x="0" y="0"/>
          <a:chExt cx="0" cy="0"/>
        </a:xfrm>
      </p:grpSpPr>
      <p:sp>
        <p:nvSpPr>
          <p:cNvPr id="909" name="Google Shape;909;p1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pic>
        <p:nvPicPr>
          <p:cNvPr id="910" name="Google Shape;910;p126"/>
          <p:cNvPicPr preferRelativeResize="0"/>
          <p:nvPr/>
        </p:nvPicPr>
        <p:blipFill>
          <a:blip r:embed="rId3">
            <a:alphaModFix/>
          </a:blip>
          <a:stretch>
            <a:fillRect/>
          </a:stretch>
        </p:blipFill>
        <p:spPr>
          <a:xfrm>
            <a:off x="311700" y="111149"/>
            <a:ext cx="8310423" cy="3104851"/>
          </a:xfrm>
          <a:prstGeom prst="rect">
            <a:avLst/>
          </a:prstGeom>
          <a:noFill/>
          <a:ln>
            <a:noFill/>
          </a:ln>
        </p:spPr>
      </p:pic>
      <p:sp>
        <p:nvSpPr>
          <p:cNvPr id="911" name="Google Shape;911;p126"/>
          <p:cNvSpPr/>
          <p:nvPr/>
        </p:nvSpPr>
        <p:spPr>
          <a:xfrm>
            <a:off x="6503550" y="445025"/>
            <a:ext cx="2067000" cy="456600"/>
          </a:xfrm>
          <a:prstGeom prst="ellipse">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15"/>
        <p:cNvGrpSpPr/>
        <p:nvPr/>
      </p:nvGrpSpPr>
      <p:grpSpPr>
        <a:xfrm>
          <a:off x="0" y="0"/>
          <a:ext cx="0" cy="0"/>
          <a:chOff x="0" y="0"/>
          <a:chExt cx="0" cy="0"/>
        </a:xfrm>
      </p:grpSpPr>
      <p:sp>
        <p:nvSpPr>
          <p:cNvPr id="916" name="Google Shape;916;p1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pic>
        <p:nvPicPr>
          <p:cNvPr id="917" name="Google Shape;917;p127"/>
          <p:cNvPicPr preferRelativeResize="0"/>
          <p:nvPr/>
        </p:nvPicPr>
        <p:blipFill>
          <a:blip r:embed="rId3">
            <a:alphaModFix/>
          </a:blip>
          <a:stretch>
            <a:fillRect/>
          </a:stretch>
        </p:blipFill>
        <p:spPr>
          <a:xfrm>
            <a:off x="311700" y="111149"/>
            <a:ext cx="8310423" cy="3104851"/>
          </a:xfrm>
          <a:prstGeom prst="rect">
            <a:avLst/>
          </a:prstGeom>
          <a:noFill/>
          <a:ln>
            <a:noFill/>
          </a:ln>
        </p:spPr>
      </p:pic>
      <p:sp>
        <p:nvSpPr>
          <p:cNvPr id="918" name="Google Shape;918;p127"/>
          <p:cNvSpPr/>
          <p:nvPr/>
        </p:nvSpPr>
        <p:spPr>
          <a:xfrm>
            <a:off x="311700" y="1004450"/>
            <a:ext cx="4022700" cy="384000"/>
          </a:xfrm>
          <a:prstGeom prst="rect">
            <a:avLst/>
          </a:prstGeom>
          <a:noFill/>
          <a:ln w="381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22"/>
        <p:cNvGrpSpPr/>
        <p:nvPr/>
      </p:nvGrpSpPr>
      <p:grpSpPr>
        <a:xfrm>
          <a:off x="0" y="0"/>
          <a:ext cx="0" cy="0"/>
          <a:chOff x="0" y="0"/>
          <a:chExt cx="0" cy="0"/>
        </a:xfrm>
      </p:grpSpPr>
      <p:sp>
        <p:nvSpPr>
          <p:cNvPr id="923" name="Google Shape;923;p1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pic>
        <p:nvPicPr>
          <p:cNvPr id="924" name="Google Shape;924;p128"/>
          <p:cNvPicPr preferRelativeResize="0"/>
          <p:nvPr/>
        </p:nvPicPr>
        <p:blipFill>
          <a:blip r:embed="rId3">
            <a:alphaModFix/>
          </a:blip>
          <a:stretch>
            <a:fillRect/>
          </a:stretch>
        </p:blipFill>
        <p:spPr>
          <a:xfrm>
            <a:off x="311700" y="111149"/>
            <a:ext cx="8310423" cy="3104851"/>
          </a:xfrm>
          <a:prstGeom prst="rect">
            <a:avLst/>
          </a:prstGeom>
          <a:noFill/>
          <a:ln>
            <a:noFill/>
          </a:ln>
        </p:spPr>
      </p:pic>
      <p:sp>
        <p:nvSpPr>
          <p:cNvPr id="925" name="Google Shape;925;p128"/>
          <p:cNvSpPr/>
          <p:nvPr/>
        </p:nvSpPr>
        <p:spPr>
          <a:xfrm>
            <a:off x="311700" y="1842650"/>
            <a:ext cx="4022700" cy="384000"/>
          </a:xfrm>
          <a:prstGeom prst="rect">
            <a:avLst/>
          </a:prstGeom>
          <a:noFill/>
          <a:ln w="381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29"/>
        <p:cNvGrpSpPr/>
        <p:nvPr/>
      </p:nvGrpSpPr>
      <p:grpSpPr>
        <a:xfrm>
          <a:off x="0" y="0"/>
          <a:ext cx="0" cy="0"/>
          <a:chOff x="0" y="0"/>
          <a:chExt cx="0" cy="0"/>
        </a:xfrm>
      </p:grpSpPr>
      <p:sp>
        <p:nvSpPr>
          <p:cNvPr id="930" name="Google Shape;930;p1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pic>
        <p:nvPicPr>
          <p:cNvPr id="931" name="Google Shape;931;p129"/>
          <p:cNvPicPr preferRelativeResize="0"/>
          <p:nvPr/>
        </p:nvPicPr>
        <p:blipFill>
          <a:blip r:embed="rId3">
            <a:alphaModFix/>
          </a:blip>
          <a:stretch>
            <a:fillRect/>
          </a:stretch>
        </p:blipFill>
        <p:spPr>
          <a:xfrm>
            <a:off x="311700" y="111149"/>
            <a:ext cx="8310423" cy="3104851"/>
          </a:xfrm>
          <a:prstGeom prst="rect">
            <a:avLst/>
          </a:prstGeom>
          <a:noFill/>
          <a:ln>
            <a:noFill/>
          </a:ln>
        </p:spPr>
      </p:pic>
      <p:sp>
        <p:nvSpPr>
          <p:cNvPr id="932" name="Google Shape;932;p129"/>
          <p:cNvSpPr/>
          <p:nvPr/>
        </p:nvSpPr>
        <p:spPr>
          <a:xfrm>
            <a:off x="2449600" y="1207300"/>
            <a:ext cx="675900" cy="356700"/>
          </a:xfrm>
          <a:prstGeom prst="ellipse">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933" name="Google Shape;933;p129"/>
          <p:cNvSpPr txBox="1">
            <a:spLocks noGrp="1"/>
          </p:cNvSpPr>
          <p:nvPr>
            <p:ph type="body" idx="1"/>
          </p:nvPr>
        </p:nvSpPr>
        <p:spPr>
          <a:xfrm>
            <a:off x="311700" y="3216000"/>
            <a:ext cx="8520600" cy="1353000"/>
          </a:xfrm>
          <a:prstGeom prst="rect">
            <a:avLst/>
          </a:prstGeom>
        </p:spPr>
        <p:txBody>
          <a:bodyPr spcFirstLastPara="1" wrap="square" lIns="91425" tIns="91425" rIns="91425" bIns="91425" anchor="t" anchorCtr="0">
            <a:normAutofit/>
          </a:bodyPr>
          <a:lstStyle/>
          <a:p>
            <a:pPr marL="457200" lvl="0" indent="-321627" algn="l" rtl="0">
              <a:spcBef>
                <a:spcPts val="0"/>
              </a:spcBef>
              <a:spcAft>
                <a:spcPts val="0"/>
              </a:spcAft>
              <a:buSzPts val="1465"/>
              <a:buChar char="●"/>
            </a:pPr>
            <a:r>
              <a:rPr lang="en" sz="1465"/>
              <a:t>Leukemia risk highest with head CT, age &lt;5: rate 1.9 cases per 10,000 CT scans.        </a:t>
            </a:r>
            <a:endParaRPr sz="1465"/>
          </a:p>
          <a:p>
            <a:pPr marL="457200" lvl="0" indent="-321627" algn="l" rtl="0">
              <a:spcBef>
                <a:spcPts val="0"/>
              </a:spcBef>
              <a:spcAft>
                <a:spcPts val="0"/>
              </a:spcAft>
              <a:buSzPts val="1465"/>
              <a:buChar char="●"/>
            </a:pPr>
            <a:r>
              <a:rPr lang="en" sz="1465"/>
              <a:t>“1 in 5,000 chance of leukemia from head CT”</a:t>
            </a:r>
            <a:endParaRPr sz="1465"/>
          </a:p>
        </p:txBody>
      </p:sp>
      <p:sp>
        <p:nvSpPr>
          <p:cNvPr id="934" name="Google Shape;934;p129"/>
          <p:cNvSpPr/>
          <p:nvPr/>
        </p:nvSpPr>
        <p:spPr>
          <a:xfrm>
            <a:off x="7665900" y="3290875"/>
            <a:ext cx="359100" cy="209100"/>
          </a:xfrm>
          <a:prstGeom prst="ellipse">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935" name="Google Shape;935;p129"/>
          <p:cNvSpPr/>
          <p:nvPr/>
        </p:nvSpPr>
        <p:spPr>
          <a:xfrm>
            <a:off x="2383700" y="2163650"/>
            <a:ext cx="468300" cy="209100"/>
          </a:xfrm>
          <a:prstGeom prst="rect">
            <a:avLst/>
          </a:prstGeom>
          <a:noFill/>
          <a:ln w="19050" cap="flat" cmpd="sng">
            <a:solidFill>
              <a:srgbClr val="00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936" name="Google Shape;936;p129"/>
          <p:cNvSpPr/>
          <p:nvPr/>
        </p:nvSpPr>
        <p:spPr>
          <a:xfrm>
            <a:off x="4811425" y="3538975"/>
            <a:ext cx="468300" cy="209100"/>
          </a:xfrm>
          <a:prstGeom prst="rect">
            <a:avLst/>
          </a:prstGeom>
          <a:noFill/>
          <a:ln w="19050" cap="flat" cmpd="sng">
            <a:solidFill>
              <a:srgbClr val="00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sp>
        <p:nvSpPr>
          <p:cNvPr id="941" name="Google Shape;941;p1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pic>
        <p:nvPicPr>
          <p:cNvPr id="942" name="Google Shape;942;p130"/>
          <p:cNvPicPr preferRelativeResize="0"/>
          <p:nvPr/>
        </p:nvPicPr>
        <p:blipFill>
          <a:blip r:embed="rId3">
            <a:alphaModFix/>
          </a:blip>
          <a:stretch>
            <a:fillRect/>
          </a:stretch>
        </p:blipFill>
        <p:spPr>
          <a:xfrm>
            <a:off x="311700" y="111149"/>
            <a:ext cx="8310423" cy="3104851"/>
          </a:xfrm>
          <a:prstGeom prst="rect">
            <a:avLst/>
          </a:prstGeom>
          <a:noFill/>
          <a:ln>
            <a:noFill/>
          </a:ln>
        </p:spPr>
      </p:pic>
      <p:sp>
        <p:nvSpPr>
          <p:cNvPr id="943" name="Google Shape;943;p130"/>
          <p:cNvSpPr txBox="1">
            <a:spLocks noGrp="1"/>
          </p:cNvSpPr>
          <p:nvPr>
            <p:ph type="body" idx="1"/>
          </p:nvPr>
        </p:nvSpPr>
        <p:spPr>
          <a:xfrm>
            <a:off x="311700" y="3216000"/>
            <a:ext cx="8520600" cy="1353000"/>
          </a:xfrm>
          <a:prstGeom prst="rect">
            <a:avLst/>
          </a:prstGeom>
        </p:spPr>
        <p:txBody>
          <a:bodyPr spcFirstLastPara="1" wrap="square" lIns="91425" tIns="91425" rIns="91425" bIns="91425" anchor="t" anchorCtr="0">
            <a:normAutofit/>
          </a:bodyPr>
          <a:lstStyle/>
          <a:p>
            <a:pPr marL="457200" lvl="0" indent="-321627" algn="l" rtl="0">
              <a:spcBef>
                <a:spcPts val="0"/>
              </a:spcBef>
              <a:spcAft>
                <a:spcPts val="0"/>
              </a:spcAft>
              <a:buSzPts val="1465"/>
              <a:buChar char="●"/>
            </a:pPr>
            <a:r>
              <a:rPr lang="en" sz="1465"/>
              <a:t>Highest risk: younger patients, girls, and patients who underwent CT scans of the abdomen/pelvis or spine</a:t>
            </a:r>
            <a:endParaRPr sz="1465"/>
          </a:p>
        </p:txBody>
      </p:sp>
      <p:sp>
        <p:nvSpPr>
          <p:cNvPr id="944" name="Google Shape;944;p130"/>
          <p:cNvSpPr/>
          <p:nvPr/>
        </p:nvSpPr>
        <p:spPr>
          <a:xfrm>
            <a:off x="4875700" y="1274275"/>
            <a:ext cx="468300" cy="721200"/>
          </a:xfrm>
          <a:prstGeom prst="rect">
            <a:avLst/>
          </a:prstGeom>
          <a:noFill/>
          <a:ln w="19050"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945" name="Google Shape;945;p130"/>
          <p:cNvSpPr/>
          <p:nvPr/>
        </p:nvSpPr>
        <p:spPr>
          <a:xfrm>
            <a:off x="3074050" y="1274275"/>
            <a:ext cx="468300" cy="721200"/>
          </a:xfrm>
          <a:prstGeom prst="rect">
            <a:avLst/>
          </a:prstGeom>
          <a:noFill/>
          <a:ln w="19050"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946" name="Google Shape;946;p130"/>
          <p:cNvSpPr/>
          <p:nvPr/>
        </p:nvSpPr>
        <p:spPr>
          <a:xfrm>
            <a:off x="6704500" y="1274275"/>
            <a:ext cx="468300" cy="721200"/>
          </a:xfrm>
          <a:prstGeom prst="rect">
            <a:avLst/>
          </a:prstGeom>
          <a:noFill/>
          <a:ln w="19050"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947" name="Google Shape;947;p130"/>
          <p:cNvSpPr/>
          <p:nvPr/>
        </p:nvSpPr>
        <p:spPr>
          <a:xfrm>
            <a:off x="2970700" y="3560275"/>
            <a:ext cx="468300" cy="348600"/>
          </a:xfrm>
          <a:prstGeom prst="rect">
            <a:avLst/>
          </a:prstGeom>
          <a:noFill/>
          <a:ln w="19050"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51"/>
        <p:cNvGrpSpPr/>
        <p:nvPr/>
      </p:nvGrpSpPr>
      <p:grpSpPr>
        <a:xfrm>
          <a:off x="0" y="0"/>
          <a:ext cx="0" cy="0"/>
          <a:chOff x="0" y="0"/>
          <a:chExt cx="0" cy="0"/>
        </a:xfrm>
      </p:grpSpPr>
      <p:sp>
        <p:nvSpPr>
          <p:cNvPr id="952" name="Google Shape;952;p1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CLINICAL SCENARIO</a:t>
            </a:r>
            <a:endParaRPr/>
          </a:p>
        </p:txBody>
      </p:sp>
      <p:sp>
        <p:nvSpPr>
          <p:cNvPr id="953" name="Google Shape;953;p131"/>
          <p:cNvSpPr txBox="1">
            <a:spLocks noGrp="1"/>
          </p:cNvSpPr>
          <p:nvPr>
            <p:ph type="body" idx="1"/>
          </p:nvPr>
        </p:nvSpPr>
        <p:spPr>
          <a:xfrm>
            <a:off x="311700" y="1487625"/>
            <a:ext cx="8520600" cy="2201100"/>
          </a:xfrm>
          <a:prstGeom prst="rect">
            <a:avLst/>
          </a:prstGeom>
        </p:spPr>
        <p:txBody>
          <a:bodyPr spcFirstLastPara="1" wrap="square" lIns="91425" tIns="91425" rIns="91425" bIns="91425" anchor="t" anchorCtr="0">
            <a:normAutofit fontScale="92500"/>
          </a:bodyPr>
          <a:lstStyle/>
          <a:p>
            <a:pPr marL="0" lvl="0" indent="0" algn="ctr" rtl="0">
              <a:spcBef>
                <a:spcPts val="0"/>
              </a:spcBef>
              <a:spcAft>
                <a:spcPts val="1200"/>
              </a:spcAft>
              <a:buNone/>
            </a:pPr>
            <a:r>
              <a:rPr lang="en" sz="3000"/>
              <a:t>A rural adult hospital in NW Ohio is calling to transfer a 4 yo girl with abdominal pain after falling from a barn. “I wonder if there is a difference in CT rates at adult facilities compared to pediatric facilities.” </a:t>
            </a:r>
            <a:endParaRPr sz="300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57"/>
        <p:cNvGrpSpPr/>
        <p:nvPr/>
      </p:nvGrpSpPr>
      <p:grpSpPr>
        <a:xfrm>
          <a:off x="0" y="0"/>
          <a:ext cx="0" cy="0"/>
          <a:chOff x="0" y="0"/>
          <a:chExt cx="0" cy="0"/>
        </a:xfrm>
      </p:grpSpPr>
      <p:sp>
        <p:nvSpPr>
          <p:cNvPr id="958" name="Google Shape;958;p132"/>
          <p:cNvSpPr txBox="1">
            <a:spLocks noGrp="1"/>
          </p:cNvSpPr>
          <p:nvPr>
            <p:ph type="title"/>
          </p:nvPr>
        </p:nvSpPr>
        <p:spPr>
          <a:xfrm>
            <a:off x="311700" y="445025"/>
            <a:ext cx="8520600" cy="707400"/>
          </a:xfrm>
          <a:prstGeom prst="rect">
            <a:avLst/>
          </a:prstGeom>
          <a:solidFill>
            <a:srgbClr val="D9EAD3"/>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solidFill>
                  <a:schemeClr val="accent2"/>
                </a:solidFill>
                <a:latin typeface="Droid Sans"/>
                <a:ea typeface="Droid Sans"/>
                <a:cs typeface="Droid Sans"/>
                <a:sym typeface="Droid Sans"/>
              </a:rPr>
              <a:t>Sathya et al. </a:t>
            </a:r>
            <a:r>
              <a:rPr lang="en" sz="1600">
                <a:solidFill>
                  <a:schemeClr val="accent2"/>
                </a:solidFill>
                <a:latin typeface="Droid Sans"/>
                <a:ea typeface="Droid Sans"/>
                <a:cs typeface="Droid Sans"/>
                <a:sym typeface="Droid Sans"/>
              </a:rPr>
              <a:t>Computed tomography rates and estimated radiation-associated cancer risk among injured children treated at different trauma center types</a:t>
            </a:r>
            <a:r>
              <a:rPr lang="en" sz="1600" b="0">
                <a:solidFill>
                  <a:schemeClr val="accent2"/>
                </a:solidFill>
                <a:latin typeface="Droid Sans"/>
                <a:ea typeface="Droid Sans"/>
                <a:cs typeface="Droid Sans"/>
                <a:sym typeface="Droid Sans"/>
              </a:rPr>
              <a:t>. </a:t>
            </a:r>
            <a:r>
              <a:rPr lang="en" sz="1600" b="0" i="1">
                <a:solidFill>
                  <a:schemeClr val="accent2"/>
                </a:solidFill>
                <a:latin typeface="Droid Sans"/>
                <a:ea typeface="Droid Sans"/>
                <a:cs typeface="Droid Sans"/>
                <a:sym typeface="Droid Sans"/>
              </a:rPr>
              <a:t>Injury</a:t>
            </a:r>
            <a:r>
              <a:rPr lang="en" sz="1600" b="0">
                <a:solidFill>
                  <a:schemeClr val="accent2"/>
                </a:solidFill>
                <a:latin typeface="Droid Sans"/>
                <a:ea typeface="Droid Sans"/>
                <a:cs typeface="Droid Sans"/>
                <a:sym typeface="Droid Sans"/>
              </a:rPr>
              <a:t>. 2019.</a:t>
            </a:r>
            <a:endParaRPr sz="1600">
              <a:latin typeface="Droid Sans"/>
              <a:ea typeface="Droid Sans"/>
              <a:cs typeface="Droid Sans"/>
              <a:sym typeface="Droid Sans"/>
            </a:endParaRPr>
          </a:p>
        </p:txBody>
      </p:sp>
      <p:sp>
        <p:nvSpPr>
          <p:cNvPr id="959" name="Google Shape;959;p13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b="1"/>
              <a:t>Objective:</a:t>
            </a:r>
            <a:r>
              <a:rPr lang="en"/>
              <a:t> compare rates of CT and estimated radiation exposure at pediatric trauma center (PTC), adult trauma center (ATC), mixed trauma center (MTC)</a:t>
            </a:r>
            <a:endParaRPr/>
          </a:p>
          <a:p>
            <a:pPr marL="0" lvl="0" indent="0" algn="l" rtl="0">
              <a:spcBef>
                <a:spcPts val="0"/>
              </a:spcBef>
              <a:spcAft>
                <a:spcPts val="0"/>
              </a:spcAft>
              <a:buNone/>
            </a:pPr>
            <a:endParaRPr/>
          </a:p>
          <a:p>
            <a:pPr marL="0" lvl="0" indent="0" algn="l" rtl="0">
              <a:spcBef>
                <a:spcPts val="0"/>
              </a:spcBef>
              <a:spcAft>
                <a:spcPts val="0"/>
              </a:spcAft>
              <a:buNone/>
            </a:pPr>
            <a:r>
              <a:rPr lang="en" b="1"/>
              <a:t>Methods: </a:t>
            </a:r>
            <a:r>
              <a:rPr lang="en"/>
              <a:t>Observational study, childrens &lt;18 years with blunt injury abbreviated injury score (AIS) &gt;/= 2 treated from 2010 to 2013 at 130 U.S trauma centers participating in the American College of Surgeons Trauma Quality Improvement Program. </a:t>
            </a:r>
            <a:endParaRPr/>
          </a:p>
          <a:p>
            <a:pPr marL="457200" lvl="0" indent="-342900" algn="l" rtl="0">
              <a:spcBef>
                <a:spcPts val="0"/>
              </a:spcBef>
              <a:spcAft>
                <a:spcPts val="0"/>
              </a:spcAft>
              <a:buSzPts val="1800"/>
              <a:buChar char="●"/>
            </a:pPr>
            <a:r>
              <a:rPr lang="en"/>
              <a:t>CT rates within 24h of presentation were compared across center type</a:t>
            </a:r>
            <a:endParaRPr/>
          </a:p>
          <a:p>
            <a:pPr marL="457200" lvl="0" indent="-342900" algn="l" rtl="0">
              <a:spcBef>
                <a:spcPts val="0"/>
              </a:spcBef>
              <a:spcAft>
                <a:spcPts val="0"/>
              </a:spcAft>
              <a:buSzPts val="1800"/>
              <a:buChar char="●"/>
            </a:pPr>
            <a:r>
              <a:rPr lang="en"/>
              <a:t>Analyses after patients were separated into different groups: low injury severity (ISS&lt;9), high injury severity (ISS&gt;16), mechanism, and age</a:t>
            </a:r>
            <a:endParaRPr/>
          </a:p>
          <a:p>
            <a:pPr marL="457200" lvl="0" indent="-342900" algn="l" rtl="0">
              <a:spcBef>
                <a:spcPts val="0"/>
              </a:spcBef>
              <a:spcAft>
                <a:spcPts val="0"/>
              </a:spcAft>
              <a:buSzPts val="1800"/>
              <a:buChar char="●"/>
            </a:pPr>
            <a:r>
              <a:rPr lang="en"/>
              <a:t>estimated the impact of differential rates of CT scans on cancer risk using published attributable risks (Miglioretti et al.)</a:t>
            </a:r>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63"/>
        <p:cNvGrpSpPr/>
        <p:nvPr/>
      </p:nvGrpSpPr>
      <p:grpSpPr>
        <a:xfrm>
          <a:off x="0" y="0"/>
          <a:ext cx="0" cy="0"/>
          <a:chOff x="0" y="0"/>
          <a:chExt cx="0" cy="0"/>
        </a:xfrm>
      </p:grpSpPr>
      <p:sp>
        <p:nvSpPr>
          <p:cNvPr id="964" name="Google Shape;964;p133"/>
          <p:cNvSpPr txBox="1">
            <a:spLocks noGrp="1"/>
          </p:cNvSpPr>
          <p:nvPr>
            <p:ph type="title"/>
          </p:nvPr>
        </p:nvSpPr>
        <p:spPr>
          <a:xfrm>
            <a:off x="311700" y="445025"/>
            <a:ext cx="8520600" cy="707400"/>
          </a:xfrm>
          <a:prstGeom prst="rect">
            <a:avLst/>
          </a:prstGeom>
          <a:solidFill>
            <a:srgbClr val="D9EAD3"/>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solidFill>
                  <a:schemeClr val="accent2"/>
                </a:solidFill>
                <a:latin typeface="Droid Sans"/>
                <a:ea typeface="Droid Sans"/>
                <a:cs typeface="Droid Sans"/>
                <a:sym typeface="Droid Sans"/>
              </a:rPr>
              <a:t>Sathya et al. </a:t>
            </a:r>
            <a:r>
              <a:rPr lang="en" sz="1600">
                <a:solidFill>
                  <a:schemeClr val="accent2"/>
                </a:solidFill>
                <a:latin typeface="Droid Sans"/>
                <a:ea typeface="Droid Sans"/>
                <a:cs typeface="Droid Sans"/>
                <a:sym typeface="Droid Sans"/>
              </a:rPr>
              <a:t>Computed tomography rates and estimated radiation-associated cancer risk among injured children treated at different trauma center types</a:t>
            </a:r>
            <a:r>
              <a:rPr lang="en" sz="1600" b="0">
                <a:solidFill>
                  <a:schemeClr val="accent2"/>
                </a:solidFill>
                <a:latin typeface="Droid Sans"/>
                <a:ea typeface="Droid Sans"/>
                <a:cs typeface="Droid Sans"/>
                <a:sym typeface="Droid Sans"/>
              </a:rPr>
              <a:t>. </a:t>
            </a:r>
            <a:r>
              <a:rPr lang="en" sz="1600" b="0" i="1">
                <a:solidFill>
                  <a:schemeClr val="accent2"/>
                </a:solidFill>
                <a:latin typeface="Droid Sans"/>
                <a:ea typeface="Droid Sans"/>
                <a:cs typeface="Droid Sans"/>
                <a:sym typeface="Droid Sans"/>
              </a:rPr>
              <a:t>Injury</a:t>
            </a:r>
            <a:r>
              <a:rPr lang="en" sz="1600" b="0">
                <a:solidFill>
                  <a:schemeClr val="accent2"/>
                </a:solidFill>
                <a:latin typeface="Droid Sans"/>
                <a:ea typeface="Droid Sans"/>
                <a:cs typeface="Droid Sans"/>
                <a:sym typeface="Droid Sans"/>
              </a:rPr>
              <a:t>. 2019.</a:t>
            </a:r>
            <a:endParaRPr sz="1600">
              <a:latin typeface="Droid Sans"/>
              <a:ea typeface="Droid Sans"/>
              <a:cs typeface="Droid Sans"/>
              <a:sym typeface="Droid Sans"/>
            </a:endParaRPr>
          </a:p>
        </p:txBody>
      </p:sp>
      <p:sp>
        <p:nvSpPr>
          <p:cNvPr id="965" name="Google Shape;965;p13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Results:</a:t>
            </a:r>
            <a:r>
              <a:rPr lang="en"/>
              <a:t> </a:t>
            </a:r>
            <a:endParaRPr/>
          </a:p>
          <a:p>
            <a:pPr marL="457200" lvl="0" indent="-342900" algn="l" rtl="0">
              <a:spcBef>
                <a:spcPts val="0"/>
              </a:spcBef>
              <a:spcAft>
                <a:spcPts val="0"/>
              </a:spcAft>
              <a:buSzPts val="1800"/>
              <a:buChar char="●"/>
            </a:pPr>
            <a:r>
              <a:rPr lang="en"/>
              <a:t>Among 59,010 children identified, CT rates were higher among injured children treated at ATC and MTC versus PTC (chi-squared, p&lt;0.001). </a:t>
            </a:r>
            <a:endParaRPr/>
          </a:p>
        </p:txBody>
      </p:sp>
      <p:pic>
        <p:nvPicPr>
          <p:cNvPr id="966" name="Google Shape;966;p133"/>
          <p:cNvPicPr preferRelativeResize="0"/>
          <p:nvPr/>
        </p:nvPicPr>
        <p:blipFill>
          <a:blip r:embed="rId3">
            <a:alphaModFix/>
          </a:blip>
          <a:stretch>
            <a:fillRect/>
          </a:stretch>
        </p:blipFill>
        <p:spPr>
          <a:xfrm>
            <a:off x="1680725" y="2283224"/>
            <a:ext cx="5641275" cy="2666976"/>
          </a:xfrm>
          <a:prstGeom prst="rect">
            <a:avLst/>
          </a:prstGeom>
          <a:noFill/>
          <a:ln>
            <a:noFill/>
          </a:ln>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70"/>
        <p:cNvGrpSpPr/>
        <p:nvPr/>
      </p:nvGrpSpPr>
      <p:grpSpPr>
        <a:xfrm>
          <a:off x="0" y="0"/>
          <a:ext cx="0" cy="0"/>
          <a:chOff x="0" y="0"/>
          <a:chExt cx="0" cy="0"/>
        </a:xfrm>
      </p:grpSpPr>
      <p:sp>
        <p:nvSpPr>
          <p:cNvPr id="971" name="Google Shape;971;p134"/>
          <p:cNvSpPr txBox="1">
            <a:spLocks noGrp="1"/>
          </p:cNvSpPr>
          <p:nvPr>
            <p:ph type="title"/>
          </p:nvPr>
        </p:nvSpPr>
        <p:spPr>
          <a:xfrm>
            <a:off x="311700" y="445025"/>
            <a:ext cx="8520600" cy="707400"/>
          </a:xfrm>
          <a:prstGeom prst="rect">
            <a:avLst/>
          </a:prstGeom>
          <a:solidFill>
            <a:srgbClr val="D9EAD3"/>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solidFill>
                  <a:schemeClr val="accent2"/>
                </a:solidFill>
                <a:latin typeface="Droid Sans"/>
                <a:ea typeface="Droid Sans"/>
                <a:cs typeface="Droid Sans"/>
                <a:sym typeface="Droid Sans"/>
              </a:rPr>
              <a:t>Sathya et al. </a:t>
            </a:r>
            <a:r>
              <a:rPr lang="en" sz="1600">
                <a:solidFill>
                  <a:schemeClr val="accent2"/>
                </a:solidFill>
                <a:latin typeface="Droid Sans"/>
                <a:ea typeface="Droid Sans"/>
                <a:cs typeface="Droid Sans"/>
                <a:sym typeface="Droid Sans"/>
              </a:rPr>
              <a:t>Computed tomography rates and estimated radiation-associated cancer risk among injured children treated at different trauma center types</a:t>
            </a:r>
            <a:r>
              <a:rPr lang="en" sz="1600" b="0">
                <a:solidFill>
                  <a:schemeClr val="accent2"/>
                </a:solidFill>
                <a:latin typeface="Droid Sans"/>
                <a:ea typeface="Droid Sans"/>
                <a:cs typeface="Droid Sans"/>
                <a:sym typeface="Droid Sans"/>
              </a:rPr>
              <a:t>. </a:t>
            </a:r>
            <a:r>
              <a:rPr lang="en" sz="1600" b="0" i="1">
                <a:solidFill>
                  <a:schemeClr val="accent2"/>
                </a:solidFill>
                <a:latin typeface="Droid Sans"/>
                <a:ea typeface="Droid Sans"/>
                <a:cs typeface="Droid Sans"/>
                <a:sym typeface="Droid Sans"/>
              </a:rPr>
              <a:t>Injury</a:t>
            </a:r>
            <a:r>
              <a:rPr lang="en" sz="1600" b="0">
                <a:solidFill>
                  <a:schemeClr val="accent2"/>
                </a:solidFill>
                <a:latin typeface="Droid Sans"/>
                <a:ea typeface="Droid Sans"/>
                <a:cs typeface="Droid Sans"/>
                <a:sym typeface="Droid Sans"/>
              </a:rPr>
              <a:t>. 2019.</a:t>
            </a:r>
            <a:endParaRPr sz="1600">
              <a:latin typeface="Droid Sans"/>
              <a:ea typeface="Droid Sans"/>
              <a:cs typeface="Droid Sans"/>
              <a:sym typeface="Droid Sans"/>
            </a:endParaRPr>
          </a:p>
        </p:txBody>
      </p:sp>
      <p:sp>
        <p:nvSpPr>
          <p:cNvPr id="972" name="Google Shape;972;p134"/>
          <p:cNvSpPr txBox="1">
            <a:spLocks noGrp="1"/>
          </p:cNvSpPr>
          <p:nvPr>
            <p:ph type="body" idx="1"/>
          </p:nvPr>
        </p:nvSpPr>
        <p:spPr>
          <a:xfrm>
            <a:off x="622350" y="1713800"/>
            <a:ext cx="7818300" cy="2723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400"/>
              <a:t>“It is estimated that for every 100,000 injured children, imaging practices in ATC and MTC would lead to an additional 17 and 16 lifetime cancers, respectively, when compared to PTC.”</a:t>
            </a:r>
            <a:endParaRPr sz="240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76"/>
        <p:cNvGrpSpPr/>
        <p:nvPr/>
      </p:nvGrpSpPr>
      <p:grpSpPr>
        <a:xfrm>
          <a:off x="0" y="0"/>
          <a:ext cx="0" cy="0"/>
          <a:chOff x="0" y="0"/>
          <a:chExt cx="0" cy="0"/>
        </a:xfrm>
      </p:grpSpPr>
      <p:sp>
        <p:nvSpPr>
          <p:cNvPr id="977" name="Google Shape;977;p13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AAP Guidelines</a:t>
            </a:r>
            <a:endParaRPr/>
          </a:p>
        </p:txBody>
      </p:sp>
      <p:sp>
        <p:nvSpPr>
          <p:cNvPr id="978" name="Google Shape;978;p13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82"/>
        <p:cNvGrpSpPr/>
        <p:nvPr/>
      </p:nvGrpSpPr>
      <p:grpSpPr>
        <a:xfrm>
          <a:off x="0" y="0"/>
          <a:ext cx="0" cy="0"/>
          <a:chOff x="0" y="0"/>
          <a:chExt cx="0" cy="0"/>
        </a:xfrm>
      </p:grpSpPr>
      <p:sp>
        <p:nvSpPr>
          <p:cNvPr id="983" name="Google Shape;983;p1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CLINICAL SCENARIO</a:t>
            </a:r>
            <a:endParaRPr/>
          </a:p>
        </p:txBody>
      </p:sp>
      <p:sp>
        <p:nvSpPr>
          <p:cNvPr id="984" name="Google Shape;984;p136"/>
          <p:cNvSpPr txBox="1">
            <a:spLocks noGrp="1"/>
          </p:cNvSpPr>
          <p:nvPr>
            <p:ph type="body" idx="1"/>
          </p:nvPr>
        </p:nvSpPr>
        <p:spPr>
          <a:xfrm>
            <a:off x="311700" y="1592450"/>
            <a:ext cx="8520600" cy="2124000"/>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en" sz="3000"/>
              <a:t>Parents present with their 6 month old after their PCP told them to go to the hospital for an “apparent life threatening event” (ALTE). </a:t>
            </a:r>
            <a:endParaRPr sz="300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88"/>
        <p:cNvGrpSpPr/>
        <p:nvPr/>
      </p:nvGrpSpPr>
      <p:grpSpPr>
        <a:xfrm>
          <a:off x="0" y="0"/>
          <a:ext cx="0" cy="0"/>
          <a:chOff x="0" y="0"/>
          <a:chExt cx="0" cy="0"/>
        </a:xfrm>
      </p:grpSpPr>
      <p:sp>
        <p:nvSpPr>
          <p:cNvPr id="989" name="Google Shape;989;p137"/>
          <p:cNvSpPr txBox="1">
            <a:spLocks noGrp="1"/>
          </p:cNvSpPr>
          <p:nvPr>
            <p:ph type="title"/>
          </p:nvPr>
        </p:nvSpPr>
        <p:spPr>
          <a:xfrm>
            <a:off x="311700" y="445025"/>
            <a:ext cx="8520600" cy="707400"/>
          </a:xfrm>
          <a:prstGeom prst="rect">
            <a:avLst/>
          </a:prstGeom>
          <a:solidFill>
            <a:srgbClr val="F9CB9C"/>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Tieder et al. </a:t>
            </a:r>
            <a:r>
              <a:rPr lang="en" sz="1600">
                <a:latin typeface="Droid Sans"/>
                <a:ea typeface="Droid Sans"/>
                <a:cs typeface="Droid Sans"/>
                <a:sym typeface="Droid Sans"/>
              </a:rPr>
              <a:t>Brief Resolved Unexplained Events (Formerly Apparent Life-Threatening Events) and Evaluation of Lower-Risk Infants</a:t>
            </a:r>
            <a:r>
              <a:rPr lang="en" sz="1600" b="0">
                <a:latin typeface="Droid Sans"/>
                <a:ea typeface="Droid Sans"/>
                <a:cs typeface="Droid Sans"/>
                <a:sym typeface="Droid Sans"/>
              </a:rPr>
              <a:t>.</a:t>
            </a:r>
            <a:r>
              <a:rPr lang="en" sz="1600" b="0" i="1">
                <a:latin typeface="Droid Sans"/>
                <a:ea typeface="Droid Sans"/>
                <a:cs typeface="Droid Sans"/>
                <a:sym typeface="Droid Sans"/>
              </a:rPr>
              <a:t> Pediatrics</a:t>
            </a:r>
            <a:r>
              <a:rPr lang="en" sz="1600" b="0">
                <a:latin typeface="Droid Sans"/>
                <a:ea typeface="Droid Sans"/>
                <a:cs typeface="Droid Sans"/>
                <a:sym typeface="Droid Sans"/>
              </a:rPr>
              <a:t>. 2016.</a:t>
            </a:r>
            <a:endParaRPr sz="1600">
              <a:latin typeface="Droid Sans"/>
              <a:ea typeface="Droid Sans"/>
              <a:cs typeface="Droid Sans"/>
              <a:sym typeface="Droid Sans"/>
            </a:endParaRPr>
          </a:p>
        </p:txBody>
      </p:sp>
      <p:sp>
        <p:nvSpPr>
          <p:cNvPr id="990" name="Google Shape;990;p13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a:t>Clinical practice guideline that suggests: </a:t>
            </a:r>
            <a:endParaRPr/>
          </a:p>
          <a:p>
            <a:pPr marL="0" lvl="0" indent="0" algn="l" rtl="0">
              <a:spcBef>
                <a:spcPts val="0"/>
              </a:spcBef>
              <a:spcAft>
                <a:spcPts val="0"/>
              </a:spcAft>
              <a:buNone/>
            </a:pPr>
            <a:endParaRPr/>
          </a:p>
          <a:p>
            <a:pPr marL="0" lvl="0" indent="0" algn="l" rtl="0">
              <a:spcBef>
                <a:spcPts val="0"/>
              </a:spcBef>
              <a:spcAft>
                <a:spcPts val="0"/>
              </a:spcAft>
              <a:buNone/>
            </a:pPr>
            <a:r>
              <a:rPr lang="en"/>
              <a:t>Replaced “ALTE”</a:t>
            </a:r>
            <a:endParaRPr/>
          </a:p>
          <a:p>
            <a:pPr marL="0" lvl="0" indent="0" algn="l" rtl="0">
              <a:spcBef>
                <a:spcPts val="0"/>
              </a:spcBef>
              <a:spcAft>
                <a:spcPts val="0"/>
              </a:spcAft>
              <a:buNone/>
            </a:pPr>
            <a:endParaRPr/>
          </a:p>
          <a:p>
            <a:pPr marL="0" lvl="0" indent="0" algn="l" rtl="0">
              <a:spcBef>
                <a:spcPts val="0"/>
              </a:spcBef>
              <a:spcAft>
                <a:spcPts val="0"/>
              </a:spcAft>
              <a:buNone/>
            </a:pPr>
            <a:r>
              <a:rPr lang="en"/>
              <a:t>BRUE: </a:t>
            </a:r>
            <a:endParaRPr/>
          </a:p>
          <a:p>
            <a:pPr marL="457200" lvl="0" indent="-334327" algn="l" rtl="0">
              <a:spcBef>
                <a:spcPts val="0"/>
              </a:spcBef>
              <a:spcAft>
                <a:spcPts val="0"/>
              </a:spcAft>
              <a:buSzPct val="100000"/>
              <a:buChar char="●"/>
            </a:pPr>
            <a:r>
              <a:rPr lang="en" b="1"/>
              <a:t>Brief: </a:t>
            </a:r>
            <a:r>
              <a:rPr lang="en"/>
              <a:t>duration &lt;1min</a:t>
            </a:r>
            <a:endParaRPr/>
          </a:p>
          <a:p>
            <a:pPr marL="457200" lvl="0" indent="-334327" algn="l" rtl="0">
              <a:spcBef>
                <a:spcPts val="0"/>
              </a:spcBef>
              <a:spcAft>
                <a:spcPts val="0"/>
              </a:spcAft>
              <a:buSzPct val="100000"/>
              <a:buChar char="●"/>
            </a:pPr>
            <a:r>
              <a:rPr lang="en" b="1"/>
              <a:t>Resolved</a:t>
            </a:r>
            <a:r>
              <a:rPr lang="en"/>
              <a:t>: returned to baseline after event, normal vital signs, normal appearance, one time event</a:t>
            </a:r>
            <a:endParaRPr/>
          </a:p>
          <a:p>
            <a:pPr marL="457200" lvl="0" indent="-334327" algn="l" rtl="0">
              <a:spcBef>
                <a:spcPts val="0"/>
              </a:spcBef>
              <a:spcAft>
                <a:spcPts val="0"/>
              </a:spcAft>
              <a:buSzPct val="100000"/>
              <a:buChar char="●"/>
            </a:pPr>
            <a:r>
              <a:rPr lang="en" b="1"/>
              <a:t>Unexplained</a:t>
            </a:r>
            <a:r>
              <a:rPr lang="en"/>
              <a:t>: no medical condition identifiable</a:t>
            </a:r>
            <a:endParaRPr b="1"/>
          </a:p>
          <a:p>
            <a:pPr marL="457200" lvl="0" indent="-334327" algn="l" rtl="0">
              <a:spcBef>
                <a:spcPts val="0"/>
              </a:spcBef>
              <a:spcAft>
                <a:spcPts val="0"/>
              </a:spcAft>
              <a:buSzPct val="100000"/>
              <a:buChar char="●"/>
            </a:pPr>
            <a:r>
              <a:rPr lang="en" b="1"/>
              <a:t>Event: </a:t>
            </a:r>
            <a:r>
              <a:rPr lang="en"/>
              <a:t>central cyanosis, central pallor, apnea, marked change in tone (hypertonia or hypotonia), altered responsiveness</a:t>
            </a:r>
            <a:endParaRPr/>
          </a:p>
          <a:p>
            <a:pPr marL="914400" lvl="1" indent="-310832" algn="l" rtl="0">
              <a:spcBef>
                <a:spcPts val="0"/>
              </a:spcBef>
              <a:spcAft>
                <a:spcPts val="0"/>
              </a:spcAft>
              <a:buSzPct val="100000"/>
              <a:buChar char="○"/>
            </a:pPr>
            <a:r>
              <a:rPr lang="en"/>
              <a:t>Examples of medical conditions that are not BRUE events: GER, congestion, viral illness, seizure, breath holding spell</a:t>
            </a:r>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4"/>
        <p:cNvGrpSpPr/>
        <p:nvPr/>
      </p:nvGrpSpPr>
      <p:grpSpPr>
        <a:xfrm>
          <a:off x="0" y="0"/>
          <a:ext cx="0" cy="0"/>
          <a:chOff x="0" y="0"/>
          <a:chExt cx="0" cy="0"/>
        </a:xfrm>
      </p:grpSpPr>
      <p:sp>
        <p:nvSpPr>
          <p:cNvPr id="995" name="Google Shape;995;p138"/>
          <p:cNvSpPr txBox="1">
            <a:spLocks noGrp="1"/>
          </p:cNvSpPr>
          <p:nvPr>
            <p:ph type="title"/>
          </p:nvPr>
        </p:nvSpPr>
        <p:spPr>
          <a:xfrm>
            <a:off x="311700" y="445025"/>
            <a:ext cx="33690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BRUE</a:t>
            </a:r>
            <a:endParaRPr/>
          </a:p>
        </p:txBody>
      </p:sp>
      <p:pic>
        <p:nvPicPr>
          <p:cNvPr id="996" name="Google Shape;996;p138"/>
          <p:cNvPicPr preferRelativeResize="0"/>
          <p:nvPr/>
        </p:nvPicPr>
        <p:blipFill>
          <a:blip r:embed="rId3">
            <a:alphaModFix/>
          </a:blip>
          <a:stretch>
            <a:fillRect/>
          </a:stretch>
        </p:blipFill>
        <p:spPr>
          <a:xfrm>
            <a:off x="366825" y="1149425"/>
            <a:ext cx="3369000" cy="3369000"/>
          </a:xfrm>
          <a:prstGeom prst="rect">
            <a:avLst/>
          </a:prstGeom>
          <a:noFill/>
          <a:ln>
            <a:noFill/>
          </a:ln>
        </p:spPr>
      </p:pic>
      <p:pic>
        <p:nvPicPr>
          <p:cNvPr id="997" name="Google Shape;997;p138"/>
          <p:cNvPicPr preferRelativeResize="0"/>
          <p:nvPr/>
        </p:nvPicPr>
        <p:blipFill>
          <a:blip r:embed="rId4">
            <a:alphaModFix/>
          </a:blip>
          <a:stretch>
            <a:fillRect/>
          </a:stretch>
        </p:blipFill>
        <p:spPr>
          <a:xfrm>
            <a:off x="7683820" y="111025"/>
            <a:ext cx="1299236" cy="1082276"/>
          </a:xfrm>
          <a:prstGeom prst="rect">
            <a:avLst/>
          </a:prstGeom>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1001"/>
        <p:cNvGrpSpPr/>
        <p:nvPr/>
      </p:nvGrpSpPr>
      <p:grpSpPr>
        <a:xfrm>
          <a:off x="0" y="0"/>
          <a:ext cx="0" cy="0"/>
          <a:chOff x="0" y="0"/>
          <a:chExt cx="0" cy="0"/>
        </a:xfrm>
      </p:grpSpPr>
      <p:sp>
        <p:nvSpPr>
          <p:cNvPr id="1002" name="Google Shape;1002;p139"/>
          <p:cNvSpPr txBox="1">
            <a:spLocks noGrp="1"/>
          </p:cNvSpPr>
          <p:nvPr>
            <p:ph type="title"/>
          </p:nvPr>
        </p:nvSpPr>
        <p:spPr>
          <a:xfrm>
            <a:off x="311700" y="445025"/>
            <a:ext cx="33690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BRUE</a:t>
            </a:r>
            <a:endParaRPr/>
          </a:p>
        </p:txBody>
      </p:sp>
      <p:pic>
        <p:nvPicPr>
          <p:cNvPr id="1003" name="Google Shape;1003;p139"/>
          <p:cNvPicPr preferRelativeResize="0"/>
          <p:nvPr/>
        </p:nvPicPr>
        <p:blipFill>
          <a:blip r:embed="rId3">
            <a:alphaModFix/>
          </a:blip>
          <a:stretch>
            <a:fillRect/>
          </a:stretch>
        </p:blipFill>
        <p:spPr>
          <a:xfrm>
            <a:off x="366825" y="1149425"/>
            <a:ext cx="3369000" cy="3369000"/>
          </a:xfrm>
          <a:prstGeom prst="rect">
            <a:avLst/>
          </a:prstGeom>
          <a:noFill/>
          <a:ln>
            <a:noFill/>
          </a:ln>
        </p:spPr>
      </p:pic>
      <p:sp>
        <p:nvSpPr>
          <p:cNvPr id="1004" name="Google Shape;1004;p139"/>
          <p:cNvSpPr txBox="1">
            <a:spLocks noGrp="1"/>
          </p:cNvSpPr>
          <p:nvPr>
            <p:ph type="title"/>
          </p:nvPr>
        </p:nvSpPr>
        <p:spPr>
          <a:xfrm>
            <a:off x="5214150" y="445025"/>
            <a:ext cx="33690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bruit</a:t>
            </a:r>
            <a:endParaRPr/>
          </a:p>
        </p:txBody>
      </p:sp>
      <p:pic>
        <p:nvPicPr>
          <p:cNvPr id="1005" name="Google Shape;1005;p139"/>
          <p:cNvPicPr preferRelativeResize="0"/>
          <p:nvPr/>
        </p:nvPicPr>
        <p:blipFill>
          <a:blip r:embed="rId4">
            <a:alphaModFix/>
          </a:blip>
          <a:stretch>
            <a:fillRect/>
          </a:stretch>
        </p:blipFill>
        <p:spPr>
          <a:xfrm>
            <a:off x="5214150" y="1119425"/>
            <a:ext cx="2705100" cy="3429000"/>
          </a:xfrm>
          <a:prstGeom prst="rect">
            <a:avLst/>
          </a:prstGeom>
          <a:noFill/>
          <a:ln>
            <a:noFill/>
          </a:ln>
        </p:spPr>
      </p:pic>
      <p:pic>
        <p:nvPicPr>
          <p:cNvPr id="1006" name="Google Shape;1006;p139"/>
          <p:cNvPicPr preferRelativeResize="0"/>
          <p:nvPr/>
        </p:nvPicPr>
        <p:blipFill>
          <a:blip r:embed="rId5">
            <a:alphaModFix/>
          </a:blip>
          <a:stretch>
            <a:fillRect/>
          </a:stretch>
        </p:blipFill>
        <p:spPr>
          <a:xfrm>
            <a:off x="7683820" y="111025"/>
            <a:ext cx="1299236" cy="1082276"/>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1010"/>
        <p:cNvGrpSpPr/>
        <p:nvPr/>
      </p:nvGrpSpPr>
      <p:grpSpPr>
        <a:xfrm>
          <a:off x="0" y="0"/>
          <a:ext cx="0" cy="0"/>
          <a:chOff x="0" y="0"/>
          <a:chExt cx="0" cy="0"/>
        </a:xfrm>
      </p:grpSpPr>
      <p:sp>
        <p:nvSpPr>
          <p:cNvPr id="1011" name="Google Shape;1011;p140"/>
          <p:cNvSpPr txBox="1">
            <a:spLocks noGrp="1"/>
          </p:cNvSpPr>
          <p:nvPr>
            <p:ph type="title"/>
          </p:nvPr>
        </p:nvSpPr>
        <p:spPr>
          <a:xfrm>
            <a:off x="311700" y="445025"/>
            <a:ext cx="33690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BRUE</a:t>
            </a:r>
            <a:endParaRPr/>
          </a:p>
        </p:txBody>
      </p:sp>
      <p:pic>
        <p:nvPicPr>
          <p:cNvPr id="1012" name="Google Shape;1012;p140"/>
          <p:cNvPicPr preferRelativeResize="0"/>
          <p:nvPr/>
        </p:nvPicPr>
        <p:blipFill>
          <a:blip r:embed="rId3">
            <a:alphaModFix/>
          </a:blip>
          <a:stretch>
            <a:fillRect/>
          </a:stretch>
        </p:blipFill>
        <p:spPr>
          <a:xfrm>
            <a:off x="366825" y="1149425"/>
            <a:ext cx="3369000" cy="3369000"/>
          </a:xfrm>
          <a:prstGeom prst="rect">
            <a:avLst/>
          </a:prstGeom>
          <a:noFill/>
          <a:ln>
            <a:noFill/>
          </a:ln>
        </p:spPr>
      </p:pic>
      <p:sp>
        <p:nvSpPr>
          <p:cNvPr id="1013" name="Google Shape;1013;p140"/>
          <p:cNvSpPr txBox="1">
            <a:spLocks noGrp="1"/>
          </p:cNvSpPr>
          <p:nvPr>
            <p:ph type="title"/>
          </p:nvPr>
        </p:nvSpPr>
        <p:spPr>
          <a:xfrm>
            <a:off x="5214150" y="445025"/>
            <a:ext cx="33690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bruit</a:t>
            </a:r>
            <a:endParaRPr/>
          </a:p>
        </p:txBody>
      </p:sp>
      <p:pic>
        <p:nvPicPr>
          <p:cNvPr id="1014" name="Google Shape;1014;p140"/>
          <p:cNvPicPr preferRelativeResize="0"/>
          <p:nvPr/>
        </p:nvPicPr>
        <p:blipFill>
          <a:blip r:embed="rId4">
            <a:alphaModFix/>
          </a:blip>
          <a:stretch>
            <a:fillRect/>
          </a:stretch>
        </p:blipFill>
        <p:spPr>
          <a:xfrm>
            <a:off x="5214150" y="1119425"/>
            <a:ext cx="2705100" cy="3429000"/>
          </a:xfrm>
          <a:prstGeom prst="rect">
            <a:avLst/>
          </a:prstGeom>
          <a:noFill/>
          <a:ln>
            <a:noFill/>
          </a:ln>
        </p:spPr>
      </p:pic>
      <p:sp>
        <p:nvSpPr>
          <p:cNvPr id="1015" name="Google Shape;1015;p140"/>
          <p:cNvSpPr/>
          <p:nvPr/>
        </p:nvSpPr>
        <p:spPr>
          <a:xfrm>
            <a:off x="4838700" y="992050"/>
            <a:ext cx="3699300" cy="3643200"/>
          </a:xfrm>
          <a:prstGeom prst="ellipse">
            <a:avLst/>
          </a:prstGeom>
          <a:noFill/>
          <a:ln w="1524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cxnSp>
        <p:nvCxnSpPr>
          <p:cNvPr id="1016" name="Google Shape;1016;p140"/>
          <p:cNvCxnSpPr>
            <a:endCxn id="1015" idx="7"/>
          </p:cNvCxnSpPr>
          <p:nvPr/>
        </p:nvCxnSpPr>
        <p:spPr>
          <a:xfrm rot="10800000" flipH="1">
            <a:off x="5469650" y="1525584"/>
            <a:ext cx="2526600" cy="2602200"/>
          </a:xfrm>
          <a:prstGeom prst="straightConnector1">
            <a:avLst/>
          </a:prstGeom>
          <a:noFill/>
          <a:ln w="152400" cap="flat" cmpd="sng">
            <a:solidFill>
              <a:srgbClr val="FF0000"/>
            </a:solidFill>
            <a:prstDash val="solid"/>
            <a:round/>
            <a:headEnd type="none" w="med" len="med"/>
            <a:tailEnd type="none" w="med" len="med"/>
          </a:ln>
        </p:spPr>
      </p:cxnSp>
      <p:pic>
        <p:nvPicPr>
          <p:cNvPr id="1017" name="Google Shape;1017;p140"/>
          <p:cNvPicPr preferRelativeResize="0"/>
          <p:nvPr/>
        </p:nvPicPr>
        <p:blipFill>
          <a:blip r:embed="rId5">
            <a:alphaModFix/>
          </a:blip>
          <a:stretch>
            <a:fillRect/>
          </a:stretch>
        </p:blipFill>
        <p:spPr>
          <a:xfrm>
            <a:off x="7683820" y="111025"/>
            <a:ext cx="1299236" cy="1082276"/>
          </a:xfrm>
          <a:prstGeom prst="rect">
            <a:avLst/>
          </a:prstGeom>
          <a:noFill/>
          <a:ln>
            <a:noFill/>
          </a:ln>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1021"/>
        <p:cNvGrpSpPr/>
        <p:nvPr/>
      </p:nvGrpSpPr>
      <p:grpSpPr>
        <a:xfrm>
          <a:off x="0" y="0"/>
          <a:ext cx="0" cy="0"/>
          <a:chOff x="0" y="0"/>
          <a:chExt cx="0" cy="0"/>
        </a:xfrm>
      </p:grpSpPr>
      <p:pic>
        <p:nvPicPr>
          <p:cNvPr id="1022" name="Google Shape;1022;p141"/>
          <p:cNvPicPr preferRelativeResize="0"/>
          <p:nvPr/>
        </p:nvPicPr>
        <p:blipFill>
          <a:blip r:embed="rId3">
            <a:alphaModFix/>
          </a:blip>
          <a:stretch>
            <a:fillRect/>
          </a:stretch>
        </p:blipFill>
        <p:spPr>
          <a:xfrm>
            <a:off x="2848925" y="139813"/>
            <a:ext cx="5919250" cy="4863875"/>
          </a:xfrm>
          <a:prstGeom prst="rect">
            <a:avLst/>
          </a:prstGeom>
          <a:noFill/>
          <a:ln>
            <a:noFill/>
          </a:ln>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1026"/>
        <p:cNvGrpSpPr/>
        <p:nvPr/>
      </p:nvGrpSpPr>
      <p:grpSpPr>
        <a:xfrm>
          <a:off x="0" y="0"/>
          <a:ext cx="0" cy="0"/>
          <a:chOff x="0" y="0"/>
          <a:chExt cx="0" cy="0"/>
        </a:xfrm>
      </p:grpSpPr>
      <p:sp>
        <p:nvSpPr>
          <p:cNvPr id="1027" name="Google Shape;1027;p142"/>
          <p:cNvSpPr txBox="1">
            <a:spLocks noGrp="1"/>
          </p:cNvSpPr>
          <p:nvPr>
            <p:ph type="title"/>
          </p:nvPr>
        </p:nvSpPr>
        <p:spPr>
          <a:xfrm>
            <a:off x="311700" y="445025"/>
            <a:ext cx="22974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BRUE</a:t>
            </a:r>
            <a:endParaRPr/>
          </a:p>
        </p:txBody>
      </p:sp>
      <p:sp>
        <p:nvSpPr>
          <p:cNvPr id="1028" name="Google Shape;1028;p142"/>
          <p:cNvSpPr txBox="1">
            <a:spLocks noGrp="1"/>
          </p:cNvSpPr>
          <p:nvPr>
            <p:ph type="body" idx="1"/>
          </p:nvPr>
        </p:nvSpPr>
        <p:spPr>
          <a:xfrm>
            <a:off x="311700" y="1152475"/>
            <a:ext cx="25770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700"/>
              <a:t>Low risk BRUE: </a:t>
            </a:r>
            <a:endParaRPr sz="1700"/>
          </a:p>
          <a:p>
            <a:pPr marL="457200" lvl="0" indent="-336550" algn="l" rtl="0">
              <a:spcBef>
                <a:spcPts val="1200"/>
              </a:spcBef>
              <a:spcAft>
                <a:spcPts val="0"/>
              </a:spcAft>
              <a:buSzPts val="1700"/>
              <a:buChar char="●"/>
            </a:pPr>
            <a:r>
              <a:rPr lang="en" sz="1700"/>
              <a:t>age &gt; 60 days</a:t>
            </a:r>
            <a:endParaRPr sz="1700"/>
          </a:p>
          <a:p>
            <a:pPr marL="457200" lvl="0" indent="-336550" algn="l" rtl="0">
              <a:spcBef>
                <a:spcPts val="0"/>
              </a:spcBef>
              <a:spcAft>
                <a:spcPts val="0"/>
              </a:spcAft>
              <a:buSzPts val="1700"/>
              <a:buChar char="●"/>
            </a:pPr>
            <a:r>
              <a:rPr lang="en" sz="1700"/>
              <a:t>born &gt;32 weeks and corrected GA &gt;45 weeks</a:t>
            </a:r>
            <a:endParaRPr sz="1700"/>
          </a:p>
          <a:p>
            <a:pPr marL="457200" lvl="0" indent="-336550" algn="l" rtl="0">
              <a:spcBef>
                <a:spcPts val="0"/>
              </a:spcBef>
              <a:spcAft>
                <a:spcPts val="0"/>
              </a:spcAft>
              <a:buSzPts val="1700"/>
              <a:buChar char="●"/>
            </a:pPr>
            <a:r>
              <a:rPr lang="en" sz="1700"/>
              <a:t>no CPR</a:t>
            </a:r>
            <a:endParaRPr sz="1700"/>
          </a:p>
          <a:p>
            <a:pPr marL="457200" lvl="0" indent="-336550" algn="l" rtl="0">
              <a:spcBef>
                <a:spcPts val="0"/>
              </a:spcBef>
              <a:spcAft>
                <a:spcPts val="0"/>
              </a:spcAft>
              <a:buSzPts val="1700"/>
              <a:buChar char="●"/>
            </a:pPr>
            <a:r>
              <a:rPr lang="en" sz="1700"/>
              <a:t>duration &lt;1 minute</a:t>
            </a:r>
            <a:endParaRPr sz="1700"/>
          </a:p>
          <a:p>
            <a:pPr marL="457200" lvl="0" indent="-336550" algn="l" rtl="0">
              <a:spcBef>
                <a:spcPts val="0"/>
              </a:spcBef>
              <a:spcAft>
                <a:spcPts val="0"/>
              </a:spcAft>
              <a:buSzPts val="1700"/>
              <a:buChar char="●"/>
            </a:pPr>
            <a:r>
              <a:rPr lang="en" sz="1700"/>
              <a:t>first event</a:t>
            </a:r>
            <a:endParaRPr sz="1700"/>
          </a:p>
        </p:txBody>
      </p:sp>
      <p:pic>
        <p:nvPicPr>
          <p:cNvPr id="1029" name="Google Shape;1029;p142"/>
          <p:cNvPicPr preferRelativeResize="0"/>
          <p:nvPr/>
        </p:nvPicPr>
        <p:blipFill>
          <a:blip r:embed="rId3">
            <a:alphaModFix/>
          </a:blip>
          <a:stretch>
            <a:fillRect/>
          </a:stretch>
        </p:blipFill>
        <p:spPr>
          <a:xfrm>
            <a:off x="2848925" y="139813"/>
            <a:ext cx="5919250" cy="4863875"/>
          </a:xfrm>
          <a:prstGeom prst="rect">
            <a:avLst/>
          </a:prstGeom>
          <a:noFill/>
          <a:ln>
            <a:noFill/>
          </a:ln>
        </p:spPr>
      </p:pic>
      <p:sp>
        <p:nvSpPr>
          <p:cNvPr id="1030" name="Google Shape;1030;p142"/>
          <p:cNvSpPr/>
          <p:nvPr/>
        </p:nvSpPr>
        <p:spPr>
          <a:xfrm>
            <a:off x="4221025" y="3783075"/>
            <a:ext cx="3224100" cy="941100"/>
          </a:xfrm>
          <a:prstGeom prst="ellipse">
            <a:avLst/>
          </a:prstGeom>
          <a:noFill/>
          <a:ln w="76200" cap="flat" cmpd="sng">
            <a:solidFill>
              <a:srgbClr val="F6B2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1034"/>
        <p:cNvGrpSpPr/>
        <p:nvPr/>
      </p:nvGrpSpPr>
      <p:grpSpPr>
        <a:xfrm>
          <a:off x="0" y="0"/>
          <a:ext cx="0" cy="0"/>
          <a:chOff x="0" y="0"/>
          <a:chExt cx="0" cy="0"/>
        </a:xfrm>
      </p:grpSpPr>
      <p:sp>
        <p:nvSpPr>
          <p:cNvPr id="1035" name="Google Shape;1035;p1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Management Recommendations for Low Risk Infants</a:t>
            </a:r>
            <a:endParaRPr/>
          </a:p>
        </p:txBody>
      </p:sp>
      <p:sp>
        <p:nvSpPr>
          <p:cNvPr id="1036" name="Google Shape;1036;p14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037" name="Google Shape;1037;p143"/>
          <p:cNvPicPr preferRelativeResize="0"/>
          <p:nvPr/>
        </p:nvPicPr>
        <p:blipFill rotWithShape="1">
          <a:blip r:embed="rId3">
            <a:alphaModFix/>
          </a:blip>
          <a:srcRect t="11637"/>
          <a:stretch/>
        </p:blipFill>
        <p:spPr>
          <a:xfrm>
            <a:off x="755925" y="1451699"/>
            <a:ext cx="7955250" cy="2579800"/>
          </a:xfrm>
          <a:prstGeom prst="rect">
            <a:avLst/>
          </a:prstGeom>
          <a:noFill/>
          <a:ln>
            <a:noFill/>
          </a:ln>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1041"/>
        <p:cNvGrpSpPr/>
        <p:nvPr/>
      </p:nvGrpSpPr>
      <p:grpSpPr>
        <a:xfrm>
          <a:off x="0" y="0"/>
          <a:ext cx="0" cy="0"/>
          <a:chOff x="0" y="0"/>
          <a:chExt cx="0" cy="0"/>
        </a:xfrm>
      </p:grpSpPr>
      <p:sp>
        <p:nvSpPr>
          <p:cNvPr id="1042" name="Google Shape;1042;p1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CLINICAL SCENARIO</a:t>
            </a:r>
            <a:endParaRPr/>
          </a:p>
        </p:txBody>
      </p:sp>
      <p:sp>
        <p:nvSpPr>
          <p:cNvPr id="1043" name="Google Shape;1043;p144"/>
          <p:cNvSpPr txBox="1">
            <a:spLocks noGrp="1"/>
          </p:cNvSpPr>
          <p:nvPr>
            <p:ph type="body" idx="1"/>
          </p:nvPr>
        </p:nvSpPr>
        <p:spPr>
          <a:xfrm>
            <a:off x="311700" y="1563825"/>
            <a:ext cx="8520600" cy="2201100"/>
          </a:xfrm>
          <a:prstGeom prst="rect">
            <a:avLst/>
          </a:prstGeom>
        </p:spPr>
        <p:txBody>
          <a:bodyPr spcFirstLastPara="1" wrap="square" lIns="91425" tIns="91425" rIns="91425" bIns="91425" anchor="t" anchorCtr="0">
            <a:normAutofit fontScale="92500"/>
          </a:bodyPr>
          <a:lstStyle/>
          <a:p>
            <a:pPr marL="0" lvl="0" indent="0" algn="ctr" rtl="0">
              <a:spcBef>
                <a:spcPts val="0"/>
              </a:spcBef>
              <a:spcAft>
                <a:spcPts val="1200"/>
              </a:spcAft>
              <a:buNone/>
            </a:pPr>
            <a:r>
              <a:rPr lang="en" sz="3000"/>
              <a:t>You recently admitted an infant with a BRUE who was deemed high risk. The next day, when completing notes, you wonder if the kid did okay. In fact, you wonder how many of these kids do okay?</a:t>
            </a:r>
            <a:endParaRPr sz="300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1047"/>
        <p:cNvGrpSpPr/>
        <p:nvPr/>
      </p:nvGrpSpPr>
      <p:grpSpPr>
        <a:xfrm>
          <a:off x="0" y="0"/>
          <a:ext cx="0" cy="0"/>
          <a:chOff x="0" y="0"/>
          <a:chExt cx="0" cy="0"/>
        </a:xfrm>
      </p:grpSpPr>
      <p:sp>
        <p:nvSpPr>
          <p:cNvPr id="1048" name="Google Shape;1048;p145"/>
          <p:cNvSpPr txBox="1">
            <a:spLocks noGrp="1"/>
          </p:cNvSpPr>
          <p:nvPr>
            <p:ph type="title"/>
          </p:nvPr>
        </p:nvSpPr>
        <p:spPr>
          <a:xfrm>
            <a:off x="311700" y="445025"/>
            <a:ext cx="8520600" cy="707400"/>
          </a:xfrm>
          <a:prstGeom prst="rect">
            <a:avLst/>
          </a:prstGeom>
          <a:solidFill>
            <a:srgbClr val="E6B8AF"/>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Bochner et al. </a:t>
            </a:r>
            <a:r>
              <a:rPr lang="en" sz="1600">
                <a:latin typeface="Droid Sans"/>
                <a:ea typeface="Droid Sans"/>
                <a:cs typeface="Droid Sans"/>
                <a:sym typeface="Droid Sans"/>
              </a:rPr>
              <a:t>Explanatory Diagnoses Following Hospitalization for a Brief Resolved Unexplained Even</a:t>
            </a:r>
            <a:r>
              <a:rPr lang="en" sz="1600" b="0">
                <a:latin typeface="Droid Sans"/>
                <a:ea typeface="Droid Sans"/>
                <a:cs typeface="Droid Sans"/>
                <a:sym typeface="Droid Sans"/>
              </a:rPr>
              <a:t>t.</a:t>
            </a:r>
            <a:r>
              <a:rPr lang="en" sz="1600" b="0" i="1">
                <a:latin typeface="Droid Sans"/>
                <a:ea typeface="Droid Sans"/>
                <a:cs typeface="Droid Sans"/>
                <a:sym typeface="Droid Sans"/>
              </a:rPr>
              <a:t> Pediatrics</a:t>
            </a:r>
            <a:r>
              <a:rPr lang="en" sz="1600" b="0">
                <a:latin typeface="Droid Sans"/>
                <a:ea typeface="Droid Sans"/>
                <a:cs typeface="Droid Sans"/>
                <a:sym typeface="Droid Sans"/>
              </a:rPr>
              <a:t>. 2021.</a:t>
            </a:r>
            <a:endParaRPr sz="1600" b="0">
              <a:latin typeface="Droid Sans"/>
              <a:ea typeface="Droid Sans"/>
              <a:cs typeface="Droid Sans"/>
              <a:sym typeface="Droid Sans"/>
            </a:endParaRPr>
          </a:p>
          <a:p>
            <a:pPr marL="0" lvl="0" indent="0" algn="l" rtl="0">
              <a:spcBef>
                <a:spcPts val="0"/>
              </a:spcBef>
              <a:spcAft>
                <a:spcPts val="0"/>
              </a:spcAft>
              <a:buNone/>
            </a:pPr>
            <a:endParaRPr sz="1600">
              <a:latin typeface="Droid Sans"/>
              <a:ea typeface="Droid Sans"/>
              <a:cs typeface="Droid Sans"/>
              <a:sym typeface="Droid Sans"/>
            </a:endParaRPr>
          </a:p>
        </p:txBody>
      </p:sp>
      <p:sp>
        <p:nvSpPr>
          <p:cNvPr id="1049" name="Google Shape;1049;p14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r>
              <a:rPr lang="en" b="1"/>
              <a:t>Methods:</a:t>
            </a:r>
            <a:endParaRPr b="1"/>
          </a:p>
          <a:p>
            <a:pPr marL="0" lvl="0" indent="0" algn="l" rtl="0">
              <a:spcBef>
                <a:spcPts val="0"/>
              </a:spcBef>
              <a:spcAft>
                <a:spcPts val="0"/>
              </a:spcAft>
              <a:buNone/>
            </a:pPr>
            <a:r>
              <a:rPr lang="en"/>
              <a:t>Multicenter (15 EDs), retrospective, cohort study with 2,036 infants with BRUE from 2015-2018 Assessed rates of admission, labs, consults, and eventual diagnosis</a:t>
            </a:r>
            <a:endParaRPr/>
          </a:p>
          <a:p>
            <a:pPr marL="0" lvl="0" indent="0" algn="l" rtl="0">
              <a:spcBef>
                <a:spcPts val="0"/>
              </a:spcBef>
              <a:spcAft>
                <a:spcPts val="0"/>
              </a:spcAft>
              <a:buNone/>
            </a:pPr>
            <a:endParaRPr/>
          </a:p>
          <a:p>
            <a:pPr marL="0" lvl="0" indent="0" algn="l" rtl="0">
              <a:spcBef>
                <a:spcPts val="0"/>
              </a:spcBef>
              <a:spcAft>
                <a:spcPts val="0"/>
              </a:spcAft>
              <a:buNone/>
            </a:pPr>
            <a:r>
              <a:rPr lang="en" b="1"/>
              <a:t>Results:</a:t>
            </a:r>
            <a:r>
              <a:rPr lang="en"/>
              <a:t> </a:t>
            </a:r>
            <a:endParaRPr/>
          </a:p>
          <a:p>
            <a:pPr marL="457200" lvl="0" indent="-325755" algn="l" rtl="0">
              <a:spcBef>
                <a:spcPts val="0"/>
              </a:spcBef>
              <a:spcAft>
                <a:spcPts val="0"/>
              </a:spcAft>
              <a:buSzPct val="100000"/>
              <a:buChar char="●"/>
            </a:pPr>
            <a:r>
              <a:rPr lang="en"/>
              <a:t>980 infants hospitalized for BRUE with no explanatory diagnosis</a:t>
            </a:r>
            <a:endParaRPr/>
          </a:p>
          <a:p>
            <a:pPr marL="914400" lvl="1" indent="-304165" algn="l" rtl="0">
              <a:spcBef>
                <a:spcPts val="0"/>
              </a:spcBef>
              <a:spcAft>
                <a:spcPts val="0"/>
              </a:spcAft>
              <a:buSzPct val="100000"/>
              <a:buChar char="○"/>
            </a:pPr>
            <a:r>
              <a:rPr lang="en" b="1"/>
              <a:t>900 (91.8%) met APP higher-risk criteria</a:t>
            </a:r>
            <a:r>
              <a:rPr lang="en"/>
              <a:t>, 659 were &lt; 60 days old </a:t>
            </a:r>
            <a:endParaRPr/>
          </a:p>
          <a:p>
            <a:pPr marL="457200" lvl="0" indent="-325755" algn="l" rtl="0">
              <a:spcBef>
                <a:spcPts val="0"/>
              </a:spcBef>
              <a:spcAft>
                <a:spcPts val="0"/>
              </a:spcAft>
              <a:buSzPct val="100000"/>
              <a:buChar char="●"/>
            </a:pPr>
            <a:r>
              <a:rPr lang="en"/>
              <a:t>Only 37%  (363) of those admitted had explanatory diagnosis identified during hospitalization. </a:t>
            </a:r>
            <a:endParaRPr/>
          </a:p>
          <a:p>
            <a:pPr marL="457200" lvl="0" indent="-325755" algn="l" rtl="0">
              <a:spcBef>
                <a:spcPts val="0"/>
              </a:spcBef>
              <a:spcAft>
                <a:spcPts val="0"/>
              </a:spcAft>
              <a:buSzPct val="100000"/>
              <a:buChar char="●"/>
            </a:pPr>
            <a:r>
              <a:rPr lang="en"/>
              <a:t>Only </a:t>
            </a:r>
            <a:r>
              <a:rPr lang="en" b="1"/>
              <a:t>15 infants (1.5% of those hospitalized with BRUE) received a serious diagnosis</a:t>
            </a:r>
            <a:endParaRPr b="1"/>
          </a:p>
          <a:p>
            <a:pPr marL="914400" lvl="1" indent="-304165" algn="l" rtl="0">
              <a:spcBef>
                <a:spcPts val="0"/>
              </a:spcBef>
              <a:spcAft>
                <a:spcPts val="0"/>
              </a:spcAft>
              <a:buSzPct val="100000"/>
              <a:buChar char="○"/>
            </a:pPr>
            <a:r>
              <a:rPr lang="en"/>
              <a:t>4 seizure/infantile spasm, 3 severe viral LRTI requiring ICU (all premies), 2 airway anomaly, 1 intuss, 1 apnea of premie, 1 accidental ingestion, 1, severe dysphagia with aspiration, 1 UTI, 1 bacterial pneumonia</a:t>
            </a:r>
            <a:endParaRPr/>
          </a:p>
          <a:p>
            <a:pPr marL="457200" lvl="0" indent="-325755" algn="l" rtl="0">
              <a:spcBef>
                <a:spcPts val="0"/>
              </a:spcBef>
              <a:spcAft>
                <a:spcPts val="0"/>
              </a:spcAft>
              <a:buSzPct val="100000"/>
              <a:buChar char="●"/>
            </a:pPr>
            <a:r>
              <a:rPr lang="en"/>
              <a:t>Diagnostic testing, specialty consultations, and observed events </a:t>
            </a:r>
            <a:r>
              <a:rPr lang="en" b="1"/>
              <a:t>did not</a:t>
            </a:r>
            <a:r>
              <a:rPr lang="en"/>
              <a:t> </a:t>
            </a:r>
            <a:r>
              <a:rPr lang="en" b="1"/>
              <a:t>contribute</a:t>
            </a:r>
            <a:r>
              <a:rPr lang="en"/>
              <a:t> to an explanatory diagnosis in 805 (82.1%) hospitalized infants, but </a:t>
            </a:r>
            <a:r>
              <a:rPr lang="en" b="1"/>
              <a:t>did contribute</a:t>
            </a:r>
            <a:r>
              <a:rPr lang="en"/>
              <a:t> to an explanatory diagnosis in 175 (17.9%) infants</a:t>
            </a:r>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1053"/>
        <p:cNvGrpSpPr/>
        <p:nvPr/>
      </p:nvGrpSpPr>
      <p:grpSpPr>
        <a:xfrm>
          <a:off x="0" y="0"/>
          <a:ext cx="0" cy="0"/>
          <a:chOff x="0" y="0"/>
          <a:chExt cx="0" cy="0"/>
        </a:xfrm>
      </p:grpSpPr>
      <p:sp>
        <p:nvSpPr>
          <p:cNvPr id="1054" name="Google Shape;1054;p146"/>
          <p:cNvSpPr txBox="1">
            <a:spLocks noGrp="1"/>
          </p:cNvSpPr>
          <p:nvPr>
            <p:ph type="title"/>
          </p:nvPr>
        </p:nvSpPr>
        <p:spPr>
          <a:xfrm>
            <a:off x="311700" y="445025"/>
            <a:ext cx="8520600" cy="707400"/>
          </a:xfrm>
          <a:prstGeom prst="rect">
            <a:avLst/>
          </a:prstGeom>
          <a:solidFill>
            <a:srgbClr val="E6B8AF"/>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Bochner et al. </a:t>
            </a:r>
            <a:r>
              <a:rPr lang="en" sz="1600">
                <a:latin typeface="Droid Sans"/>
                <a:ea typeface="Droid Sans"/>
                <a:cs typeface="Droid Sans"/>
                <a:sym typeface="Droid Sans"/>
              </a:rPr>
              <a:t>Explanatory Diagnoses Following Hospitalization for a Brief Resolved Unexplained Even</a:t>
            </a:r>
            <a:r>
              <a:rPr lang="en" sz="1600" b="0">
                <a:latin typeface="Droid Sans"/>
                <a:ea typeface="Droid Sans"/>
                <a:cs typeface="Droid Sans"/>
                <a:sym typeface="Droid Sans"/>
              </a:rPr>
              <a:t>t.</a:t>
            </a:r>
            <a:r>
              <a:rPr lang="en" sz="1600" b="0" i="1">
                <a:latin typeface="Droid Sans"/>
                <a:ea typeface="Droid Sans"/>
                <a:cs typeface="Droid Sans"/>
                <a:sym typeface="Droid Sans"/>
              </a:rPr>
              <a:t> Pediatrics</a:t>
            </a:r>
            <a:r>
              <a:rPr lang="en" sz="1600" b="0">
                <a:latin typeface="Droid Sans"/>
                <a:ea typeface="Droid Sans"/>
                <a:cs typeface="Droid Sans"/>
                <a:sym typeface="Droid Sans"/>
              </a:rPr>
              <a:t>. 2021.</a:t>
            </a:r>
            <a:endParaRPr sz="1600" b="0">
              <a:latin typeface="Droid Sans"/>
              <a:ea typeface="Droid Sans"/>
              <a:cs typeface="Droid Sans"/>
              <a:sym typeface="Droid Sans"/>
            </a:endParaRPr>
          </a:p>
          <a:p>
            <a:pPr marL="0" lvl="0" indent="0" algn="l" rtl="0">
              <a:spcBef>
                <a:spcPts val="0"/>
              </a:spcBef>
              <a:spcAft>
                <a:spcPts val="0"/>
              </a:spcAft>
              <a:buNone/>
            </a:pPr>
            <a:endParaRPr sz="1600">
              <a:latin typeface="Droid Sans"/>
              <a:ea typeface="Droid Sans"/>
              <a:cs typeface="Droid Sans"/>
              <a:sym typeface="Droid Sans"/>
            </a:endParaRPr>
          </a:p>
        </p:txBody>
      </p:sp>
      <p:sp>
        <p:nvSpPr>
          <p:cNvPr id="1055" name="Google Shape;1055;p14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Conclusion:</a:t>
            </a:r>
            <a:endParaRPr b="1"/>
          </a:p>
          <a:p>
            <a:pPr marL="457200" lvl="0" indent="-342900" algn="l" rtl="0">
              <a:spcBef>
                <a:spcPts val="0"/>
              </a:spcBef>
              <a:spcAft>
                <a:spcPts val="0"/>
              </a:spcAft>
              <a:buSzPts val="1800"/>
              <a:buChar char="●"/>
            </a:pPr>
            <a:r>
              <a:rPr lang="en"/>
              <a:t>Most infants hospitalized with BRUE did not receive explanation during hospitalization</a:t>
            </a:r>
            <a:endParaRPr/>
          </a:p>
          <a:p>
            <a:pPr marL="457200" lvl="0" indent="-342900" algn="l" rtl="0">
              <a:spcBef>
                <a:spcPts val="0"/>
              </a:spcBef>
              <a:spcAft>
                <a:spcPts val="0"/>
              </a:spcAft>
              <a:buSzPts val="1800"/>
              <a:buChar char="●"/>
            </a:pPr>
            <a:r>
              <a:rPr lang="en"/>
              <a:t>Even when diagnosis is found, it is mostly benign, not requiring hospitalization</a:t>
            </a:r>
            <a:endParaRPr/>
          </a:p>
          <a:p>
            <a:pPr marL="457200" lvl="0" indent="-342900" algn="l" rtl="0">
              <a:spcBef>
                <a:spcPts val="0"/>
              </a:spcBef>
              <a:spcAft>
                <a:spcPts val="0"/>
              </a:spcAft>
              <a:buSzPts val="1800"/>
              <a:buChar char="●"/>
            </a:pPr>
            <a:r>
              <a:rPr lang="en"/>
              <a:t>Most of these infants were young &lt;60 days old</a:t>
            </a:r>
            <a:endParaRPr/>
          </a:p>
          <a:p>
            <a:pPr marL="457200" lvl="0" indent="-342900" algn="l" rtl="0">
              <a:spcBef>
                <a:spcPts val="0"/>
              </a:spcBef>
              <a:spcAft>
                <a:spcPts val="0"/>
              </a:spcAft>
              <a:buSzPts val="1800"/>
              <a:buChar char="●"/>
            </a:pPr>
            <a:r>
              <a:rPr lang="en"/>
              <a:t>More research is needed to determine which infants with BRUE require hospitalization</a:t>
            </a:r>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1059"/>
        <p:cNvGrpSpPr/>
        <p:nvPr/>
      </p:nvGrpSpPr>
      <p:grpSpPr>
        <a:xfrm>
          <a:off x="0" y="0"/>
          <a:ext cx="0" cy="0"/>
          <a:chOff x="0" y="0"/>
          <a:chExt cx="0" cy="0"/>
        </a:xfrm>
      </p:grpSpPr>
      <p:sp>
        <p:nvSpPr>
          <p:cNvPr id="1060" name="Google Shape;1060;p14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CLINICAL SCENARIO</a:t>
            </a:r>
            <a:endParaRPr/>
          </a:p>
        </p:txBody>
      </p:sp>
      <p:sp>
        <p:nvSpPr>
          <p:cNvPr id="1061" name="Google Shape;1061;p147"/>
          <p:cNvSpPr txBox="1">
            <a:spLocks noGrp="1"/>
          </p:cNvSpPr>
          <p:nvPr>
            <p:ph type="body" idx="1"/>
          </p:nvPr>
        </p:nvSpPr>
        <p:spPr>
          <a:xfrm>
            <a:off x="311700" y="1792425"/>
            <a:ext cx="8520600" cy="2201100"/>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en" sz="3000"/>
              <a:t>You are admitting a 6 week old girl for dehydration. After fluid resuscitation, what maintenance fluids do you order? </a:t>
            </a:r>
            <a:endParaRPr sz="300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1065"/>
        <p:cNvGrpSpPr/>
        <p:nvPr/>
      </p:nvGrpSpPr>
      <p:grpSpPr>
        <a:xfrm>
          <a:off x="0" y="0"/>
          <a:ext cx="0" cy="0"/>
          <a:chOff x="0" y="0"/>
          <a:chExt cx="0" cy="0"/>
        </a:xfrm>
      </p:grpSpPr>
      <p:sp>
        <p:nvSpPr>
          <p:cNvPr id="1066" name="Google Shape;1066;p148"/>
          <p:cNvSpPr txBox="1">
            <a:spLocks noGrp="1"/>
          </p:cNvSpPr>
          <p:nvPr>
            <p:ph type="title"/>
          </p:nvPr>
        </p:nvSpPr>
        <p:spPr>
          <a:xfrm>
            <a:off x="311700" y="445025"/>
            <a:ext cx="8520600" cy="707400"/>
          </a:xfrm>
          <a:prstGeom prst="rect">
            <a:avLst/>
          </a:prstGeom>
          <a:solidFill>
            <a:srgbClr val="FFF2CC"/>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Feld et al.</a:t>
            </a:r>
            <a:r>
              <a:rPr lang="en" sz="1600">
                <a:latin typeface="Droid Sans"/>
                <a:ea typeface="Droid Sans"/>
                <a:cs typeface="Droid Sans"/>
                <a:sym typeface="Droid Sans"/>
              </a:rPr>
              <a:t> Clinical Practice Guideline: Maintenance Intravenous Fluids in Children</a:t>
            </a:r>
            <a:r>
              <a:rPr lang="en" sz="1600" b="0">
                <a:latin typeface="Droid Sans"/>
                <a:ea typeface="Droid Sans"/>
                <a:cs typeface="Droid Sans"/>
                <a:sym typeface="Droid Sans"/>
              </a:rPr>
              <a:t>.</a:t>
            </a:r>
            <a:r>
              <a:rPr lang="en" sz="1600" b="0" i="1">
                <a:latin typeface="Droid Sans"/>
                <a:ea typeface="Droid Sans"/>
                <a:cs typeface="Droid Sans"/>
                <a:sym typeface="Droid Sans"/>
              </a:rPr>
              <a:t> Pediatrics</a:t>
            </a:r>
            <a:r>
              <a:rPr lang="en" sz="1600" b="0">
                <a:latin typeface="Droid Sans"/>
                <a:ea typeface="Droid Sans"/>
                <a:cs typeface="Droid Sans"/>
                <a:sym typeface="Droid Sans"/>
              </a:rPr>
              <a:t>. 2018.</a:t>
            </a:r>
            <a:endParaRPr sz="1600">
              <a:latin typeface="Droid Sans"/>
              <a:ea typeface="Droid Sans"/>
              <a:cs typeface="Droid Sans"/>
              <a:sym typeface="Droid Sans"/>
            </a:endParaRPr>
          </a:p>
        </p:txBody>
      </p:sp>
      <p:sp>
        <p:nvSpPr>
          <p:cNvPr id="1067" name="Google Shape;1067;p14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b="1"/>
              <a:t>Age 28 days - 18 years, use isotonic fluids due to the risk of hyponatremia</a:t>
            </a:r>
            <a:endParaRPr b="1"/>
          </a:p>
          <a:p>
            <a:pPr marL="457200" lvl="0" indent="-342900" algn="l" rtl="0">
              <a:spcBef>
                <a:spcPts val="0"/>
              </a:spcBef>
              <a:spcAft>
                <a:spcPts val="0"/>
              </a:spcAft>
              <a:buSzPts val="1800"/>
              <a:buChar char="●"/>
            </a:pPr>
            <a:r>
              <a:rPr lang="en"/>
              <a:t>Use age appropriate dextrose and potassium. </a:t>
            </a:r>
            <a:endParaRPr/>
          </a:p>
          <a:p>
            <a:pPr marL="457200" lvl="0" indent="-342900" algn="l" rtl="0">
              <a:spcBef>
                <a:spcPts val="0"/>
              </a:spcBef>
              <a:spcAft>
                <a:spcPts val="0"/>
              </a:spcAft>
              <a:buSzPts val="1800"/>
              <a:buChar char="●"/>
            </a:pPr>
            <a:r>
              <a:rPr lang="en"/>
              <a:t>In our standard fluid orders, dextrose is rapidly metabolized and not thought to affect tonicity. </a:t>
            </a:r>
            <a:endParaRPr/>
          </a:p>
          <a:p>
            <a:pPr marL="457200" lvl="0" indent="-342900" algn="l" rtl="0">
              <a:spcBef>
                <a:spcPts val="0"/>
              </a:spcBef>
              <a:spcAft>
                <a:spcPts val="0"/>
              </a:spcAft>
              <a:buSzPts val="1800"/>
              <a:buChar char="●"/>
            </a:pPr>
            <a:r>
              <a:rPr lang="en"/>
              <a:t>LR and plasmalyte have physiologic Cl and K. </a:t>
            </a:r>
            <a:endParaRPr/>
          </a:p>
          <a:p>
            <a:pPr marL="0" lvl="0" indent="0" algn="l" rtl="0">
              <a:spcBef>
                <a:spcPts val="0"/>
              </a:spcBef>
              <a:spcAft>
                <a:spcPts val="0"/>
              </a:spcAft>
              <a:buNone/>
            </a:pPr>
            <a:endParaRPr/>
          </a:p>
          <a:p>
            <a:pPr marL="0" lvl="0" indent="0" algn="l" rtl="0">
              <a:spcBef>
                <a:spcPts val="0"/>
              </a:spcBef>
              <a:spcAft>
                <a:spcPts val="0"/>
              </a:spcAft>
              <a:buNone/>
            </a:pPr>
            <a:r>
              <a:rPr lang="en" b="1" u="sng"/>
              <a:t>Tanner’s practice</a:t>
            </a:r>
            <a:endParaRPr b="1" u="sng"/>
          </a:p>
          <a:p>
            <a:pPr marL="0" lvl="0" indent="0" algn="l" rtl="0">
              <a:spcBef>
                <a:spcPts val="0"/>
              </a:spcBef>
              <a:spcAft>
                <a:spcPts val="0"/>
              </a:spcAft>
              <a:buNone/>
            </a:pPr>
            <a:r>
              <a:rPr lang="en"/>
              <a:t>Neonate: D10 water</a:t>
            </a:r>
            <a:endParaRPr/>
          </a:p>
          <a:p>
            <a:pPr marL="0" lvl="0" indent="0" algn="l" rtl="0">
              <a:spcBef>
                <a:spcPts val="0"/>
              </a:spcBef>
              <a:spcAft>
                <a:spcPts val="0"/>
              </a:spcAft>
              <a:buNone/>
            </a:pPr>
            <a:r>
              <a:rPr lang="en"/>
              <a:t>Age 7-28 days: D10 + ½ NS (*NICU hot topic*)</a:t>
            </a:r>
            <a:endParaRPr/>
          </a:p>
          <a:p>
            <a:pPr marL="0" lvl="0" indent="0" algn="l" rtl="0">
              <a:spcBef>
                <a:spcPts val="0"/>
              </a:spcBef>
              <a:spcAft>
                <a:spcPts val="0"/>
              </a:spcAft>
              <a:buNone/>
            </a:pPr>
            <a:r>
              <a:rPr lang="en"/>
              <a:t>Age 28 days to 13 years: D5 NS + 20mEq KCl</a:t>
            </a:r>
            <a:endParaRPr/>
          </a:p>
          <a:p>
            <a:pPr marL="0" lvl="0" indent="0" algn="l" rtl="0">
              <a:spcBef>
                <a:spcPts val="0"/>
              </a:spcBef>
              <a:spcAft>
                <a:spcPts val="0"/>
              </a:spcAft>
              <a:buNone/>
            </a:pPr>
            <a:r>
              <a:rPr lang="en"/>
              <a:t>Age 13+: NS + 20 mEq KCl</a:t>
            </a:r>
            <a:endParaRPr/>
          </a:p>
          <a:p>
            <a:pPr marL="0" lvl="0" indent="0" algn="l" rtl="0">
              <a:spcBef>
                <a:spcPts val="0"/>
              </a:spcBef>
              <a:spcAft>
                <a:spcPts val="0"/>
              </a:spcAft>
              <a:buNone/>
            </a:pPr>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1071"/>
        <p:cNvGrpSpPr/>
        <p:nvPr/>
      </p:nvGrpSpPr>
      <p:grpSpPr>
        <a:xfrm>
          <a:off x="0" y="0"/>
          <a:ext cx="0" cy="0"/>
          <a:chOff x="0" y="0"/>
          <a:chExt cx="0" cy="0"/>
        </a:xfrm>
      </p:grpSpPr>
      <p:sp>
        <p:nvSpPr>
          <p:cNvPr id="1072" name="Google Shape;1072;p149"/>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Airway</a:t>
            </a:r>
            <a:endParaRPr/>
          </a:p>
        </p:txBody>
      </p:sp>
      <p:sp>
        <p:nvSpPr>
          <p:cNvPr id="1073" name="Google Shape;1073;p149"/>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1077"/>
        <p:cNvGrpSpPr/>
        <p:nvPr/>
      </p:nvGrpSpPr>
      <p:grpSpPr>
        <a:xfrm>
          <a:off x="0" y="0"/>
          <a:ext cx="0" cy="0"/>
          <a:chOff x="0" y="0"/>
          <a:chExt cx="0" cy="0"/>
        </a:xfrm>
      </p:grpSpPr>
      <p:sp>
        <p:nvSpPr>
          <p:cNvPr id="1078" name="Google Shape;1078;p15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CLINICAL SCENARIO</a:t>
            </a:r>
            <a:endParaRPr/>
          </a:p>
        </p:txBody>
      </p:sp>
      <p:sp>
        <p:nvSpPr>
          <p:cNvPr id="1079" name="Google Shape;1079;p150"/>
          <p:cNvSpPr txBox="1">
            <a:spLocks noGrp="1"/>
          </p:cNvSpPr>
          <p:nvPr>
            <p:ph type="body" idx="1"/>
          </p:nvPr>
        </p:nvSpPr>
        <p:spPr>
          <a:xfrm>
            <a:off x="311700" y="1640025"/>
            <a:ext cx="8520600" cy="2201100"/>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en" sz="3000"/>
              <a:t>I know we used video laryngoscopy for our ED intubations. Is that because we need to be supervised?</a:t>
            </a:r>
            <a:endParaRPr sz="300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1083"/>
        <p:cNvGrpSpPr/>
        <p:nvPr/>
      </p:nvGrpSpPr>
      <p:grpSpPr>
        <a:xfrm>
          <a:off x="0" y="0"/>
          <a:ext cx="0" cy="0"/>
          <a:chOff x="0" y="0"/>
          <a:chExt cx="0" cy="0"/>
        </a:xfrm>
      </p:grpSpPr>
      <p:sp>
        <p:nvSpPr>
          <p:cNvPr id="1084" name="Google Shape;1084;p151"/>
          <p:cNvSpPr txBox="1">
            <a:spLocks noGrp="1"/>
          </p:cNvSpPr>
          <p:nvPr>
            <p:ph type="title"/>
          </p:nvPr>
        </p:nvSpPr>
        <p:spPr>
          <a:xfrm>
            <a:off x="311700" y="445025"/>
            <a:ext cx="8520600" cy="707400"/>
          </a:xfrm>
          <a:prstGeom prst="rect">
            <a:avLst/>
          </a:prstGeom>
          <a:solidFill>
            <a:srgbClr val="D5A6BD"/>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Miller et al. </a:t>
            </a:r>
            <a:r>
              <a:rPr lang="en" sz="1600">
                <a:latin typeface="Droid Sans"/>
                <a:ea typeface="Droid Sans"/>
                <a:cs typeface="Droid Sans"/>
                <a:sym typeface="Droid Sans"/>
              </a:rPr>
              <a:t>Video-assisted laryngoscopy for pediatric tracheal intubation in the emergency department: a multicenter study of clinical outcomes</a:t>
            </a:r>
            <a:r>
              <a:rPr lang="en" sz="1600" b="0">
                <a:latin typeface="Droid Sans"/>
                <a:ea typeface="Droid Sans"/>
                <a:cs typeface="Droid Sans"/>
                <a:sym typeface="Droid Sans"/>
              </a:rPr>
              <a:t>.</a:t>
            </a:r>
            <a:r>
              <a:rPr lang="en" sz="1600" b="0" i="1">
                <a:latin typeface="Droid Sans"/>
                <a:ea typeface="Droid Sans"/>
                <a:cs typeface="Droid Sans"/>
                <a:sym typeface="Droid Sans"/>
              </a:rPr>
              <a:t> </a:t>
            </a:r>
            <a:r>
              <a:rPr lang="en" sz="1400" b="0" i="1">
                <a:latin typeface="Droid Sans"/>
                <a:ea typeface="Droid Sans"/>
                <a:cs typeface="Droid Sans"/>
                <a:sym typeface="Droid Sans"/>
              </a:rPr>
              <a:t>Ann Emerg Med</a:t>
            </a:r>
            <a:r>
              <a:rPr lang="en" sz="1400" b="0">
                <a:latin typeface="Droid Sans"/>
                <a:ea typeface="Droid Sans"/>
                <a:cs typeface="Droid Sans"/>
                <a:sym typeface="Droid Sans"/>
              </a:rPr>
              <a:t>. 2023.</a:t>
            </a:r>
            <a:endParaRPr sz="1400">
              <a:latin typeface="Droid Sans"/>
              <a:ea typeface="Droid Sans"/>
              <a:cs typeface="Droid Sans"/>
              <a:sym typeface="Droid Sans"/>
            </a:endParaRPr>
          </a:p>
        </p:txBody>
      </p:sp>
      <p:sp>
        <p:nvSpPr>
          <p:cNvPr id="1085" name="Google Shape;1085;p15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n"/>
              <a:t>Observational study of 1,412 tracheal intubations from 2017-2021 from NEAR4KIDS (9 EDs in US and Canada) and two additional EDs from PEM airway education collaborative</a:t>
            </a:r>
            <a:endParaRPr/>
          </a:p>
          <a:p>
            <a:pPr marL="0" lvl="0" indent="0" algn="l" rtl="0">
              <a:spcBef>
                <a:spcPts val="0"/>
              </a:spcBef>
              <a:spcAft>
                <a:spcPts val="0"/>
              </a:spcAft>
              <a:buNone/>
            </a:pPr>
            <a:endParaRPr/>
          </a:p>
          <a:p>
            <a:pPr marL="0" lvl="0" indent="0" algn="l" rtl="0">
              <a:spcBef>
                <a:spcPts val="0"/>
              </a:spcBef>
              <a:spcAft>
                <a:spcPts val="0"/>
              </a:spcAft>
              <a:buNone/>
            </a:pPr>
            <a:r>
              <a:rPr lang="en" b="1"/>
              <a:t>Method:</a:t>
            </a:r>
            <a:endParaRPr b="1"/>
          </a:p>
          <a:p>
            <a:pPr marL="457200" lvl="0" indent="-325755" algn="l" rtl="0">
              <a:spcBef>
                <a:spcPts val="0"/>
              </a:spcBef>
              <a:spcAft>
                <a:spcPts val="0"/>
              </a:spcAft>
              <a:buSzPct val="100000"/>
              <a:buChar char="●"/>
            </a:pPr>
            <a:r>
              <a:rPr lang="en"/>
              <a:t>ED physician completes form at bedside after each intubation</a:t>
            </a:r>
            <a:endParaRPr/>
          </a:p>
          <a:p>
            <a:pPr marL="457200" lvl="0" indent="-325755" algn="l" rtl="0">
              <a:spcBef>
                <a:spcPts val="0"/>
              </a:spcBef>
              <a:spcAft>
                <a:spcPts val="0"/>
              </a:spcAft>
              <a:buSzPct val="100000"/>
              <a:buChar char="●"/>
            </a:pPr>
            <a:r>
              <a:rPr lang="en"/>
              <a:t>Tracked adverse airway outcomes:</a:t>
            </a:r>
            <a:endParaRPr/>
          </a:p>
          <a:p>
            <a:pPr marL="914400" lvl="1" indent="-304165" algn="l" rtl="0">
              <a:spcBef>
                <a:spcPts val="0"/>
              </a:spcBef>
              <a:spcAft>
                <a:spcPts val="0"/>
              </a:spcAft>
              <a:buSzPct val="100000"/>
              <a:buChar char="○"/>
            </a:pPr>
            <a:r>
              <a:rPr lang="en"/>
              <a:t>Severe: aspiration, cardiac arrest, hypotension requiring intervention (fluid and/or vasopressors), hypoxia (lowest SpO2 &lt; 80%), unrecognized esophageal intubation</a:t>
            </a:r>
            <a:endParaRPr/>
          </a:p>
          <a:p>
            <a:pPr marL="914400" lvl="1" indent="-304165" algn="l" rtl="0">
              <a:spcBef>
                <a:spcPts val="0"/>
              </a:spcBef>
              <a:spcAft>
                <a:spcPts val="0"/>
              </a:spcAft>
              <a:buSzPct val="100000"/>
              <a:buChar char="○"/>
            </a:pPr>
            <a:r>
              <a:rPr lang="en"/>
              <a:t>Others: hypoxia (SpO2 less than 90%), laryngospasm, dysrhythmia, lip or dental injury, mainstem bronchial intubation, mucosal injury, pneumothorax or pneumomediastinum, vomiting</a:t>
            </a:r>
            <a:endParaRPr/>
          </a:p>
          <a:p>
            <a:pPr marL="457200" lvl="0" indent="-325755" algn="l" rtl="0">
              <a:spcBef>
                <a:spcPts val="0"/>
              </a:spcBef>
              <a:spcAft>
                <a:spcPts val="0"/>
              </a:spcAft>
              <a:buSzPct val="100000"/>
              <a:buChar char="●"/>
            </a:pPr>
            <a:r>
              <a:rPr lang="en"/>
              <a:t>Analysis</a:t>
            </a:r>
            <a:endParaRPr/>
          </a:p>
          <a:p>
            <a:pPr marL="914400" lvl="1" indent="-304165" algn="l" rtl="0">
              <a:spcBef>
                <a:spcPts val="0"/>
              </a:spcBef>
              <a:spcAft>
                <a:spcPts val="0"/>
              </a:spcAft>
              <a:buSzPct val="100000"/>
              <a:buChar char="○"/>
            </a:pPr>
            <a:r>
              <a:rPr lang="en"/>
              <a:t>estimated </a:t>
            </a:r>
            <a:r>
              <a:rPr lang="en" b="1"/>
              <a:t>multivariable logistic regression models</a:t>
            </a:r>
            <a:endParaRPr/>
          </a:p>
          <a:p>
            <a:pPr marL="1371600" lvl="2" indent="-304164" algn="l" rtl="0">
              <a:spcBef>
                <a:spcPts val="0"/>
              </a:spcBef>
              <a:spcAft>
                <a:spcPts val="0"/>
              </a:spcAft>
              <a:buSzPct val="100000"/>
              <a:buChar char="■"/>
            </a:pPr>
            <a:r>
              <a:rPr lang="en"/>
              <a:t>account for clustering by site, age, indication for intubation, proceduralist level of training, use of a neuromuscular blocking agent, and use of video-assisted laryngoscopy</a:t>
            </a:r>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1089"/>
        <p:cNvGrpSpPr/>
        <p:nvPr/>
      </p:nvGrpSpPr>
      <p:grpSpPr>
        <a:xfrm>
          <a:off x="0" y="0"/>
          <a:ext cx="0" cy="0"/>
          <a:chOff x="0" y="0"/>
          <a:chExt cx="0" cy="0"/>
        </a:xfrm>
      </p:grpSpPr>
      <p:sp>
        <p:nvSpPr>
          <p:cNvPr id="1090" name="Google Shape;1090;p152"/>
          <p:cNvSpPr txBox="1">
            <a:spLocks noGrp="1"/>
          </p:cNvSpPr>
          <p:nvPr>
            <p:ph type="title"/>
          </p:nvPr>
        </p:nvSpPr>
        <p:spPr>
          <a:xfrm>
            <a:off x="311700" y="445025"/>
            <a:ext cx="8520600" cy="707400"/>
          </a:xfrm>
          <a:prstGeom prst="rect">
            <a:avLst/>
          </a:prstGeom>
          <a:solidFill>
            <a:srgbClr val="D5A6BD"/>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Miller et al. </a:t>
            </a:r>
            <a:r>
              <a:rPr lang="en" sz="1600">
                <a:latin typeface="Droid Sans"/>
                <a:ea typeface="Droid Sans"/>
                <a:cs typeface="Droid Sans"/>
                <a:sym typeface="Droid Sans"/>
              </a:rPr>
              <a:t>Video-assisted laryngoscopy for pediatric tracheal intubation in the emergency department: a multicenter study of clinical outcomes</a:t>
            </a:r>
            <a:r>
              <a:rPr lang="en" sz="1600" b="0">
                <a:latin typeface="Droid Sans"/>
                <a:ea typeface="Droid Sans"/>
                <a:cs typeface="Droid Sans"/>
                <a:sym typeface="Droid Sans"/>
              </a:rPr>
              <a:t>.</a:t>
            </a:r>
            <a:r>
              <a:rPr lang="en" sz="1600" b="0" i="1">
                <a:latin typeface="Droid Sans"/>
                <a:ea typeface="Droid Sans"/>
                <a:cs typeface="Droid Sans"/>
                <a:sym typeface="Droid Sans"/>
              </a:rPr>
              <a:t> </a:t>
            </a:r>
            <a:r>
              <a:rPr lang="en" sz="1400" b="0" i="1">
                <a:latin typeface="Droid Sans"/>
                <a:ea typeface="Droid Sans"/>
                <a:cs typeface="Droid Sans"/>
                <a:sym typeface="Droid Sans"/>
              </a:rPr>
              <a:t>Ann Emerg Med</a:t>
            </a:r>
            <a:r>
              <a:rPr lang="en" sz="1400" b="0">
                <a:latin typeface="Droid Sans"/>
                <a:ea typeface="Droid Sans"/>
                <a:cs typeface="Droid Sans"/>
                <a:sym typeface="Droid Sans"/>
              </a:rPr>
              <a:t>. 2023.</a:t>
            </a:r>
            <a:endParaRPr sz="1400">
              <a:latin typeface="Droid Sans"/>
              <a:ea typeface="Droid Sans"/>
              <a:cs typeface="Droid Sans"/>
              <a:sym typeface="Droid Sans"/>
            </a:endParaRPr>
          </a:p>
        </p:txBody>
      </p:sp>
      <p:sp>
        <p:nvSpPr>
          <p:cNvPr id="1091" name="Google Shape;1091;p15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77500" lnSpcReduction="10000"/>
          </a:bodyPr>
          <a:lstStyle/>
          <a:p>
            <a:pPr marL="0" lvl="0" indent="0" algn="l" rtl="0">
              <a:spcBef>
                <a:spcPts val="0"/>
              </a:spcBef>
              <a:spcAft>
                <a:spcPts val="0"/>
              </a:spcAft>
              <a:buNone/>
            </a:pPr>
            <a:r>
              <a:rPr lang="en" b="1" u="sng"/>
              <a:t>Results</a:t>
            </a:r>
            <a:endParaRPr b="1" u="sng"/>
          </a:p>
          <a:p>
            <a:pPr marL="457200" lvl="0" indent="-317182" algn="l" rtl="0">
              <a:spcBef>
                <a:spcPts val="0"/>
              </a:spcBef>
              <a:spcAft>
                <a:spcPts val="0"/>
              </a:spcAft>
              <a:buSzPct val="100000"/>
              <a:buChar char="●"/>
            </a:pPr>
            <a:r>
              <a:rPr lang="en"/>
              <a:t>Video-assisted laryngoscopy in 946/1241 (76%) of patients.</a:t>
            </a:r>
            <a:endParaRPr/>
          </a:p>
          <a:p>
            <a:pPr marL="457200" lvl="0" indent="-317182" algn="l" rtl="0">
              <a:spcBef>
                <a:spcPts val="0"/>
              </a:spcBef>
              <a:spcAft>
                <a:spcPts val="0"/>
              </a:spcAft>
              <a:buSzPct val="100000"/>
              <a:buChar char="●"/>
            </a:pPr>
            <a:r>
              <a:rPr lang="en"/>
              <a:t>First-attempt success was 970/1386 (70%). </a:t>
            </a:r>
            <a:endParaRPr/>
          </a:p>
          <a:p>
            <a:pPr marL="0" lvl="0" indent="0" algn="l" rtl="0">
              <a:spcBef>
                <a:spcPts val="0"/>
              </a:spcBef>
              <a:spcAft>
                <a:spcPts val="0"/>
              </a:spcAft>
              <a:buNone/>
            </a:pPr>
            <a:endParaRPr/>
          </a:p>
          <a:p>
            <a:pPr marL="0" lvl="0" indent="0" algn="l" rtl="0">
              <a:spcBef>
                <a:spcPts val="0"/>
              </a:spcBef>
              <a:spcAft>
                <a:spcPts val="0"/>
              </a:spcAft>
              <a:buNone/>
            </a:pPr>
            <a:r>
              <a:rPr lang="en"/>
              <a:t>Video-assisted laryngoscopy (unknown if direct or indirect) was associated with:</a:t>
            </a:r>
            <a:endParaRPr/>
          </a:p>
          <a:p>
            <a:pPr marL="457200" lvl="0" indent="-317182" algn="l" rtl="0">
              <a:spcBef>
                <a:spcPts val="0"/>
              </a:spcBef>
              <a:spcAft>
                <a:spcPts val="0"/>
              </a:spcAft>
              <a:buSzPct val="100000"/>
              <a:buChar char="●"/>
            </a:pPr>
            <a:r>
              <a:rPr lang="en" b="1"/>
              <a:t>increased odds of first-attempt success</a:t>
            </a:r>
            <a:r>
              <a:rPr lang="en"/>
              <a:t> (OR 2.01; 95% CI, 1.48-2.73)</a:t>
            </a:r>
            <a:endParaRPr/>
          </a:p>
          <a:p>
            <a:pPr marL="457200" lvl="0" indent="-317182" algn="l" rtl="0">
              <a:spcBef>
                <a:spcPts val="0"/>
              </a:spcBef>
              <a:spcAft>
                <a:spcPts val="0"/>
              </a:spcAft>
              <a:buSzPct val="100000"/>
              <a:buChar char="●"/>
            </a:pPr>
            <a:r>
              <a:rPr lang="en" b="1"/>
              <a:t>decreased odds of severe adverse airway outcomes </a:t>
            </a:r>
            <a:r>
              <a:rPr lang="en"/>
              <a:t>(OR 0.70; 95% CI, 0.58-0.85) including decreased severe hypoxia (OR 0.69; 95% CI, 0.55-0.87).</a:t>
            </a:r>
            <a:endParaRPr/>
          </a:p>
          <a:p>
            <a:pPr marL="0" lvl="0" indent="0" algn="l" rtl="0">
              <a:spcBef>
                <a:spcPts val="0"/>
              </a:spcBef>
              <a:spcAft>
                <a:spcPts val="0"/>
              </a:spcAft>
              <a:buNone/>
            </a:pPr>
            <a:endParaRPr/>
          </a:p>
          <a:p>
            <a:pPr marL="0" lvl="0" indent="0" algn="l" rtl="0">
              <a:spcBef>
                <a:spcPts val="0"/>
              </a:spcBef>
              <a:spcAft>
                <a:spcPts val="0"/>
              </a:spcAft>
              <a:buNone/>
            </a:pPr>
            <a:r>
              <a:rPr lang="en"/>
              <a:t>Contradicts some other studies about video laryngoscopy in which videography was used for indirect laryngoscopy exclusively</a:t>
            </a:r>
            <a:endParaRPr/>
          </a:p>
          <a:p>
            <a:pPr marL="457200" lvl="0" indent="-317182" algn="l" rtl="0">
              <a:spcBef>
                <a:spcPts val="0"/>
              </a:spcBef>
              <a:spcAft>
                <a:spcPts val="0"/>
              </a:spcAft>
              <a:buSzPct val="100000"/>
              <a:buChar char="●"/>
            </a:pPr>
            <a:r>
              <a:rPr lang="en"/>
              <a:t>VIPER showed indirect video laryngoscopy did not have higher first pass success </a:t>
            </a:r>
            <a:endParaRPr/>
          </a:p>
          <a:p>
            <a:pPr marL="0" lvl="0" indent="0" algn="l" rtl="0">
              <a:spcBef>
                <a:spcPts val="0"/>
              </a:spcBef>
              <a:spcAft>
                <a:spcPts val="0"/>
              </a:spcAft>
              <a:buNone/>
            </a:pPr>
            <a:r>
              <a:rPr lang="en"/>
              <a:t>Many studies show that people who use video also perform direct visualization at least part of the time</a:t>
            </a:r>
            <a:endParaRPr/>
          </a:p>
          <a:p>
            <a:pPr marL="0" lvl="0" indent="0" algn="l" rtl="0">
              <a:spcBef>
                <a:spcPts val="0"/>
              </a:spcBef>
              <a:spcAft>
                <a:spcPts val="0"/>
              </a:spcAft>
              <a:buNone/>
            </a:pPr>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1095"/>
        <p:cNvGrpSpPr/>
        <p:nvPr/>
      </p:nvGrpSpPr>
      <p:grpSpPr>
        <a:xfrm>
          <a:off x="0" y="0"/>
          <a:ext cx="0" cy="0"/>
          <a:chOff x="0" y="0"/>
          <a:chExt cx="0" cy="0"/>
        </a:xfrm>
      </p:grpSpPr>
      <p:sp>
        <p:nvSpPr>
          <p:cNvPr id="1096" name="Google Shape;1096;p15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CLINICAL SCENARIO</a:t>
            </a:r>
            <a:endParaRPr/>
          </a:p>
        </p:txBody>
      </p:sp>
      <p:sp>
        <p:nvSpPr>
          <p:cNvPr id="1097" name="Google Shape;1097;p153"/>
          <p:cNvSpPr txBox="1">
            <a:spLocks noGrp="1"/>
          </p:cNvSpPr>
          <p:nvPr>
            <p:ph type="body" idx="1"/>
          </p:nvPr>
        </p:nvSpPr>
        <p:spPr>
          <a:xfrm>
            <a:off x="311700" y="1640025"/>
            <a:ext cx="8520600" cy="2201100"/>
          </a:xfrm>
          <a:prstGeom prst="rect">
            <a:avLst/>
          </a:prstGeom>
        </p:spPr>
        <p:txBody>
          <a:bodyPr spcFirstLastPara="1" wrap="square" lIns="91425" tIns="91425" rIns="91425" bIns="91425" anchor="t" anchorCtr="0">
            <a:normAutofit/>
          </a:bodyPr>
          <a:lstStyle/>
          <a:p>
            <a:pPr marL="0" lvl="0" indent="0" algn="ctr" rtl="0">
              <a:lnSpc>
                <a:spcPct val="95000"/>
              </a:lnSpc>
              <a:spcBef>
                <a:spcPts val="0"/>
              </a:spcBef>
              <a:spcAft>
                <a:spcPts val="1200"/>
              </a:spcAft>
              <a:buSzPts val="1018"/>
              <a:buNone/>
            </a:pPr>
            <a:r>
              <a:rPr lang="en" sz="2675"/>
              <a:t>The adult world has been ahead of the pediatric world in most areas on research, including the difficult airway. I have heard of an anatomically difficult airway. What about the physiologically difficult airway?</a:t>
            </a:r>
            <a:endParaRPr sz="2675"/>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1101"/>
        <p:cNvGrpSpPr/>
        <p:nvPr/>
      </p:nvGrpSpPr>
      <p:grpSpPr>
        <a:xfrm>
          <a:off x="0" y="0"/>
          <a:ext cx="0" cy="0"/>
          <a:chOff x="0" y="0"/>
          <a:chExt cx="0" cy="0"/>
        </a:xfrm>
      </p:grpSpPr>
      <p:sp>
        <p:nvSpPr>
          <p:cNvPr id="1102" name="Google Shape;1102;p154"/>
          <p:cNvSpPr txBox="1">
            <a:spLocks noGrp="1"/>
          </p:cNvSpPr>
          <p:nvPr>
            <p:ph type="title"/>
          </p:nvPr>
        </p:nvSpPr>
        <p:spPr>
          <a:xfrm>
            <a:off x="311700" y="445025"/>
            <a:ext cx="8520600" cy="707400"/>
          </a:xfrm>
          <a:prstGeom prst="rect">
            <a:avLst/>
          </a:prstGeom>
          <a:solidFill>
            <a:srgbClr val="55DAD0">
              <a:alpha val="21560"/>
            </a:srgbClr>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a:t>
            </a:r>
            <a:r>
              <a:rPr lang="en" sz="1600" b="0">
                <a:solidFill>
                  <a:schemeClr val="accent2"/>
                </a:solidFill>
                <a:latin typeface="Droid Sans"/>
                <a:ea typeface="Droid Sans"/>
                <a:cs typeface="Droid Sans"/>
                <a:sym typeface="Droid Sans"/>
              </a:rPr>
              <a:t>Dean et al.</a:t>
            </a:r>
            <a:r>
              <a:rPr lang="en" sz="1600">
                <a:solidFill>
                  <a:schemeClr val="accent2"/>
                </a:solidFill>
                <a:latin typeface="Droid Sans"/>
                <a:ea typeface="Droid Sans"/>
                <a:cs typeface="Droid Sans"/>
                <a:sym typeface="Droid Sans"/>
              </a:rPr>
              <a:t> High-risk criteria for the physiologically difficult paediatric airway: A multicenter, observational study to generate validity evidence</a:t>
            </a:r>
            <a:r>
              <a:rPr lang="en" sz="1600" b="0">
                <a:solidFill>
                  <a:schemeClr val="accent2"/>
                </a:solidFill>
                <a:latin typeface="Droid Sans"/>
                <a:ea typeface="Droid Sans"/>
                <a:cs typeface="Droid Sans"/>
                <a:sym typeface="Droid Sans"/>
              </a:rPr>
              <a:t>.</a:t>
            </a:r>
            <a:r>
              <a:rPr lang="en" sz="1600" b="0" i="1">
                <a:solidFill>
                  <a:schemeClr val="accent2"/>
                </a:solidFill>
                <a:latin typeface="Droid Sans"/>
                <a:ea typeface="Droid Sans"/>
                <a:cs typeface="Droid Sans"/>
                <a:sym typeface="Droid Sans"/>
              </a:rPr>
              <a:t> Resuscitation</a:t>
            </a:r>
            <a:r>
              <a:rPr lang="en" sz="1600" b="0">
                <a:solidFill>
                  <a:schemeClr val="accent2"/>
                </a:solidFill>
                <a:latin typeface="Droid Sans"/>
                <a:ea typeface="Droid Sans"/>
                <a:cs typeface="Droid Sans"/>
                <a:sym typeface="Droid Sans"/>
              </a:rPr>
              <a:t>. 2023.</a:t>
            </a:r>
            <a:endParaRPr sz="1600" b="0">
              <a:latin typeface="Droid Sans"/>
              <a:ea typeface="Droid Sans"/>
              <a:cs typeface="Droid Sans"/>
              <a:sym typeface="Droid Sans"/>
            </a:endParaRPr>
          </a:p>
          <a:p>
            <a:pPr marL="0" lvl="0" indent="0" algn="l" rtl="0">
              <a:spcBef>
                <a:spcPts val="0"/>
              </a:spcBef>
              <a:spcAft>
                <a:spcPts val="0"/>
              </a:spcAft>
              <a:buNone/>
            </a:pPr>
            <a:endParaRPr sz="1600">
              <a:latin typeface="Droid Sans"/>
              <a:ea typeface="Droid Sans"/>
              <a:cs typeface="Droid Sans"/>
              <a:sym typeface="Droid Sans"/>
            </a:endParaRPr>
          </a:p>
        </p:txBody>
      </p:sp>
      <p:sp>
        <p:nvSpPr>
          <p:cNvPr id="1103" name="Google Shape;1103;p15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70000" lnSpcReduction="10000"/>
          </a:bodyPr>
          <a:lstStyle/>
          <a:p>
            <a:pPr marL="0" lvl="0" indent="0" algn="l" rtl="0">
              <a:spcBef>
                <a:spcPts val="0"/>
              </a:spcBef>
              <a:spcAft>
                <a:spcPts val="0"/>
              </a:spcAft>
              <a:buNone/>
            </a:pPr>
            <a:r>
              <a:rPr lang="en"/>
              <a:t>Retrospective cohort of 1200 pediatric intubations (age &lt;21) across 8 PEDs</a:t>
            </a:r>
            <a:endParaRPr/>
          </a:p>
          <a:p>
            <a:pPr marL="0" lvl="0" indent="0" algn="l" rtl="0">
              <a:spcBef>
                <a:spcPts val="0"/>
              </a:spcBef>
              <a:spcAft>
                <a:spcPts val="0"/>
              </a:spcAft>
              <a:buNone/>
            </a:pPr>
            <a:endParaRPr/>
          </a:p>
          <a:p>
            <a:pPr marL="0" lvl="0" indent="0" algn="l" rtl="0">
              <a:spcBef>
                <a:spcPts val="0"/>
              </a:spcBef>
              <a:spcAft>
                <a:spcPts val="0"/>
              </a:spcAft>
              <a:buNone/>
            </a:pPr>
            <a:r>
              <a:rPr lang="en" b="1"/>
              <a:t>Exposure: </a:t>
            </a:r>
            <a:endParaRPr b="1"/>
          </a:p>
          <a:p>
            <a:pPr marL="457200" lvl="0" indent="-308610" algn="l" rtl="0">
              <a:spcBef>
                <a:spcPts val="0"/>
              </a:spcBef>
              <a:spcAft>
                <a:spcPts val="0"/>
              </a:spcAft>
              <a:buSzPct val="100000"/>
              <a:buChar char="●"/>
            </a:pPr>
            <a:r>
              <a:rPr lang="en"/>
              <a:t>6 previously studied high-risk criteria for peri-intubation arrest: (1) persistent hypoxemia despite supplemental oxygen, (2) persistent hypotension, (3) concern for cardiac dysfunction, (4) post-return of spontaneous circulation (ROSC), (5) severe metabolic acidosis (pH &lt; 7.1), and (6) status asthmaticus. </a:t>
            </a:r>
            <a:endParaRPr/>
          </a:p>
          <a:p>
            <a:pPr marL="0" lvl="0" indent="0" algn="l" rtl="0">
              <a:spcBef>
                <a:spcPts val="0"/>
              </a:spcBef>
              <a:spcAft>
                <a:spcPts val="0"/>
              </a:spcAft>
              <a:buNone/>
            </a:pPr>
            <a:endParaRPr/>
          </a:p>
          <a:p>
            <a:pPr marL="0" lvl="0" indent="0" algn="l" rtl="0">
              <a:spcBef>
                <a:spcPts val="0"/>
              </a:spcBef>
              <a:spcAft>
                <a:spcPts val="0"/>
              </a:spcAft>
              <a:buNone/>
            </a:pPr>
            <a:r>
              <a:rPr lang="en" b="1"/>
              <a:t>Primary outcome: </a:t>
            </a:r>
            <a:r>
              <a:rPr lang="en"/>
              <a:t>peri-intubation cardiac arrest </a:t>
            </a:r>
            <a:endParaRPr/>
          </a:p>
          <a:p>
            <a:pPr marL="0" lvl="0" indent="0" algn="l" rtl="0">
              <a:spcBef>
                <a:spcPts val="0"/>
              </a:spcBef>
              <a:spcAft>
                <a:spcPts val="0"/>
              </a:spcAft>
              <a:buNone/>
            </a:pPr>
            <a:r>
              <a:rPr lang="en" b="1"/>
              <a:t>Secondary outcomes: </a:t>
            </a:r>
            <a:r>
              <a:rPr lang="en"/>
              <a:t>ECMO cannulation and in-hospital mortality</a:t>
            </a:r>
            <a:endParaRPr/>
          </a:p>
          <a:p>
            <a:pPr marL="0" lvl="0" indent="0" algn="l" rtl="0">
              <a:spcBef>
                <a:spcPts val="0"/>
              </a:spcBef>
              <a:spcAft>
                <a:spcPts val="0"/>
              </a:spcAft>
              <a:buNone/>
            </a:pPr>
            <a:endParaRPr/>
          </a:p>
          <a:p>
            <a:pPr marL="0" lvl="0" indent="0" algn="l" rtl="0">
              <a:spcBef>
                <a:spcPts val="0"/>
              </a:spcBef>
              <a:spcAft>
                <a:spcPts val="0"/>
              </a:spcAft>
              <a:buNone/>
            </a:pPr>
            <a:r>
              <a:rPr lang="en" b="1"/>
              <a:t>Analysis: </a:t>
            </a:r>
            <a:r>
              <a:rPr lang="en"/>
              <a:t>generalized linear mixed modeling</a:t>
            </a:r>
            <a:endParaRPr/>
          </a:p>
          <a:p>
            <a:pPr marL="0" lvl="0" indent="0" algn="l" rtl="0">
              <a:spcBef>
                <a:spcPts val="0"/>
              </a:spcBef>
              <a:spcAft>
                <a:spcPts val="0"/>
              </a:spcAft>
              <a:buNone/>
            </a:pPr>
            <a:endParaRPr/>
          </a:p>
          <a:p>
            <a:pPr marL="0" lvl="0" indent="0" algn="l" rtl="0">
              <a:spcBef>
                <a:spcPts val="0"/>
              </a:spcBef>
              <a:spcAft>
                <a:spcPts val="0"/>
              </a:spcAft>
              <a:buNone/>
            </a:pPr>
            <a:r>
              <a:rPr lang="en" b="1"/>
              <a:t>Results:</a:t>
            </a:r>
            <a:endParaRPr b="1"/>
          </a:p>
          <a:p>
            <a:pPr marL="0" lvl="0" indent="0" algn="l" rtl="0">
              <a:spcBef>
                <a:spcPts val="0"/>
              </a:spcBef>
              <a:spcAft>
                <a:spcPts val="0"/>
              </a:spcAft>
              <a:buNone/>
            </a:pPr>
            <a:r>
              <a:rPr lang="en"/>
              <a:t>332 (27%) met at least one high-risk criteria for physiologically difficult airway </a:t>
            </a:r>
            <a:endParaRPr/>
          </a:p>
          <a:p>
            <a:pPr marL="0" lvl="0" indent="0" algn="l" rtl="0">
              <a:spcBef>
                <a:spcPts val="0"/>
              </a:spcBef>
              <a:spcAft>
                <a:spcPts val="0"/>
              </a:spcAft>
              <a:buNone/>
            </a:pPr>
            <a:r>
              <a:rPr lang="en"/>
              <a:t>29 patients with cardiac arrest. All 29 with peri-intubation arrest met at least one criterion</a:t>
            </a:r>
            <a:endParaRPr/>
          </a:p>
          <a:p>
            <a:pPr marL="0" lvl="0" indent="0" algn="l" rtl="0">
              <a:spcBef>
                <a:spcPts val="0"/>
              </a:spcBef>
              <a:spcAft>
                <a:spcPts val="0"/>
              </a:spcAft>
              <a:buNone/>
            </a:pPr>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1107"/>
        <p:cNvGrpSpPr/>
        <p:nvPr/>
      </p:nvGrpSpPr>
      <p:grpSpPr>
        <a:xfrm>
          <a:off x="0" y="0"/>
          <a:ext cx="0" cy="0"/>
          <a:chOff x="0" y="0"/>
          <a:chExt cx="0" cy="0"/>
        </a:xfrm>
      </p:grpSpPr>
      <p:sp>
        <p:nvSpPr>
          <p:cNvPr id="1108" name="Google Shape;1108;p155"/>
          <p:cNvSpPr txBox="1">
            <a:spLocks noGrp="1"/>
          </p:cNvSpPr>
          <p:nvPr>
            <p:ph type="title"/>
          </p:nvPr>
        </p:nvSpPr>
        <p:spPr>
          <a:xfrm>
            <a:off x="311700" y="445025"/>
            <a:ext cx="8520600" cy="707400"/>
          </a:xfrm>
          <a:prstGeom prst="rect">
            <a:avLst/>
          </a:prstGeom>
          <a:solidFill>
            <a:srgbClr val="55DAD0">
              <a:alpha val="21560"/>
            </a:srgbClr>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a:t>
            </a:r>
            <a:r>
              <a:rPr lang="en" sz="1600" b="0">
                <a:solidFill>
                  <a:schemeClr val="accent2"/>
                </a:solidFill>
                <a:latin typeface="Droid Sans"/>
                <a:ea typeface="Droid Sans"/>
                <a:cs typeface="Droid Sans"/>
                <a:sym typeface="Droid Sans"/>
              </a:rPr>
              <a:t>Dean et al.</a:t>
            </a:r>
            <a:r>
              <a:rPr lang="en" sz="1600">
                <a:solidFill>
                  <a:schemeClr val="accent2"/>
                </a:solidFill>
                <a:latin typeface="Droid Sans"/>
                <a:ea typeface="Droid Sans"/>
                <a:cs typeface="Droid Sans"/>
                <a:sym typeface="Droid Sans"/>
              </a:rPr>
              <a:t> High-risk criteria for the physiologically difficult paediatric airway: A multicenter, observational study to generate validity evidence</a:t>
            </a:r>
            <a:r>
              <a:rPr lang="en" sz="1600" b="0">
                <a:solidFill>
                  <a:schemeClr val="accent2"/>
                </a:solidFill>
                <a:latin typeface="Droid Sans"/>
                <a:ea typeface="Droid Sans"/>
                <a:cs typeface="Droid Sans"/>
                <a:sym typeface="Droid Sans"/>
              </a:rPr>
              <a:t>.</a:t>
            </a:r>
            <a:r>
              <a:rPr lang="en" sz="1600" b="0" i="1">
                <a:solidFill>
                  <a:schemeClr val="accent2"/>
                </a:solidFill>
                <a:latin typeface="Droid Sans"/>
                <a:ea typeface="Droid Sans"/>
                <a:cs typeface="Droid Sans"/>
                <a:sym typeface="Droid Sans"/>
              </a:rPr>
              <a:t> Resuscitation</a:t>
            </a:r>
            <a:r>
              <a:rPr lang="en" sz="1600" b="0">
                <a:solidFill>
                  <a:schemeClr val="accent2"/>
                </a:solidFill>
                <a:latin typeface="Droid Sans"/>
                <a:ea typeface="Droid Sans"/>
                <a:cs typeface="Droid Sans"/>
                <a:sym typeface="Droid Sans"/>
              </a:rPr>
              <a:t>. 2023.</a:t>
            </a:r>
            <a:endParaRPr sz="1600" b="0">
              <a:latin typeface="Droid Sans"/>
              <a:ea typeface="Droid Sans"/>
              <a:cs typeface="Droid Sans"/>
              <a:sym typeface="Droid Sans"/>
            </a:endParaRPr>
          </a:p>
          <a:p>
            <a:pPr marL="0" lvl="0" indent="0" algn="l" rtl="0">
              <a:spcBef>
                <a:spcPts val="0"/>
              </a:spcBef>
              <a:spcAft>
                <a:spcPts val="0"/>
              </a:spcAft>
              <a:buNone/>
            </a:pPr>
            <a:endParaRPr sz="1600">
              <a:latin typeface="Droid Sans"/>
              <a:ea typeface="Droid Sans"/>
              <a:cs typeface="Droid Sans"/>
              <a:sym typeface="Droid Sans"/>
            </a:endParaRPr>
          </a:p>
        </p:txBody>
      </p:sp>
      <p:pic>
        <p:nvPicPr>
          <p:cNvPr id="1109" name="Google Shape;1109;p155"/>
          <p:cNvPicPr preferRelativeResize="0"/>
          <p:nvPr/>
        </p:nvPicPr>
        <p:blipFill>
          <a:blip r:embed="rId3">
            <a:alphaModFix/>
          </a:blip>
          <a:stretch>
            <a:fillRect/>
          </a:stretch>
        </p:blipFill>
        <p:spPr>
          <a:xfrm>
            <a:off x="612375" y="1415250"/>
            <a:ext cx="7734425" cy="2726875"/>
          </a:xfrm>
          <a:prstGeom prst="rect">
            <a:avLst/>
          </a:prstGeom>
          <a:noFill/>
          <a:ln>
            <a:noFill/>
          </a:ln>
        </p:spPr>
      </p:pic>
      <p:sp>
        <p:nvSpPr>
          <p:cNvPr id="1110" name="Google Shape;1110;p155"/>
          <p:cNvSpPr/>
          <p:nvPr/>
        </p:nvSpPr>
        <p:spPr>
          <a:xfrm>
            <a:off x="3249925" y="2027450"/>
            <a:ext cx="2239200" cy="1752900"/>
          </a:xfrm>
          <a:prstGeom prst="rect">
            <a:avLst/>
          </a:prstGeom>
          <a:noFill/>
          <a:ln w="28575"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1114"/>
        <p:cNvGrpSpPr/>
        <p:nvPr/>
      </p:nvGrpSpPr>
      <p:grpSpPr>
        <a:xfrm>
          <a:off x="0" y="0"/>
          <a:ext cx="0" cy="0"/>
          <a:chOff x="0" y="0"/>
          <a:chExt cx="0" cy="0"/>
        </a:xfrm>
      </p:grpSpPr>
      <p:sp>
        <p:nvSpPr>
          <p:cNvPr id="1115" name="Google Shape;1115;p156"/>
          <p:cNvSpPr txBox="1">
            <a:spLocks noGrp="1"/>
          </p:cNvSpPr>
          <p:nvPr>
            <p:ph type="title"/>
          </p:nvPr>
        </p:nvSpPr>
        <p:spPr>
          <a:xfrm>
            <a:off x="311700" y="445025"/>
            <a:ext cx="8520600" cy="707400"/>
          </a:xfrm>
          <a:prstGeom prst="rect">
            <a:avLst/>
          </a:prstGeom>
          <a:solidFill>
            <a:srgbClr val="55DAD0">
              <a:alpha val="21560"/>
            </a:srgbClr>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latin typeface="Droid Sans"/>
                <a:ea typeface="Droid Sans"/>
                <a:cs typeface="Droid Sans"/>
                <a:sym typeface="Droid Sans"/>
              </a:rPr>
              <a:t>​​</a:t>
            </a:r>
            <a:r>
              <a:rPr lang="en" sz="1600" b="0">
                <a:solidFill>
                  <a:schemeClr val="accent2"/>
                </a:solidFill>
                <a:latin typeface="Droid Sans"/>
                <a:ea typeface="Droid Sans"/>
                <a:cs typeface="Droid Sans"/>
                <a:sym typeface="Droid Sans"/>
              </a:rPr>
              <a:t>Dean et al.</a:t>
            </a:r>
            <a:r>
              <a:rPr lang="en" sz="1600">
                <a:solidFill>
                  <a:schemeClr val="accent2"/>
                </a:solidFill>
                <a:latin typeface="Droid Sans"/>
                <a:ea typeface="Droid Sans"/>
                <a:cs typeface="Droid Sans"/>
                <a:sym typeface="Droid Sans"/>
              </a:rPr>
              <a:t> High-risk criteria for the physiologically difficult paediatric airway: A multicenter, observational study to generate validity evidence</a:t>
            </a:r>
            <a:r>
              <a:rPr lang="en" sz="1600" b="0">
                <a:solidFill>
                  <a:schemeClr val="accent2"/>
                </a:solidFill>
                <a:latin typeface="Droid Sans"/>
                <a:ea typeface="Droid Sans"/>
                <a:cs typeface="Droid Sans"/>
                <a:sym typeface="Droid Sans"/>
              </a:rPr>
              <a:t>.</a:t>
            </a:r>
            <a:r>
              <a:rPr lang="en" sz="1600" b="0" i="1">
                <a:solidFill>
                  <a:schemeClr val="accent2"/>
                </a:solidFill>
                <a:latin typeface="Droid Sans"/>
                <a:ea typeface="Droid Sans"/>
                <a:cs typeface="Droid Sans"/>
                <a:sym typeface="Droid Sans"/>
              </a:rPr>
              <a:t> Resuscitation</a:t>
            </a:r>
            <a:r>
              <a:rPr lang="en" sz="1600" b="0">
                <a:solidFill>
                  <a:schemeClr val="accent2"/>
                </a:solidFill>
                <a:latin typeface="Droid Sans"/>
                <a:ea typeface="Droid Sans"/>
                <a:cs typeface="Droid Sans"/>
                <a:sym typeface="Droid Sans"/>
              </a:rPr>
              <a:t>. 2023.</a:t>
            </a:r>
            <a:endParaRPr sz="1600" b="0">
              <a:latin typeface="Droid Sans"/>
              <a:ea typeface="Droid Sans"/>
              <a:cs typeface="Droid Sans"/>
              <a:sym typeface="Droid Sans"/>
            </a:endParaRPr>
          </a:p>
          <a:p>
            <a:pPr marL="0" lvl="0" indent="0" algn="l" rtl="0">
              <a:spcBef>
                <a:spcPts val="0"/>
              </a:spcBef>
              <a:spcAft>
                <a:spcPts val="0"/>
              </a:spcAft>
              <a:buNone/>
            </a:pPr>
            <a:endParaRPr sz="1600">
              <a:latin typeface="Droid Sans"/>
              <a:ea typeface="Droid Sans"/>
              <a:cs typeface="Droid Sans"/>
              <a:sym typeface="Droid Sans"/>
            </a:endParaRPr>
          </a:p>
        </p:txBody>
      </p:sp>
      <p:pic>
        <p:nvPicPr>
          <p:cNvPr id="1116" name="Google Shape;1116;p156"/>
          <p:cNvPicPr preferRelativeResize="0"/>
          <p:nvPr/>
        </p:nvPicPr>
        <p:blipFill>
          <a:blip r:embed="rId3">
            <a:alphaModFix/>
          </a:blip>
          <a:stretch>
            <a:fillRect/>
          </a:stretch>
        </p:blipFill>
        <p:spPr>
          <a:xfrm>
            <a:off x="356588" y="1406950"/>
            <a:ext cx="8430825" cy="2688675"/>
          </a:xfrm>
          <a:prstGeom prst="rect">
            <a:avLst/>
          </a:prstGeom>
          <a:noFill/>
          <a:ln>
            <a:noFill/>
          </a:ln>
        </p:spPr>
      </p:pic>
      <p:sp>
        <p:nvSpPr>
          <p:cNvPr id="1117" name="Google Shape;1117;p156"/>
          <p:cNvSpPr/>
          <p:nvPr/>
        </p:nvSpPr>
        <p:spPr>
          <a:xfrm>
            <a:off x="3935725" y="1798850"/>
            <a:ext cx="2218500" cy="1380300"/>
          </a:xfrm>
          <a:prstGeom prst="rect">
            <a:avLst/>
          </a:prstGeom>
          <a:noFill/>
          <a:ln w="28575"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1121"/>
        <p:cNvGrpSpPr/>
        <p:nvPr/>
      </p:nvGrpSpPr>
      <p:grpSpPr>
        <a:xfrm>
          <a:off x="0" y="0"/>
          <a:ext cx="0" cy="0"/>
          <a:chOff x="0" y="0"/>
          <a:chExt cx="0" cy="0"/>
        </a:xfrm>
      </p:grpSpPr>
      <p:sp>
        <p:nvSpPr>
          <p:cNvPr id="1122" name="Google Shape;1122;p157"/>
          <p:cNvSpPr txBox="1">
            <a:spLocks noGrp="1"/>
          </p:cNvSpPr>
          <p:nvPr>
            <p:ph type="ctrTitle"/>
          </p:nvPr>
        </p:nvSpPr>
        <p:spPr>
          <a:xfrm>
            <a:off x="311708" y="1277975"/>
            <a:ext cx="8520600" cy="205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a:t>Comments on short courses of antibiotics and Community Acquired Pneumonia</a:t>
            </a:r>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1126"/>
        <p:cNvGrpSpPr/>
        <p:nvPr/>
      </p:nvGrpSpPr>
      <p:grpSpPr>
        <a:xfrm>
          <a:off x="0" y="0"/>
          <a:ext cx="0" cy="0"/>
          <a:chOff x="0" y="0"/>
          <a:chExt cx="0" cy="0"/>
        </a:xfrm>
      </p:grpSpPr>
      <p:sp>
        <p:nvSpPr>
          <p:cNvPr id="1127" name="Google Shape;1127;p15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CLINICAL SCENARIO</a:t>
            </a:r>
            <a:endParaRPr/>
          </a:p>
        </p:txBody>
      </p:sp>
      <p:sp>
        <p:nvSpPr>
          <p:cNvPr id="1128" name="Google Shape;1128;p158"/>
          <p:cNvSpPr txBox="1">
            <a:spLocks noGrp="1"/>
          </p:cNvSpPr>
          <p:nvPr>
            <p:ph type="body" idx="1"/>
          </p:nvPr>
        </p:nvSpPr>
        <p:spPr>
          <a:xfrm>
            <a:off x="311700" y="1563825"/>
            <a:ext cx="8520600" cy="2201100"/>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en" sz="3000"/>
              <a:t>Several residents are prescribing 5 day courses of antibiotics. Why?</a:t>
            </a:r>
            <a:endParaRPr sz="300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1132"/>
        <p:cNvGrpSpPr/>
        <p:nvPr/>
      </p:nvGrpSpPr>
      <p:grpSpPr>
        <a:xfrm>
          <a:off x="0" y="0"/>
          <a:ext cx="0" cy="0"/>
          <a:chOff x="0" y="0"/>
          <a:chExt cx="0" cy="0"/>
        </a:xfrm>
      </p:grpSpPr>
      <p:pic>
        <p:nvPicPr>
          <p:cNvPr id="1133" name="Google Shape;1133;p159"/>
          <p:cNvPicPr preferRelativeResize="0"/>
          <p:nvPr/>
        </p:nvPicPr>
        <p:blipFill>
          <a:blip r:embed="rId3">
            <a:alphaModFix/>
          </a:blip>
          <a:stretch>
            <a:fillRect/>
          </a:stretch>
        </p:blipFill>
        <p:spPr>
          <a:xfrm>
            <a:off x="160750" y="443075"/>
            <a:ext cx="3739325" cy="1924380"/>
          </a:xfrm>
          <a:prstGeom prst="rect">
            <a:avLst/>
          </a:prstGeom>
          <a:noFill/>
          <a:ln>
            <a:noFill/>
          </a:ln>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1137"/>
        <p:cNvGrpSpPr/>
        <p:nvPr/>
      </p:nvGrpSpPr>
      <p:grpSpPr>
        <a:xfrm>
          <a:off x="0" y="0"/>
          <a:ext cx="0" cy="0"/>
          <a:chOff x="0" y="0"/>
          <a:chExt cx="0" cy="0"/>
        </a:xfrm>
      </p:grpSpPr>
      <p:pic>
        <p:nvPicPr>
          <p:cNvPr id="1138" name="Google Shape;1138;p160"/>
          <p:cNvPicPr preferRelativeResize="0"/>
          <p:nvPr/>
        </p:nvPicPr>
        <p:blipFill>
          <a:blip r:embed="rId3">
            <a:alphaModFix/>
          </a:blip>
          <a:stretch>
            <a:fillRect/>
          </a:stretch>
        </p:blipFill>
        <p:spPr>
          <a:xfrm>
            <a:off x="160750" y="443075"/>
            <a:ext cx="3739325" cy="1924380"/>
          </a:xfrm>
          <a:prstGeom prst="rect">
            <a:avLst/>
          </a:prstGeom>
          <a:noFill/>
          <a:ln>
            <a:noFill/>
          </a:ln>
        </p:spPr>
      </p:pic>
      <p:pic>
        <p:nvPicPr>
          <p:cNvPr id="1139" name="Google Shape;1139;p160"/>
          <p:cNvPicPr preferRelativeResize="0"/>
          <p:nvPr/>
        </p:nvPicPr>
        <p:blipFill>
          <a:blip r:embed="rId4">
            <a:alphaModFix/>
          </a:blip>
          <a:stretch>
            <a:fillRect/>
          </a:stretch>
        </p:blipFill>
        <p:spPr>
          <a:xfrm>
            <a:off x="669525" y="1704525"/>
            <a:ext cx="3808025" cy="1734475"/>
          </a:xfrm>
          <a:prstGeom prst="rect">
            <a:avLst/>
          </a:prstGeom>
          <a:noFill/>
          <a:ln>
            <a:noFill/>
          </a:ln>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1143"/>
        <p:cNvGrpSpPr/>
        <p:nvPr/>
      </p:nvGrpSpPr>
      <p:grpSpPr>
        <a:xfrm>
          <a:off x="0" y="0"/>
          <a:ext cx="0" cy="0"/>
          <a:chOff x="0" y="0"/>
          <a:chExt cx="0" cy="0"/>
        </a:xfrm>
      </p:grpSpPr>
      <p:pic>
        <p:nvPicPr>
          <p:cNvPr id="1144" name="Google Shape;1144;p161"/>
          <p:cNvPicPr preferRelativeResize="0"/>
          <p:nvPr/>
        </p:nvPicPr>
        <p:blipFill>
          <a:blip r:embed="rId3">
            <a:alphaModFix/>
          </a:blip>
          <a:stretch>
            <a:fillRect/>
          </a:stretch>
        </p:blipFill>
        <p:spPr>
          <a:xfrm>
            <a:off x="160750" y="443075"/>
            <a:ext cx="3739325" cy="1924380"/>
          </a:xfrm>
          <a:prstGeom prst="rect">
            <a:avLst/>
          </a:prstGeom>
          <a:noFill/>
          <a:ln>
            <a:noFill/>
          </a:ln>
        </p:spPr>
      </p:pic>
      <p:pic>
        <p:nvPicPr>
          <p:cNvPr id="1145" name="Google Shape;1145;p161"/>
          <p:cNvPicPr preferRelativeResize="0"/>
          <p:nvPr/>
        </p:nvPicPr>
        <p:blipFill>
          <a:blip r:embed="rId4">
            <a:alphaModFix/>
          </a:blip>
          <a:stretch>
            <a:fillRect/>
          </a:stretch>
        </p:blipFill>
        <p:spPr>
          <a:xfrm>
            <a:off x="669525" y="1704525"/>
            <a:ext cx="3808025" cy="1734475"/>
          </a:xfrm>
          <a:prstGeom prst="rect">
            <a:avLst/>
          </a:prstGeom>
          <a:noFill/>
          <a:ln>
            <a:noFill/>
          </a:ln>
        </p:spPr>
      </p:pic>
      <p:pic>
        <p:nvPicPr>
          <p:cNvPr id="1146" name="Google Shape;1146;p161"/>
          <p:cNvPicPr preferRelativeResize="0"/>
          <p:nvPr/>
        </p:nvPicPr>
        <p:blipFill>
          <a:blip r:embed="rId5">
            <a:alphaModFix/>
          </a:blip>
          <a:stretch>
            <a:fillRect/>
          </a:stretch>
        </p:blipFill>
        <p:spPr>
          <a:xfrm>
            <a:off x="2150750" y="2922425"/>
            <a:ext cx="3739326" cy="1618814"/>
          </a:xfrm>
          <a:prstGeom prst="rect">
            <a:avLst/>
          </a:prstGeom>
          <a:noFill/>
          <a:ln>
            <a:noFill/>
          </a:ln>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1150"/>
        <p:cNvGrpSpPr/>
        <p:nvPr/>
      </p:nvGrpSpPr>
      <p:grpSpPr>
        <a:xfrm>
          <a:off x="0" y="0"/>
          <a:ext cx="0" cy="0"/>
          <a:chOff x="0" y="0"/>
          <a:chExt cx="0" cy="0"/>
        </a:xfrm>
      </p:grpSpPr>
      <p:pic>
        <p:nvPicPr>
          <p:cNvPr id="1151" name="Google Shape;1151;p162"/>
          <p:cNvPicPr preferRelativeResize="0"/>
          <p:nvPr/>
        </p:nvPicPr>
        <p:blipFill>
          <a:blip r:embed="rId3">
            <a:alphaModFix/>
          </a:blip>
          <a:stretch>
            <a:fillRect/>
          </a:stretch>
        </p:blipFill>
        <p:spPr>
          <a:xfrm>
            <a:off x="160750" y="443075"/>
            <a:ext cx="3739325" cy="1924380"/>
          </a:xfrm>
          <a:prstGeom prst="rect">
            <a:avLst/>
          </a:prstGeom>
          <a:noFill/>
          <a:ln>
            <a:noFill/>
          </a:ln>
        </p:spPr>
      </p:pic>
      <p:pic>
        <p:nvPicPr>
          <p:cNvPr id="1152" name="Google Shape;1152;p162"/>
          <p:cNvPicPr preferRelativeResize="0"/>
          <p:nvPr/>
        </p:nvPicPr>
        <p:blipFill>
          <a:blip r:embed="rId4">
            <a:alphaModFix/>
          </a:blip>
          <a:stretch>
            <a:fillRect/>
          </a:stretch>
        </p:blipFill>
        <p:spPr>
          <a:xfrm>
            <a:off x="669525" y="1704525"/>
            <a:ext cx="3808025" cy="1734475"/>
          </a:xfrm>
          <a:prstGeom prst="rect">
            <a:avLst/>
          </a:prstGeom>
          <a:noFill/>
          <a:ln>
            <a:noFill/>
          </a:ln>
        </p:spPr>
      </p:pic>
      <p:pic>
        <p:nvPicPr>
          <p:cNvPr id="1153" name="Google Shape;1153;p162"/>
          <p:cNvPicPr preferRelativeResize="0"/>
          <p:nvPr/>
        </p:nvPicPr>
        <p:blipFill>
          <a:blip r:embed="rId5">
            <a:alphaModFix/>
          </a:blip>
          <a:stretch>
            <a:fillRect/>
          </a:stretch>
        </p:blipFill>
        <p:spPr>
          <a:xfrm>
            <a:off x="2150750" y="2922425"/>
            <a:ext cx="3739326" cy="1618814"/>
          </a:xfrm>
          <a:prstGeom prst="rect">
            <a:avLst/>
          </a:prstGeom>
          <a:noFill/>
          <a:ln>
            <a:noFill/>
          </a:ln>
        </p:spPr>
      </p:pic>
      <p:pic>
        <p:nvPicPr>
          <p:cNvPr id="1154" name="Google Shape;1154;p162"/>
          <p:cNvPicPr preferRelativeResize="0"/>
          <p:nvPr/>
        </p:nvPicPr>
        <p:blipFill>
          <a:blip r:embed="rId6">
            <a:alphaModFix/>
          </a:blip>
          <a:stretch>
            <a:fillRect/>
          </a:stretch>
        </p:blipFill>
        <p:spPr>
          <a:xfrm>
            <a:off x="4477553" y="498897"/>
            <a:ext cx="3664575" cy="1524125"/>
          </a:xfrm>
          <a:prstGeom prst="rect">
            <a:avLst/>
          </a:prstGeom>
          <a:noFill/>
          <a:ln>
            <a:noFill/>
          </a:ln>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1158"/>
        <p:cNvGrpSpPr/>
        <p:nvPr/>
      </p:nvGrpSpPr>
      <p:grpSpPr>
        <a:xfrm>
          <a:off x="0" y="0"/>
          <a:ext cx="0" cy="0"/>
          <a:chOff x="0" y="0"/>
          <a:chExt cx="0" cy="0"/>
        </a:xfrm>
      </p:grpSpPr>
      <p:pic>
        <p:nvPicPr>
          <p:cNvPr id="1159" name="Google Shape;1159;p163"/>
          <p:cNvPicPr preferRelativeResize="0"/>
          <p:nvPr/>
        </p:nvPicPr>
        <p:blipFill>
          <a:blip r:embed="rId3">
            <a:alphaModFix/>
          </a:blip>
          <a:stretch>
            <a:fillRect/>
          </a:stretch>
        </p:blipFill>
        <p:spPr>
          <a:xfrm>
            <a:off x="160750" y="443075"/>
            <a:ext cx="3739325" cy="1924380"/>
          </a:xfrm>
          <a:prstGeom prst="rect">
            <a:avLst/>
          </a:prstGeom>
          <a:noFill/>
          <a:ln>
            <a:noFill/>
          </a:ln>
        </p:spPr>
      </p:pic>
      <p:pic>
        <p:nvPicPr>
          <p:cNvPr id="1160" name="Google Shape;1160;p163"/>
          <p:cNvPicPr preferRelativeResize="0"/>
          <p:nvPr/>
        </p:nvPicPr>
        <p:blipFill>
          <a:blip r:embed="rId4">
            <a:alphaModFix/>
          </a:blip>
          <a:stretch>
            <a:fillRect/>
          </a:stretch>
        </p:blipFill>
        <p:spPr>
          <a:xfrm>
            <a:off x="669525" y="1704525"/>
            <a:ext cx="3808025" cy="1734475"/>
          </a:xfrm>
          <a:prstGeom prst="rect">
            <a:avLst/>
          </a:prstGeom>
          <a:noFill/>
          <a:ln>
            <a:noFill/>
          </a:ln>
        </p:spPr>
      </p:pic>
      <p:pic>
        <p:nvPicPr>
          <p:cNvPr id="1161" name="Google Shape;1161;p163"/>
          <p:cNvPicPr preferRelativeResize="0"/>
          <p:nvPr/>
        </p:nvPicPr>
        <p:blipFill>
          <a:blip r:embed="rId5">
            <a:alphaModFix/>
          </a:blip>
          <a:stretch>
            <a:fillRect/>
          </a:stretch>
        </p:blipFill>
        <p:spPr>
          <a:xfrm>
            <a:off x="2150750" y="2922425"/>
            <a:ext cx="3739326" cy="1618814"/>
          </a:xfrm>
          <a:prstGeom prst="rect">
            <a:avLst/>
          </a:prstGeom>
          <a:noFill/>
          <a:ln>
            <a:noFill/>
          </a:ln>
        </p:spPr>
      </p:pic>
      <p:pic>
        <p:nvPicPr>
          <p:cNvPr id="1162" name="Google Shape;1162;p163"/>
          <p:cNvPicPr preferRelativeResize="0"/>
          <p:nvPr/>
        </p:nvPicPr>
        <p:blipFill>
          <a:blip r:embed="rId6">
            <a:alphaModFix/>
          </a:blip>
          <a:stretch>
            <a:fillRect/>
          </a:stretch>
        </p:blipFill>
        <p:spPr>
          <a:xfrm>
            <a:off x="4477553" y="498897"/>
            <a:ext cx="3664575" cy="1524125"/>
          </a:xfrm>
          <a:prstGeom prst="rect">
            <a:avLst/>
          </a:prstGeom>
          <a:noFill/>
          <a:ln>
            <a:noFill/>
          </a:ln>
        </p:spPr>
      </p:pic>
      <p:pic>
        <p:nvPicPr>
          <p:cNvPr id="1163" name="Google Shape;1163;p163"/>
          <p:cNvPicPr preferRelativeResize="0"/>
          <p:nvPr/>
        </p:nvPicPr>
        <p:blipFill>
          <a:blip r:embed="rId7">
            <a:alphaModFix/>
          </a:blip>
          <a:stretch>
            <a:fillRect/>
          </a:stretch>
        </p:blipFill>
        <p:spPr>
          <a:xfrm>
            <a:off x="4974089" y="1704525"/>
            <a:ext cx="4025104" cy="1416100"/>
          </a:xfrm>
          <a:prstGeom prst="rect">
            <a:avLst/>
          </a:prstGeom>
          <a:noFill/>
          <a:ln>
            <a:noFill/>
          </a:ln>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1167"/>
        <p:cNvGrpSpPr/>
        <p:nvPr/>
      </p:nvGrpSpPr>
      <p:grpSpPr>
        <a:xfrm>
          <a:off x="0" y="0"/>
          <a:ext cx="0" cy="0"/>
          <a:chOff x="0" y="0"/>
          <a:chExt cx="0" cy="0"/>
        </a:xfrm>
      </p:grpSpPr>
      <p:pic>
        <p:nvPicPr>
          <p:cNvPr id="1168" name="Google Shape;1168;p164"/>
          <p:cNvPicPr preferRelativeResize="0"/>
          <p:nvPr/>
        </p:nvPicPr>
        <p:blipFill>
          <a:blip r:embed="rId3">
            <a:alphaModFix/>
          </a:blip>
          <a:stretch>
            <a:fillRect/>
          </a:stretch>
        </p:blipFill>
        <p:spPr>
          <a:xfrm>
            <a:off x="160750" y="443075"/>
            <a:ext cx="3739325" cy="1924380"/>
          </a:xfrm>
          <a:prstGeom prst="rect">
            <a:avLst/>
          </a:prstGeom>
          <a:noFill/>
          <a:ln>
            <a:noFill/>
          </a:ln>
        </p:spPr>
      </p:pic>
      <p:pic>
        <p:nvPicPr>
          <p:cNvPr id="1169" name="Google Shape;1169;p164"/>
          <p:cNvPicPr preferRelativeResize="0"/>
          <p:nvPr/>
        </p:nvPicPr>
        <p:blipFill>
          <a:blip r:embed="rId4">
            <a:alphaModFix/>
          </a:blip>
          <a:stretch>
            <a:fillRect/>
          </a:stretch>
        </p:blipFill>
        <p:spPr>
          <a:xfrm>
            <a:off x="669525" y="1704525"/>
            <a:ext cx="3808025" cy="1734475"/>
          </a:xfrm>
          <a:prstGeom prst="rect">
            <a:avLst/>
          </a:prstGeom>
          <a:noFill/>
          <a:ln>
            <a:noFill/>
          </a:ln>
        </p:spPr>
      </p:pic>
      <p:pic>
        <p:nvPicPr>
          <p:cNvPr id="1170" name="Google Shape;1170;p164"/>
          <p:cNvPicPr preferRelativeResize="0"/>
          <p:nvPr/>
        </p:nvPicPr>
        <p:blipFill>
          <a:blip r:embed="rId5">
            <a:alphaModFix/>
          </a:blip>
          <a:stretch>
            <a:fillRect/>
          </a:stretch>
        </p:blipFill>
        <p:spPr>
          <a:xfrm>
            <a:off x="2150750" y="2922425"/>
            <a:ext cx="3739326" cy="1618814"/>
          </a:xfrm>
          <a:prstGeom prst="rect">
            <a:avLst/>
          </a:prstGeom>
          <a:noFill/>
          <a:ln>
            <a:noFill/>
          </a:ln>
        </p:spPr>
      </p:pic>
      <p:pic>
        <p:nvPicPr>
          <p:cNvPr id="1171" name="Google Shape;1171;p164"/>
          <p:cNvPicPr preferRelativeResize="0"/>
          <p:nvPr/>
        </p:nvPicPr>
        <p:blipFill>
          <a:blip r:embed="rId6">
            <a:alphaModFix/>
          </a:blip>
          <a:stretch>
            <a:fillRect/>
          </a:stretch>
        </p:blipFill>
        <p:spPr>
          <a:xfrm>
            <a:off x="4477553" y="498897"/>
            <a:ext cx="3664575" cy="1524125"/>
          </a:xfrm>
          <a:prstGeom prst="rect">
            <a:avLst/>
          </a:prstGeom>
          <a:noFill/>
          <a:ln>
            <a:noFill/>
          </a:ln>
        </p:spPr>
      </p:pic>
      <p:pic>
        <p:nvPicPr>
          <p:cNvPr id="1172" name="Google Shape;1172;p164"/>
          <p:cNvPicPr preferRelativeResize="0"/>
          <p:nvPr/>
        </p:nvPicPr>
        <p:blipFill>
          <a:blip r:embed="rId7">
            <a:alphaModFix/>
          </a:blip>
          <a:stretch>
            <a:fillRect/>
          </a:stretch>
        </p:blipFill>
        <p:spPr>
          <a:xfrm>
            <a:off x="4974089" y="1704525"/>
            <a:ext cx="4025104" cy="1416100"/>
          </a:xfrm>
          <a:prstGeom prst="rect">
            <a:avLst/>
          </a:prstGeom>
          <a:noFill/>
          <a:ln>
            <a:noFill/>
          </a:ln>
        </p:spPr>
      </p:pic>
      <p:sp>
        <p:nvSpPr>
          <p:cNvPr id="1173" name="Google Shape;1173;p164"/>
          <p:cNvSpPr/>
          <p:nvPr/>
        </p:nvSpPr>
        <p:spPr>
          <a:xfrm>
            <a:off x="627775" y="786750"/>
            <a:ext cx="2845200" cy="627600"/>
          </a:xfrm>
          <a:prstGeom prst="roundRect">
            <a:avLst>
              <a:gd name="adj" fmla="val 16667"/>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174" name="Google Shape;1174;p164"/>
          <p:cNvSpPr txBox="1"/>
          <p:nvPr/>
        </p:nvSpPr>
        <p:spPr>
          <a:xfrm>
            <a:off x="593325" y="786750"/>
            <a:ext cx="2845200" cy="54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0000"/>
                </a:solidFill>
                <a:latin typeface="Helvetica Neue"/>
                <a:ea typeface="Helvetica Neue"/>
                <a:cs typeface="Helvetica Neue"/>
                <a:sym typeface="Helvetica Neue"/>
              </a:rPr>
              <a:t>Clinical diagnosis of pneumonia; noninferiority trial</a:t>
            </a:r>
            <a:endParaRPr>
              <a:solidFill>
                <a:srgbClr val="FF0000"/>
              </a:solidFill>
              <a:latin typeface="Helvetica Neue"/>
              <a:ea typeface="Helvetica Neue"/>
              <a:cs typeface="Helvetica Neue"/>
              <a:sym typeface="Helvetica Neue"/>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1178"/>
        <p:cNvGrpSpPr/>
        <p:nvPr/>
      </p:nvGrpSpPr>
      <p:grpSpPr>
        <a:xfrm>
          <a:off x="0" y="0"/>
          <a:ext cx="0" cy="0"/>
          <a:chOff x="0" y="0"/>
          <a:chExt cx="0" cy="0"/>
        </a:xfrm>
      </p:grpSpPr>
      <p:pic>
        <p:nvPicPr>
          <p:cNvPr id="1179" name="Google Shape;1179;p165"/>
          <p:cNvPicPr preferRelativeResize="0"/>
          <p:nvPr/>
        </p:nvPicPr>
        <p:blipFill>
          <a:blip r:embed="rId3">
            <a:alphaModFix/>
          </a:blip>
          <a:stretch>
            <a:fillRect/>
          </a:stretch>
        </p:blipFill>
        <p:spPr>
          <a:xfrm>
            <a:off x="160750" y="443075"/>
            <a:ext cx="3739325" cy="1924380"/>
          </a:xfrm>
          <a:prstGeom prst="rect">
            <a:avLst/>
          </a:prstGeom>
          <a:noFill/>
          <a:ln>
            <a:noFill/>
          </a:ln>
        </p:spPr>
      </p:pic>
      <p:pic>
        <p:nvPicPr>
          <p:cNvPr id="1180" name="Google Shape;1180;p165"/>
          <p:cNvPicPr preferRelativeResize="0"/>
          <p:nvPr/>
        </p:nvPicPr>
        <p:blipFill>
          <a:blip r:embed="rId4">
            <a:alphaModFix/>
          </a:blip>
          <a:stretch>
            <a:fillRect/>
          </a:stretch>
        </p:blipFill>
        <p:spPr>
          <a:xfrm>
            <a:off x="669525" y="1704525"/>
            <a:ext cx="3808025" cy="1734475"/>
          </a:xfrm>
          <a:prstGeom prst="rect">
            <a:avLst/>
          </a:prstGeom>
          <a:noFill/>
          <a:ln>
            <a:noFill/>
          </a:ln>
        </p:spPr>
      </p:pic>
      <p:pic>
        <p:nvPicPr>
          <p:cNvPr id="1181" name="Google Shape;1181;p165"/>
          <p:cNvPicPr preferRelativeResize="0"/>
          <p:nvPr/>
        </p:nvPicPr>
        <p:blipFill>
          <a:blip r:embed="rId5">
            <a:alphaModFix/>
          </a:blip>
          <a:stretch>
            <a:fillRect/>
          </a:stretch>
        </p:blipFill>
        <p:spPr>
          <a:xfrm>
            <a:off x="2150750" y="2922425"/>
            <a:ext cx="3739326" cy="1618814"/>
          </a:xfrm>
          <a:prstGeom prst="rect">
            <a:avLst/>
          </a:prstGeom>
          <a:noFill/>
          <a:ln>
            <a:noFill/>
          </a:ln>
        </p:spPr>
      </p:pic>
      <p:pic>
        <p:nvPicPr>
          <p:cNvPr id="1182" name="Google Shape;1182;p165"/>
          <p:cNvPicPr preferRelativeResize="0"/>
          <p:nvPr/>
        </p:nvPicPr>
        <p:blipFill>
          <a:blip r:embed="rId6">
            <a:alphaModFix/>
          </a:blip>
          <a:stretch>
            <a:fillRect/>
          </a:stretch>
        </p:blipFill>
        <p:spPr>
          <a:xfrm>
            <a:off x="4477553" y="498897"/>
            <a:ext cx="3664575" cy="1524125"/>
          </a:xfrm>
          <a:prstGeom prst="rect">
            <a:avLst/>
          </a:prstGeom>
          <a:noFill/>
          <a:ln>
            <a:noFill/>
          </a:ln>
        </p:spPr>
      </p:pic>
      <p:pic>
        <p:nvPicPr>
          <p:cNvPr id="1183" name="Google Shape;1183;p165"/>
          <p:cNvPicPr preferRelativeResize="0"/>
          <p:nvPr/>
        </p:nvPicPr>
        <p:blipFill>
          <a:blip r:embed="rId7">
            <a:alphaModFix/>
          </a:blip>
          <a:stretch>
            <a:fillRect/>
          </a:stretch>
        </p:blipFill>
        <p:spPr>
          <a:xfrm>
            <a:off x="4974089" y="1704525"/>
            <a:ext cx="4025104" cy="1416100"/>
          </a:xfrm>
          <a:prstGeom prst="rect">
            <a:avLst/>
          </a:prstGeom>
          <a:noFill/>
          <a:ln>
            <a:noFill/>
          </a:ln>
        </p:spPr>
      </p:pic>
      <p:sp>
        <p:nvSpPr>
          <p:cNvPr id="1184" name="Google Shape;1184;p165"/>
          <p:cNvSpPr/>
          <p:nvPr/>
        </p:nvSpPr>
        <p:spPr>
          <a:xfrm>
            <a:off x="627775" y="786750"/>
            <a:ext cx="2845200" cy="627600"/>
          </a:xfrm>
          <a:prstGeom prst="roundRect">
            <a:avLst>
              <a:gd name="adj" fmla="val 16667"/>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185" name="Google Shape;1185;p165"/>
          <p:cNvSpPr txBox="1"/>
          <p:nvPr/>
        </p:nvSpPr>
        <p:spPr>
          <a:xfrm>
            <a:off x="593325" y="786750"/>
            <a:ext cx="2845200" cy="54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0000"/>
                </a:solidFill>
                <a:latin typeface="Helvetica Neue"/>
                <a:ea typeface="Helvetica Neue"/>
                <a:cs typeface="Helvetica Neue"/>
                <a:sym typeface="Helvetica Neue"/>
              </a:rPr>
              <a:t>Clinical diagnosis of pneumonia; noninferiority trial</a:t>
            </a:r>
            <a:endParaRPr>
              <a:solidFill>
                <a:srgbClr val="FF0000"/>
              </a:solidFill>
              <a:latin typeface="Helvetica Neue"/>
              <a:ea typeface="Helvetica Neue"/>
              <a:cs typeface="Helvetica Neue"/>
              <a:sym typeface="Helvetica Neue"/>
            </a:endParaRPr>
          </a:p>
        </p:txBody>
      </p:sp>
      <p:sp>
        <p:nvSpPr>
          <p:cNvPr id="1186" name="Google Shape;1186;p165"/>
          <p:cNvSpPr/>
          <p:nvPr/>
        </p:nvSpPr>
        <p:spPr>
          <a:xfrm>
            <a:off x="1150925" y="2257950"/>
            <a:ext cx="2845200" cy="627600"/>
          </a:xfrm>
          <a:prstGeom prst="roundRect">
            <a:avLst>
              <a:gd name="adj" fmla="val 16667"/>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187" name="Google Shape;1187;p165"/>
          <p:cNvSpPr txBox="1"/>
          <p:nvPr/>
        </p:nvSpPr>
        <p:spPr>
          <a:xfrm>
            <a:off x="1150938" y="2298313"/>
            <a:ext cx="2845200" cy="54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0000"/>
                </a:solidFill>
                <a:latin typeface="Helvetica Neue"/>
                <a:ea typeface="Helvetica Neue"/>
                <a:cs typeface="Helvetica Neue"/>
                <a:sym typeface="Helvetica Neue"/>
              </a:rPr>
              <a:t>Clinical diagnosis of pneumonia</a:t>
            </a:r>
            <a:endParaRPr>
              <a:solidFill>
                <a:srgbClr val="FF0000"/>
              </a:solidFill>
              <a:latin typeface="Helvetica Neue"/>
              <a:ea typeface="Helvetica Neue"/>
              <a:cs typeface="Helvetica Neue"/>
              <a:sym typeface="Helvetica Neue"/>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1191"/>
        <p:cNvGrpSpPr/>
        <p:nvPr/>
      </p:nvGrpSpPr>
      <p:grpSpPr>
        <a:xfrm>
          <a:off x="0" y="0"/>
          <a:ext cx="0" cy="0"/>
          <a:chOff x="0" y="0"/>
          <a:chExt cx="0" cy="0"/>
        </a:xfrm>
      </p:grpSpPr>
      <p:pic>
        <p:nvPicPr>
          <p:cNvPr id="1192" name="Google Shape;1192;p166"/>
          <p:cNvPicPr preferRelativeResize="0"/>
          <p:nvPr/>
        </p:nvPicPr>
        <p:blipFill>
          <a:blip r:embed="rId3">
            <a:alphaModFix/>
          </a:blip>
          <a:stretch>
            <a:fillRect/>
          </a:stretch>
        </p:blipFill>
        <p:spPr>
          <a:xfrm>
            <a:off x="160750" y="443075"/>
            <a:ext cx="3739325" cy="1924380"/>
          </a:xfrm>
          <a:prstGeom prst="rect">
            <a:avLst/>
          </a:prstGeom>
          <a:noFill/>
          <a:ln>
            <a:noFill/>
          </a:ln>
        </p:spPr>
      </p:pic>
      <p:pic>
        <p:nvPicPr>
          <p:cNvPr id="1193" name="Google Shape;1193;p166"/>
          <p:cNvPicPr preferRelativeResize="0"/>
          <p:nvPr/>
        </p:nvPicPr>
        <p:blipFill>
          <a:blip r:embed="rId4">
            <a:alphaModFix/>
          </a:blip>
          <a:stretch>
            <a:fillRect/>
          </a:stretch>
        </p:blipFill>
        <p:spPr>
          <a:xfrm>
            <a:off x="669525" y="1704525"/>
            <a:ext cx="3808025" cy="1734475"/>
          </a:xfrm>
          <a:prstGeom prst="rect">
            <a:avLst/>
          </a:prstGeom>
          <a:noFill/>
          <a:ln>
            <a:noFill/>
          </a:ln>
        </p:spPr>
      </p:pic>
      <p:pic>
        <p:nvPicPr>
          <p:cNvPr id="1194" name="Google Shape;1194;p166"/>
          <p:cNvPicPr preferRelativeResize="0"/>
          <p:nvPr/>
        </p:nvPicPr>
        <p:blipFill>
          <a:blip r:embed="rId5">
            <a:alphaModFix/>
          </a:blip>
          <a:stretch>
            <a:fillRect/>
          </a:stretch>
        </p:blipFill>
        <p:spPr>
          <a:xfrm>
            <a:off x="2150750" y="2922425"/>
            <a:ext cx="3739326" cy="1618814"/>
          </a:xfrm>
          <a:prstGeom prst="rect">
            <a:avLst/>
          </a:prstGeom>
          <a:noFill/>
          <a:ln>
            <a:noFill/>
          </a:ln>
        </p:spPr>
      </p:pic>
      <p:pic>
        <p:nvPicPr>
          <p:cNvPr id="1195" name="Google Shape;1195;p166"/>
          <p:cNvPicPr preferRelativeResize="0"/>
          <p:nvPr/>
        </p:nvPicPr>
        <p:blipFill>
          <a:blip r:embed="rId6">
            <a:alphaModFix/>
          </a:blip>
          <a:stretch>
            <a:fillRect/>
          </a:stretch>
        </p:blipFill>
        <p:spPr>
          <a:xfrm>
            <a:off x="4477553" y="498897"/>
            <a:ext cx="3664575" cy="1524125"/>
          </a:xfrm>
          <a:prstGeom prst="rect">
            <a:avLst/>
          </a:prstGeom>
          <a:noFill/>
          <a:ln>
            <a:noFill/>
          </a:ln>
        </p:spPr>
      </p:pic>
      <p:pic>
        <p:nvPicPr>
          <p:cNvPr id="1196" name="Google Shape;1196;p166"/>
          <p:cNvPicPr preferRelativeResize="0"/>
          <p:nvPr/>
        </p:nvPicPr>
        <p:blipFill>
          <a:blip r:embed="rId7">
            <a:alphaModFix/>
          </a:blip>
          <a:stretch>
            <a:fillRect/>
          </a:stretch>
        </p:blipFill>
        <p:spPr>
          <a:xfrm>
            <a:off x="4974089" y="1704525"/>
            <a:ext cx="4025104" cy="1416100"/>
          </a:xfrm>
          <a:prstGeom prst="rect">
            <a:avLst/>
          </a:prstGeom>
          <a:noFill/>
          <a:ln>
            <a:noFill/>
          </a:ln>
        </p:spPr>
      </p:pic>
      <p:sp>
        <p:nvSpPr>
          <p:cNvPr id="1197" name="Google Shape;1197;p166"/>
          <p:cNvSpPr/>
          <p:nvPr/>
        </p:nvSpPr>
        <p:spPr>
          <a:xfrm>
            <a:off x="627775" y="786750"/>
            <a:ext cx="2845200" cy="627600"/>
          </a:xfrm>
          <a:prstGeom prst="roundRect">
            <a:avLst>
              <a:gd name="adj" fmla="val 16667"/>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198" name="Google Shape;1198;p166"/>
          <p:cNvSpPr txBox="1"/>
          <p:nvPr/>
        </p:nvSpPr>
        <p:spPr>
          <a:xfrm>
            <a:off x="593325" y="786750"/>
            <a:ext cx="2845200" cy="54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0000"/>
                </a:solidFill>
                <a:latin typeface="Helvetica Neue"/>
                <a:ea typeface="Helvetica Neue"/>
                <a:cs typeface="Helvetica Neue"/>
                <a:sym typeface="Helvetica Neue"/>
              </a:rPr>
              <a:t>Clinical diagnosis of pneumonia; noninferiority trial</a:t>
            </a:r>
            <a:endParaRPr>
              <a:solidFill>
                <a:srgbClr val="FF0000"/>
              </a:solidFill>
              <a:latin typeface="Helvetica Neue"/>
              <a:ea typeface="Helvetica Neue"/>
              <a:cs typeface="Helvetica Neue"/>
              <a:sym typeface="Helvetica Neue"/>
            </a:endParaRPr>
          </a:p>
        </p:txBody>
      </p:sp>
      <p:sp>
        <p:nvSpPr>
          <p:cNvPr id="1199" name="Google Shape;1199;p166"/>
          <p:cNvSpPr/>
          <p:nvPr/>
        </p:nvSpPr>
        <p:spPr>
          <a:xfrm>
            <a:off x="1150925" y="2257950"/>
            <a:ext cx="2845200" cy="627600"/>
          </a:xfrm>
          <a:prstGeom prst="roundRect">
            <a:avLst>
              <a:gd name="adj" fmla="val 16667"/>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200" name="Google Shape;1200;p166"/>
          <p:cNvSpPr/>
          <p:nvPr/>
        </p:nvSpPr>
        <p:spPr>
          <a:xfrm>
            <a:off x="2597813" y="3481050"/>
            <a:ext cx="2845200" cy="627600"/>
          </a:xfrm>
          <a:prstGeom prst="roundRect">
            <a:avLst>
              <a:gd name="adj" fmla="val 16667"/>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201" name="Google Shape;1201;p166"/>
          <p:cNvSpPr txBox="1"/>
          <p:nvPr/>
        </p:nvSpPr>
        <p:spPr>
          <a:xfrm>
            <a:off x="1150938" y="2298313"/>
            <a:ext cx="2845200" cy="54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0000"/>
                </a:solidFill>
                <a:latin typeface="Helvetica Neue"/>
                <a:ea typeface="Helvetica Neue"/>
                <a:cs typeface="Helvetica Neue"/>
                <a:sym typeface="Helvetica Neue"/>
              </a:rPr>
              <a:t>Clinical diagnosis of pneumonia</a:t>
            </a:r>
            <a:endParaRPr>
              <a:solidFill>
                <a:srgbClr val="FF0000"/>
              </a:solidFill>
              <a:latin typeface="Helvetica Neue"/>
              <a:ea typeface="Helvetica Neue"/>
              <a:cs typeface="Helvetica Neue"/>
              <a:sym typeface="Helvetica Neue"/>
            </a:endParaRPr>
          </a:p>
        </p:txBody>
      </p:sp>
      <p:sp>
        <p:nvSpPr>
          <p:cNvPr id="1202" name="Google Shape;1202;p166"/>
          <p:cNvSpPr txBox="1"/>
          <p:nvPr/>
        </p:nvSpPr>
        <p:spPr>
          <a:xfrm>
            <a:off x="2597825" y="3521400"/>
            <a:ext cx="2845200" cy="54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0000"/>
                </a:solidFill>
                <a:latin typeface="Helvetica Neue"/>
                <a:ea typeface="Helvetica Neue"/>
                <a:cs typeface="Helvetica Neue"/>
                <a:sym typeface="Helvetica Neue"/>
              </a:rPr>
              <a:t>Why are we giving antibiotics to viral infection? </a:t>
            </a:r>
            <a:endParaRPr>
              <a:solidFill>
                <a:srgbClr val="FF0000"/>
              </a:solidFill>
              <a:latin typeface="Helvetica Neue"/>
              <a:ea typeface="Helvetica Neue"/>
              <a:cs typeface="Helvetica Neue"/>
              <a:sym typeface="Helvetica Neue"/>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1206"/>
        <p:cNvGrpSpPr/>
        <p:nvPr/>
      </p:nvGrpSpPr>
      <p:grpSpPr>
        <a:xfrm>
          <a:off x="0" y="0"/>
          <a:ext cx="0" cy="0"/>
          <a:chOff x="0" y="0"/>
          <a:chExt cx="0" cy="0"/>
        </a:xfrm>
      </p:grpSpPr>
      <p:pic>
        <p:nvPicPr>
          <p:cNvPr id="1207" name="Google Shape;1207;p167"/>
          <p:cNvPicPr preferRelativeResize="0"/>
          <p:nvPr/>
        </p:nvPicPr>
        <p:blipFill>
          <a:blip r:embed="rId3">
            <a:alphaModFix/>
          </a:blip>
          <a:stretch>
            <a:fillRect/>
          </a:stretch>
        </p:blipFill>
        <p:spPr>
          <a:xfrm>
            <a:off x="160750" y="443075"/>
            <a:ext cx="3739325" cy="1924380"/>
          </a:xfrm>
          <a:prstGeom prst="rect">
            <a:avLst/>
          </a:prstGeom>
          <a:noFill/>
          <a:ln>
            <a:noFill/>
          </a:ln>
        </p:spPr>
      </p:pic>
      <p:pic>
        <p:nvPicPr>
          <p:cNvPr id="1208" name="Google Shape;1208;p167"/>
          <p:cNvPicPr preferRelativeResize="0"/>
          <p:nvPr/>
        </p:nvPicPr>
        <p:blipFill>
          <a:blip r:embed="rId4">
            <a:alphaModFix/>
          </a:blip>
          <a:stretch>
            <a:fillRect/>
          </a:stretch>
        </p:blipFill>
        <p:spPr>
          <a:xfrm>
            <a:off x="669525" y="1704525"/>
            <a:ext cx="3808025" cy="1734475"/>
          </a:xfrm>
          <a:prstGeom prst="rect">
            <a:avLst/>
          </a:prstGeom>
          <a:noFill/>
          <a:ln>
            <a:noFill/>
          </a:ln>
        </p:spPr>
      </p:pic>
      <p:pic>
        <p:nvPicPr>
          <p:cNvPr id="1209" name="Google Shape;1209;p167"/>
          <p:cNvPicPr preferRelativeResize="0"/>
          <p:nvPr/>
        </p:nvPicPr>
        <p:blipFill>
          <a:blip r:embed="rId5">
            <a:alphaModFix/>
          </a:blip>
          <a:stretch>
            <a:fillRect/>
          </a:stretch>
        </p:blipFill>
        <p:spPr>
          <a:xfrm>
            <a:off x="2150750" y="2922425"/>
            <a:ext cx="3739326" cy="1618814"/>
          </a:xfrm>
          <a:prstGeom prst="rect">
            <a:avLst/>
          </a:prstGeom>
          <a:noFill/>
          <a:ln>
            <a:noFill/>
          </a:ln>
        </p:spPr>
      </p:pic>
      <p:pic>
        <p:nvPicPr>
          <p:cNvPr id="1210" name="Google Shape;1210;p167"/>
          <p:cNvPicPr preferRelativeResize="0"/>
          <p:nvPr/>
        </p:nvPicPr>
        <p:blipFill>
          <a:blip r:embed="rId6">
            <a:alphaModFix/>
          </a:blip>
          <a:stretch>
            <a:fillRect/>
          </a:stretch>
        </p:blipFill>
        <p:spPr>
          <a:xfrm>
            <a:off x="4477553" y="498897"/>
            <a:ext cx="3664575" cy="1524125"/>
          </a:xfrm>
          <a:prstGeom prst="rect">
            <a:avLst/>
          </a:prstGeom>
          <a:noFill/>
          <a:ln>
            <a:noFill/>
          </a:ln>
        </p:spPr>
      </p:pic>
      <p:pic>
        <p:nvPicPr>
          <p:cNvPr id="1211" name="Google Shape;1211;p167"/>
          <p:cNvPicPr preferRelativeResize="0"/>
          <p:nvPr/>
        </p:nvPicPr>
        <p:blipFill>
          <a:blip r:embed="rId7">
            <a:alphaModFix/>
          </a:blip>
          <a:stretch>
            <a:fillRect/>
          </a:stretch>
        </p:blipFill>
        <p:spPr>
          <a:xfrm>
            <a:off x="4974089" y="1704525"/>
            <a:ext cx="4025104" cy="1416100"/>
          </a:xfrm>
          <a:prstGeom prst="rect">
            <a:avLst/>
          </a:prstGeom>
          <a:noFill/>
          <a:ln>
            <a:noFill/>
          </a:ln>
        </p:spPr>
      </p:pic>
      <p:sp>
        <p:nvSpPr>
          <p:cNvPr id="1212" name="Google Shape;1212;p167"/>
          <p:cNvSpPr/>
          <p:nvPr/>
        </p:nvSpPr>
        <p:spPr>
          <a:xfrm>
            <a:off x="627775" y="786750"/>
            <a:ext cx="2845200" cy="627600"/>
          </a:xfrm>
          <a:prstGeom prst="roundRect">
            <a:avLst>
              <a:gd name="adj" fmla="val 16667"/>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213" name="Google Shape;1213;p167"/>
          <p:cNvSpPr txBox="1"/>
          <p:nvPr/>
        </p:nvSpPr>
        <p:spPr>
          <a:xfrm>
            <a:off x="593325" y="786750"/>
            <a:ext cx="2845200" cy="54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0000"/>
                </a:solidFill>
                <a:latin typeface="Helvetica Neue"/>
                <a:ea typeface="Helvetica Neue"/>
                <a:cs typeface="Helvetica Neue"/>
                <a:sym typeface="Helvetica Neue"/>
              </a:rPr>
              <a:t>Clinical diagnosis of pneumonia; noninferiority trial</a:t>
            </a:r>
            <a:endParaRPr>
              <a:solidFill>
                <a:srgbClr val="FF0000"/>
              </a:solidFill>
              <a:latin typeface="Helvetica Neue"/>
              <a:ea typeface="Helvetica Neue"/>
              <a:cs typeface="Helvetica Neue"/>
              <a:sym typeface="Helvetica Neue"/>
            </a:endParaRPr>
          </a:p>
        </p:txBody>
      </p:sp>
      <p:sp>
        <p:nvSpPr>
          <p:cNvPr id="1214" name="Google Shape;1214;p167"/>
          <p:cNvSpPr/>
          <p:nvPr/>
        </p:nvSpPr>
        <p:spPr>
          <a:xfrm>
            <a:off x="1150925" y="2257950"/>
            <a:ext cx="2845200" cy="627600"/>
          </a:xfrm>
          <a:prstGeom prst="roundRect">
            <a:avLst>
              <a:gd name="adj" fmla="val 16667"/>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215" name="Google Shape;1215;p167"/>
          <p:cNvSpPr/>
          <p:nvPr/>
        </p:nvSpPr>
        <p:spPr>
          <a:xfrm>
            <a:off x="2597813" y="3481050"/>
            <a:ext cx="2845200" cy="627600"/>
          </a:xfrm>
          <a:prstGeom prst="roundRect">
            <a:avLst>
              <a:gd name="adj" fmla="val 16667"/>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216" name="Google Shape;1216;p167"/>
          <p:cNvSpPr/>
          <p:nvPr/>
        </p:nvSpPr>
        <p:spPr>
          <a:xfrm>
            <a:off x="4974100" y="869325"/>
            <a:ext cx="2845200" cy="627600"/>
          </a:xfrm>
          <a:prstGeom prst="roundRect">
            <a:avLst>
              <a:gd name="adj" fmla="val 16667"/>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217" name="Google Shape;1217;p167"/>
          <p:cNvSpPr txBox="1"/>
          <p:nvPr/>
        </p:nvSpPr>
        <p:spPr>
          <a:xfrm>
            <a:off x="1150938" y="2298313"/>
            <a:ext cx="2845200" cy="54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0000"/>
                </a:solidFill>
                <a:latin typeface="Helvetica Neue"/>
                <a:ea typeface="Helvetica Neue"/>
                <a:cs typeface="Helvetica Neue"/>
                <a:sym typeface="Helvetica Neue"/>
              </a:rPr>
              <a:t>Clinical diagnosis of pneumonia</a:t>
            </a:r>
            <a:endParaRPr>
              <a:solidFill>
                <a:srgbClr val="FF0000"/>
              </a:solidFill>
              <a:latin typeface="Helvetica Neue"/>
              <a:ea typeface="Helvetica Neue"/>
              <a:cs typeface="Helvetica Neue"/>
              <a:sym typeface="Helvetica Neue"/>
            </a:endParaRPr>
          </a:p>
        </p:txBody>
      </p:sp>
      <p:sp>
        <p:nvSpPr>
          <p:cNvPr id="1218" name="Google Shape;1218;p167"/>
          <p:cNvSpPr txBox="1"/>
          <p:nvPr/>
        </p:nvSpPr>
        <p:spPr>
          <a:xfrm>
            <a:off x="4974100" y="917500"/>
            <a:ext cx="2845200" cy="54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FF0000"/>
                </a:solidFill>
                <a:latin typeface="Helvetica Neue"/>
                <a:ea typeface="Helvetica Neue"/>
                <a:cs typeface="Helvetica Neue"/>
                <a:sym typeface="Helvetica Neue"/>
              </a:rPr>
              <a:t>PCP stopping antibiotics at day 6 if clinically improving; noninferiority</a:t>
            </a:r>
            <a:endParaRPr sz="1300">
              <a:solidFill>
                <a:srgbClr val="FF0000"/>
              </a:solidFill>
              <a:latin typeface="Helvetica Neue"/>
              <a:ea typeface="Helvetica Neue"/>
              <a:cs typeface="Helvetica Neue"/>
              <a:sym typeface="Helvetica Neue"/>
            </a:endParaRPr>
          </a:p>
        </p:txBody>
      </p:sp>
      <p:sp>
        <p:nvSpPr>
          <p:cNvPr id="1219" name="Google Shape;1219;p167"/>
          <p:cNvSpPr txBox="1"/>
          <p:nvPr/>
        </p:nvSpPr>
        <p:spPr>
          <a:xfrm>
            <a:off x="2597825" y="3521400"/>
            <a:ext cx="2845200" cy="54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0000"/>
                </a:solidFill>
                <a:latin typeface="Helvetica Neue"/>
                <a:ea typeface="Helvetica Neue"/>
                <a:cs typeface="Helvetica Neue"/>
                <a:sym typeface="Helvetica Neue"/>
              </a:rPr>
              <a:t>Why are we giving antibiotics to viral infection? </a:t>
            </a:r>
            <a:endParaRPr>
              <a:solidFill>
                <a:srgbClr val="FF0000"/>
              </a:solidFill>
              <a:latin typeface="Helvetica Neue"/>
              <a:ea typeface="Helvetica Neue"/>
              <a:cs typeface="Helvetica Neue"/>
              <a:sym typeface="Helvetica Neue"/>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1223"/>
        <p:cNvGrpSpPr/>
        <p:nvPr/>
      </p:nvGrpSpPr>
      <p:grpSpPr>
        <a:xfrm>
          <a:off x="0" y="0"/>
          <a:ext cx="0" cy="0"/>
          <a:chOff x="0" y="0"/>
          <a:chExt cx="0" cy="0"/>
        </a:xfrm>
      </p:grpSpPr>
      <p:pic>
        <p:nvPicPr>
          <p:cNvPr id="1224" name="Google Shape;1224;p168"/>
          <p:cNvPicPr preferRelativeResize="0"/>
          <p:nvPr/>
        </p:nvPicPr>
        <p:blipFill>
          <a:blip r:embed="rId3">
            <a:alphaModFix/>
          </a:blip>
          <a:stretch>
            <a:fillRect/>
          </a:stretch>
        </p:blipFill>
        <p:spPr>
          <a:xfrm>
            <a:off x="160750" y="443075"/>
            <a:ext cx="3739325" cy="1924380"/>
          </a:xfrm>
          <a:prstGeom prst="rect">
            <a:avLst/>
          </a:prstGeom>
          <a:noFill/>
          <a:ln>
            <a:noFill/>
          </a:ln>
        </p:spPr>
      </p:pic>
      <p:pic>
        <p:nvPicPr>
          <p:cNvPr id="1225" name="Google Shape;1225;p168"/>
          <p:cNvPicPr preferRelativeResize="0"/>
          <p:nvPr/>
        </p:nvPicPr>
        <p:blipFill>
          <a:blip r:embed="rId4">
            <a:alphaModFix/>
          </a:blip>
          <a:stretch>
            <a:fillRect/>
          </a:stretch>
        </p:blipFill>
        <p:spPr>
          <a:xfrm>
            <a:off x="669525" y="1704525"/>
            <a:ext cx="3808025" cy="1734475"/>
          </a:xfrm>
          <a:prstGeom prst="rect">
            <a:avLst/>
          </a:prstGeom>
          <a:noFill/>
          <a:ln>
            <a:noFill/>
          </a:ln>
        </p:spPr>
      </p:pic>
      <p:pic>
        <p:nvPicPr>
          <p:cNvPr id="1226" name="Google Shape;1226;p168"/>
          <p:cNvPicPr preferRelativeResize="0"/>
          <p:nvPr/>
        </p:nvPicPr>
        <p:blipFill>
          <a:blip r:embed="rId5">
            <a:alphaModFix/>
          </a:blip>
          <a:stretch>
            <a:fillRect/>
          </a:stretch>
        </p:blipFill>
        <p:spPr>
          <a:xfrm>
            <a:off x="2150750" y="2922425"/>
            <a:ext cx="3739326" cy="1618814"/>
          </a:xfrm>
          <a:prstGeom prst="rect">
            <a:avLst/>
          </a:prstGeom>
          <a:noFill/>
          <a:ln>
            <a:noFill/>
          </a:ln>
        </p:spPr>
      </p:pic>
      <p:pic>
        <p:nvPicPr>
          <p:cNvPr id="1227" name="Google Shape;1227;p168"/>
          <p:cNvPicPr preferRelativeResize="0"/>
          <p:nvPr/>
        </p:nvPicPr>
        <p:blipFill>
          <a:blip r:embed="rId6">
            <a:alphaModFix/>
          </a:blip>
          <a:stretch>
            <a:fillRect/>
          </a:stretch>
        </p:blipFill>
        <p:spPr>
          <a:xfrm>
            <a:off x="4477553" y="498897"/>
            <a:ext cx="3664575" cy="1524125"/>
          </a:xfrm>
          <a:prstGeom prst="rect">
            <a:avLst/>
          </a:prstGeom>
          <a:noFill/>
          <a:ln>
            <a:noFill/>
          </a:ln>
        </p:spPr>
      </p:pic>
      <p:pic>
        <p:nvPicPr>
          <p:cNvPr id="1228" name="Google Shape;1228;p168"/>
          <p:cNvPicPr preferRelativeResize="0"/>
          <p:nvPr/>
        </p:nvPicPr>
        <p:blipFill>
          <a:blip r:embed="rId7">
            <a:alphaModFix/>
          </a:blip>
          <a:stretch>
            <a:fillRect/>
          </a:stretch>
        </p:blipFill>
        <p:spPr>
          <a:xfrm>
            <a:off x="4974089" y="1704525"/>
            <a:ext cx="4025104" cy="1416100"/>
          </a:xfrm>
          <a:prstGeom prst="rect">
            <a:avLst/>
          </a:prstGeom>
          <a:noFill/>
          <a:ln>
            <a:noFill/>
          </a:ln>
        </p:spPr>
      </p:pic>
      <p:sp>
        <p:nvSpPr>
          <p:cNvPr id="1229" name="Google Shape;1229;p168"/>
          <p:cNvSpPr/>
          <p:nvPr/>
        </p:nvSpPr>
        <p:spPr>
          <a:xfrm>
            <a:off x="627775" y="786750"/>
            <a:ext cx="2845200" cy="627600"/>
          </a:xfrm>
          <a:prstGeom prst="roundRect">
            <a:avLst>
              <a:gd name="adj" fmla="val 16667"/>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230" name="Google Shape;1230;p168"/>
          <p:cNvSpPr txBox="1"/>
          <p:nvPr/>
        </p:nvSpPr>
        <p:spPr>
          <a:xfrm>
            <a:off x="593325" y="786750"/>
            <a:ext cx="2845200" cy="54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0000"/>
                </a:solidFill>
                <a:latin typeface="Helvetica Neue"/>
                <a:ea typeface="Helvetica Neue"/>
                <a:cs typeface="Helvetica Neue"/>
                <a:sym typeface="Helvetica Neue"/>
              </a:rPr>
              <a:t>Clinical diagnosis of pneumonia; noninferiority trial</a:t>
            </a:r>
            <a:endParaRPr>
              <a:solidFill>
                <a:srgbClr val="FF0000"/>
              </a:solidFill>
              <a:latin typeface="Helvetica Neue"/>
              <a:ea typeface="Helvetica Neue"/>
              <a:cs typeface="Helvetica Neue"/>
              <a:sym typeface="Helvetica Neue"/>
            </a:endParaRPr>
          </a:p>
        </p:txBody>
      </p:sp>
      <p:sp>
        <p:nvSpPr>
          <p:cNvPr id="1231" name="Google Shape;1231;p168"/>
          <p:cNvSpPr/>
          <p:nvPr/>
        </p:nvSpPr>
        <p:spPr>
          <a:xfrm>
            <a:off x="1150925" y="2257950"/>
            <a:ext cx="2845200" cy="627600"/>
          </a:xfrm>
          <a:prstGeom prst="roundRect">
            <a:avLst>
              <a:gd name="adj" fmla="val 16667"/>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232" name="Google Shape;1232;p168"/>
          <p:cNvSpPr/>
          <p:nvPr/>
        </p:nvSpPr>
        <p:spPr>
          <a:xfrm>
            <a:off x="2597813" y="3481050"/>
            <a:ext cx="2845200" cy="627600"/>
          </a:xfrm>
          <a:prstGeom prst="roundRect">
            <a:avLst>
              <a:gd name="adj" fmla="val 16667"/>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233" name="Google Shape;1233;p168"/>
          <p:cNvSpPr/>
          <p:nvPr/>
        </p:nvSpPr>
        <p:spPr>
          <a:xfrm>
            <a:off x="4974100" y="869325"/>
            <a:ext cx="2845200" cy="627600"/>
          </a:xfrm>
          <a:prstGeom prst="roundRect">
            <a:avLst>
              <a:gd name="adj" fmla="val 16667"/>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234" name="Google Shape;1234;p168"/>
          <p:cNvSpPr/>
          <p:nvPr/>
        </p:nvSpPr>
        <p:spPr>
          <a:xfrm>
            <a:off x="5443025" y="2158925"/>
            <a:ext cx="2845200" cy="627600"/>
          </a:xfrm>
          <a:prstGeom prst="roundRect">
            <a:avLst>
              <a:gd name="adj" fmla="val 16667"/>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235" name="Google Shape;1235;p168"/>
          <p:cNvSpPr txBox="1"/>
          <p:nvPr/>
        </p:nvSpPr>
        <p:spPr>
          <a:xfrm>
            <a:off x="1150938" y="2298313"/>
            <a:ext cx="2845200" cy="54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0000"/>
                </a:solidFill>
                <a:latin typeface="Helvetica Neue"/>
                <a:ea typeface="Helvetica Neue"/>
                <a:cs typeface="Helvetica Neue"/>
                <a:sym typeface="Helvetica Neue"/>
              </a:rPr>
              <a:t>Clinical diagnosis of pneumonia</a:t>
            </a:r>
            <a:endParaRPr>
              <a:solidFill>
                <a:srgbClr val="FF0000"/>
              </a:solidFill>
              <a:latin typeface="Helvetica Neue"/>
              <a:ea typeface="Helvetica Neue"/>
              <a:cs typeface="Helvetica Neue"/>
              <a:sym typeface="Helvetica Neue"/>
            </a:endParaRPr>
          </a:p>
        </p:txBody>
      </p:sp>
      <p:sp>
        <p:nvSpPr>
          <p:cNvPr id="1236" name="Google Shape;1236;p168"/>
          <p:cNvSpPr txBox="1"/>
          <p:nvPr/>
        </p:nvSpPr>
        <p:spPr>
          <a:xfrm>
            <a:off x="4974100" y="917500"/>
            <a:ext cx="2845200" cy="54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FF0000"/>
                </a:solidFill>
                <a:latin typeface="Helvetica Neue"/>
                <a:ea typeface="Helvetica Neue"/>
                <a:cs typeface="Helvetica Neue"/>
                <a:sym typeface="Helvetica Neue"/>
              </a:rPr>
              <a:t>PCP stopping antibiotics at day 6 if clinically improving; noninferiority</a:t>
            </a:r>
            <a:endParaRPr sz="1300">
              <a:solidFill>
                <a:srgbClr val="FF0000"/>
              </a:solidFill>
              <a:latin typeface="Helvetica Neue"/>
              <a:ea typeface="Helvetica Neue"/>
              <a:cs typeface="Helvetica Neue"/>
              <a:sym typeface="Helvetica Neue"/>
            </a:endParaRPr>
          </a:p>
        </p:txBody>
      </p:sp>
      <p:sp>
        <p:nvSpPr>
          <p:cNvPr id="1237" name="Google Shape;1237;p168"/>
          <p:cNvSpPr txBox="1"/>
          <p:nvPr/>
        </p:nvSpPr>
        <p:spPr>
          <a:xfrm>
            <a:off x="5443025" y="2199275"/>
            <a:ext cx="2845200" cy="54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FF0000"/>
                </a:solidFill>
                <a:latin typeface="Helvetica Neue"/>
                <a:ea typeface="Helvetica Neue"/>
                <a:cs typeface="Helvetica Neue"/>
                <a:sym typeface="Helvetica Neue"/>
              </a:rPr>
              <a:t>PCP stopping antibiotics at day 6 if clinically improving; noninferiority</a:t>
            </a:r>
            <a:endParaRPr sz="1300">
              <a:solidFill>
                <a:srgbClr val="FF0000"/>
              </a:solidFill>
              <a:latin typeface="Helvetica Neue"/>
              <a:ea typeface="Helvetica Neue"/>
              <a:cs typeface="Helvetica Neue"/>
              <a:sym typeface="Helvetica Neue"/>
            </a:endParaRPr>
          </a:p>
        </p:txBody>
      </p:sp>
      <p:sp>
        <p:nvSpPr>
          <p:cNvPr id="1238" name="Google Shape;1238;p168"/>
          <p:cNvSpPr txBox="1"/>
          <p:nvPr/>
        </p:nvSpPr>
        <p:spPr>
          <a:xfrm>
            <a:off x="2597825" y="3521400"/>
            <a:ext cx="2845200" cy="54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0000"/>
                </a:solidFill>
                <a:latin typeface="Helvetica Neue"/>
                <a:ea typeface="Helvetica Neue"/>
                <a:cs typeface="Helvetica Neue"/>
                <a:sym typeface="Helvetica Neue"/>
              </a:rPr>
              <a:t>Why are we giving antibiotics to viral infection? </a:t>
            </a:r>
            <a:endParaRPr>
              <a:solidFill>
                <a:srgbClr val="FF0000"/>
              </a:solidFill>
              <a:latin typeface="Helvetica Neue"/>
              <a:ea typeface="Helvetica Neue"/>
              <a:cs typeface="Helvetica Neue"/>
              <a:sym typeface="Helvetica Neue"/>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1242"/>
        <p:cNvGrpSpPr/>
        <p:nvPr/>
      </p:nvGrpSpPr>
      <p:grpSpPr>
        <a:xfrm>
          <a:off x="0" y="0"/>
          <a:ext cx="0" cy="0"/>
          <a:chOff x="0" y="0"/>
          <a:chExt cx="0" cy="0"/>
        </a:xfrm>
      </p:grpSpPr>
      <p:pic>
        <p:nvPicPr>
          <p:cNvPr id="1243" name="Google Shape;1243;p169"/>
          <p:cNvPicPr preferRelativeResize="0"/>
          <p:nvPr/>
        </p:nvPicPr>
        <p:blipFill>
          <a:blip r:embed="rId3">
            <a:alphaModFix/>
          </a:blip>
          <a:stretch>
            <a:fillRect/>
          </a:stretch>
        </p:blipFill>
        <p:spPr>
          <a:xfrm>
            <a:off x="160750" y="443075"/>
            <a:ext cx="3739325" cy="1924380"/>
          </a:xfrm>
          <a:prstGeom prst="rect">
            <a:avLst/>
          </a:prstGeom>
          <a:noFill/>
          <a:ln>
            <a:noFill/>
          </a:ln>
        </p:spPr>
      </p:pic>
      <p:pic>
        <p:nvPicPr>
          <p:cNvPr id="1244" name="Google Shape;1244;p169"/>
          <p:cNvPicPr preferRelativeResize="0"/>
          <p:nvPr/>
        </p:nvPicPr>
        <p:blipFill>
          <a:blip r:embed="rId4">
            <a:alphaModFix/>
          </a:blip>
          <a:stretch>
            <a:fillRect/>
          </a:stretch>
        </p:blipFill>
        <p:spPr>
          <a:xfrm>
            <a:off x="669525" y="1704525"/>
            <a:ext cx="3808025" cy="1734475"/>
          </a:xfrm>
          <a:prstGeom prst="rect">
            <a:avLst/>
          </a:prstGeom>
          <a:noFill/>
          <a:ln>
            <a:noFill/>
          </a:ln>
        </p:spPr>
      </p:pic>
      <p:pic>
        <p:nvPicPr>
          <p:cNvPr id="1245" name="Google Shape;1245;p169"/>
          <p:cNvPicPr preferRelativeResize="0"/>
          <p:nvPr/>
        </p:nvPicPr>
        <p:blipFill>
          <a:blip r:embed="rId5">
            <a:alphaModFix/>
          </a:blip>
          <a:stretch>
            <a:fillRect/>
          </a:stretch>
        </p:blipFill>
        <p:spPr>
          <a:xfrm>
            <a:off x="2150750" y="2922425"/>
            <a:ext cx="3739326" cy="1618814"/>
          </a:xfrm>
          <a:prstGeom prst="rect">
            <a:avLst/>
          </a:prstGeom>
          <a:noFill/>
          <a:ln>
            <a:noFill/>
          </a:ln>
        </p:spPr>
      </p:pic>
      <p:pic>
        <p:nvPicPr>
          <p:cNvPr id="1246" name="Google Shape;1246;p169"/>
          <p:cNvPicPr preferRelativeResize="0"/>
          <p:nvPr/>
        </p:nvPicPr>
        <p:blipFill>
          <a:blip r:embed="rId6">
            <a:alphaModFix/>
          </a:blip>
          <a:stretch>
            <a:fillRect/>
          </a:stretch>
        </p:blipFill>
        <p:spPr>
          <a:xfrm>
            <a:off x="4477553" y="498897"/>
            <a:ext cx="3664575" cy="1524125"/>
          </a:xfrm>
          <a:prstGeom prst="rect">
            <a:avLst/>
          </a:prstGeom>
          <a:noFill/>
          <a:ln>
            <a:noFill/>
          </a:ln>
        </p:spPr>
      </p:pic>
      <p:pic>
        <p:nvPicPr>
          <p:cNvPr id="1247" name="Google Shape;1247;p169"/>
          <p:cNvPicPr preferRelativeResize="0"/>
          <p:nvPr/>
        </p:nvPicPr>
        <p:blipFill>
          <a:blip r:embed="rId7">
            <a:alphaModFix/>
          </a:blip>
          <a:stretch>
            <a:fillRect/>
          </a:stretch>
        </p:blipFill>
        <p:spPr>
          <a:xfrm>
            <a:off x="4974089" y="1704525"/>
            <a:ext cx="4025104" cy="1416100"/>
          </a:xfrm>
          <a:prstGeom prst="rect">
            <a:avLst/>
          </a:prstGeom>
          <a:noFill/>
          <a:ln>
            <a:noFill/>
          </a:ln>
        </p:spPr>
      </p:pic>
      <p:sp>
        <p:nvSpPr>
          <p:cNvPr id="1248" name="Google Shape;1248;p169"/>
          <p:cNvSpPr/>
          <p:nvPr/>
        </p:nvSpPr>
        <p:spPr>
          <a:xfrm>
            <a:off x="627775" y="786750"/>
            <a:ext cx="2845200" cy="627600"/>
          </a:xfrm>
          <a:prstGeom prst="roundRect">
            <a:avLst>
              <a:gd name="adj" fmla="val 16667"/>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249" name="Google Shape;1249;p169"/>
          <p:cNvSpPr txBox="1"/>
          <p:nvPr/>
        </p:nvSpPr>
        <p:spPr>
          <a:xfrm>
            <a:off x="593325" y="786750"/>
            <a:ext cx="2845200" cy="54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0000"/>
                </a:solidFill>
                <a:latin typeface="Helvetica Neue"/>
                <a:ea typeface="Helvetica Neue"/>
                <a:cs typeface="Helvetica Neue"/>
                <a:sym typeface="Helvetica Neue"/>
              </a:rPr>
              <a:t>Clinical diagnosis of pneumonia; noninferiority trial</a:t>
            </a:r>
            <a:endParaRPr>
              <a:solidFill>
                <a:srgbClr val="FF0000"/>
              </a:solidFill>
              <a:latin typeface="Helvetica Neue"/>
              <a:ea typeface="Helvetica Neue"/>
              <a:cs typeface="Helvetica Neue"/>
              <a:sym typeface="Helvetica Neue"/>
            </a:endParaRPr>
          </a:p>
        </p:txBody>
      </p:sp>
      <p:sp>
        <p:nvSpPr>
          <p:cNvPr id="1250" name="Google Shape;1250;p169"/>
          <p:cNvSpPr/>
          <p:nvPr/>
        </p:nvSpPr>
        <p:spPr>
          <a:xfrm>
            <a:off x="1150925" y="2257950"/>
            <a:ext cx="2845200" cy="627600"/>
          </a:xfrm>
          <a:prstGeom prst="roundRect">
            <a:avLst>
              <a:gd name="adj" fmla="val 16667"/>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251" name="Google Shape;1251;p169"/>
          <p:cNvSpPr/>
          <p:nvPr/>
        </p:nvSpPr>
        <p:spPr>
          <a:xfrm>
            <a:off x="2597813" y="3481050"/>
            <a:ext cx="2845200" cy="627600"/>
          </a:xfrm>
          <a:prstGeom prst="roundRect">
            <a:avLst>
              <a:gd name="adj" fmla="val 16667"/>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252" name="Google Shape;1252;p169"/>
          <p:cNvSpPr/>
          <p:nvPr/>
        </p:nvSpPr>
        <p:spPr>
          <a:xfrm>
            <a:off x="4974100" y="869325"/>
            <a:ext cx="2845200" cy="627600"/>
          </a:xfrm>
          <a:prstGeom prst="roundRect">
            <a:avLst>
              <a:gd name="adj" fmla="val 16667"/>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253" name="Google Shape;1253;p169"/>
          <p:cNvSpPr/>
          <p:nvPr/>
        </p:nvSpPr>
        <p:spPr>
          <a:xfrm>
            <a:off x="5443025" y="2158925"/>
            <a:ext cx="2845200" cy="627600"/>
          </a:xfrm>
          <a:prstGeom prst="roundRect">
            <a:avLst>
              <a:gd name="adj" fmla="val 16667"/>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254" name="Google Shape;1254;p169"/>
          <p:cNvSpPr txBox="1"/>
          <p:nvPr/>
        </p:nvSpPr>
        <p:spPr>
          <a:xfrm>
            <a:off x="1150938" y="2298313"/>
            <a:ext cx="2845200" cy="54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0000"/>
                </a:solidFill>
                <a:latin typeface="Helvetica Neue"/>
                <a:ea typeface="Helvetica Neue"/>
                <a:cs typeface="Helvetica Neue"/>
                <a:sym typeface="Helvetica Neue"/>
              </a:rPr>
              <a:t>Clinical diagnosis of pneumonia</a:t>
            </a:r>
            <a:endParaRPr>
              <a:solidFill>
                <a:srgbClr val="FF0000"/>
              </a:solidFill>
              <a:latin typeface="Helvetica Neue"/>
              <a:ea typeface="Helvetica Neue"/>
              <a:cs typeface="Helvetica Neue"/>
              <a:sym typeface="Helvetica Neue"/>
            </a:endParaRPr>
          </a:p>
        </p:txBody>
      </p:sp>
      <p:sp>
        <p:nvSpPr>
          <p:cNvPr id="1255" name="Google Shape;1255;p169"/>
          <p:cNvSpPr txBox="1"/>
          <p:nvPr/>
        </p:nvSpPr>
        <p:spPr>
          <a:xfrm>
            <a:off x="4974100" y="917500"/>
            <a:ext cx="2845200" cy="54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FF0000"/>
                </a:solidFill>
                <a:latin typeface="Helvetica Neue"/>
                <a:ea typeface="Helvetica Neue"/>
                <a:cs typeface="Helvetica Neue"/>
                <a:sym typeface="Helvetica Neue"/>
              </a:rPr>
              <a:t>PCP stopping antibiotics at day 6 if clinically improving; noninferiority</a:t>
            </a:r>
            <a:endParaRPr sz="1300">
              <a:solidFill>
                <a:srgbClr val="FF0000"/>
              </a:solidFill>
              <a:latin typeface="Helvetica Neue"/>
              <a:ea typeface="Helvetica Neue"/>
              <a:cs typeface="Helvetica Neue"/>
              <a:sym typeface="Helvetica Neue"/>
            </a:endParaRPr>
          </a:p>
        </p:txBody>
      </p:sp>
      <p:sp>
        <p:nvSpPr>
          <p:cNvPr id="1256" name="Google Shape;1256;p169"/>
          <p:cNvSpPr txBox="1"/>
          <p:nvPr/>
        </p:nvSpPr>
        <p:spPr>
          <a:xfrm>
            <a:off x="5443025" y="2199275"/>
            <a:ext cx="2845200" cy="54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FF0000"/>
                </a:solidFill>
                <a:latin typeface="Helvetica Neue"/>
                <a:ea typeface="Helvetica Neue"/>
                <a:cs typeface="Helvetica Neue"/>
                <a:sym typeface="Helvetica Neue"/>
              </a:rPr>
              <a:t>PCP stopping antibiotics at day 6 if clinically improving; noninferiority</a:t>
            </a:r>
            <a:endParaRPr sz="1300">
              <a:solidFill>
                <a:srgbClr val="FF0000"/>
              </a:solidFill>
              <a:latin typeface="Helvetica Neue"/>
              <a:ea typeface="Helvetica Neue"/>
              <a:cs typeface="Helvetica Neue"/>
              <a:sym typeface="Helvetica Neue"/>
            </a:endParaRPr>
          </a:p>
        </p:txBody>
      </p:sp>
      <p:pic>
        <p:nvPicPr>
          <p:cNvPr id="1257" name="Google Shape;1257;p169"/>
          <p:cNvPicPr preferRelativeResize="0"/>
          <p:nvPr/>
        </p:nvPicPr>
        <p:blipFill>
          <a:blip r:embed="rId8">
            <a:alphaModFix/>
          </a:blip>
          <a:stretch>
            <a:fillRect/>
          </a:stretch>
        </p:blipFill>
        <p:spPr>
          <a:xfrm>
            <a:off x="548025" y="49762"/>
            <a:ext cx="7917972" cy="2101575"/>
          </a:xfrm>
          <a:prstGeom prst="rect">
            <a:avLst/>
          </a:prstGeom>
          <a:noFill/>
          <a:ln>
            <a:noFill/>
          </a:ln>
        </p:spPr>
      </p:pic>
      <p:sp>
        <p:nvSpPr>
          <p:cNvPr id="1258" name="Google Shape;1258;p169"/>
          <p:cNvSpPr txBox="1"/>
          <p:nvPr/>
        </p:nvSpPr>
        <p:spPr>
          <a:xfrm>
            <a:off x="2597825" y="3521400"/>
            <a:ext cx="2845200" cy="54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0000"/>
                </a:solidFill>
                <a:latin typeface="Helvetica Neue"/>
                <a:ea typeface="Helvetica Neue"/>
                <a:cs typeface="Helvetica Neue"/>
                <a:sym typeface="Helvetica Neue"/>
              </a:rPr>
              <a:t>Why are we giving antibiotics to viral infection? </a:t>
            </a:r>
            <a:endParaRPr>
              <a:solidFill>
                <a:srgbClr val="FF0000"/>
              </a:solidFill>
              <a:latin typeface="Helvetica Neue"/>
              <a:ea typeface="Helvetica Neue"/>
              <a:cs typeface="Helvetica Neue"/>
              <a:sym typeface="Helvetica Neue"/>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1262"/>
        <p:cNvGrpSpPr/>
        <p:nvPr/>
      </p:nvGrpSpPr>
      <p:grpSpPr>
        <a:xfrm>
          <a:off x="0" y="0"/>
          <a:ext cx="0" cy="0"/>
          <a:chOff x="0" y="0"/>
          <a:chExt cx="0" cy="0"/>
        </a:xfrm>
      </p:grpSpPr>
      <p:pic>
        <p:nvPicPr>
          <p:cNvPr id="1263" name="Google Shape;1263;p170"/>
          <p:cNvPicPr preferRelativeResize="0"/>
          <p:nvPr/>
        </p:nvPicPr>
        <p:blipFill>
          <a:blip r:embed="rId3">
            <a:alphaModFix/>
          </a:blip>
          <a:stretch>
            <a:fillRect/>
          </a:stretch>
        </p:blipFill>
        <p:spPr>
          <a:xfrm>
            <a:off x="160750" y="443075"/>
            <a:ext cx="3739325" cy="1924380"/>
          </a:xfrm>
          <a:prstGeom prst="rect">
            <a:avLst/>
          </a:prstGeom>
          <a:noFill/>
          <a:ln>
            <a:noFill/>
          </a:ln>
        </p:spPr>
      </p:pic>
      <p:pic>
        <p:nvPicPr>
          <p:cNvPr id="1264" name="Google Shape;1264;p170"/>
          <p:cNvPicPr preferRelativeResize="0"/>
          <p:nvPr/>
        </p:nvPicPr>
        <p:blipFill>
          <a:blip r:embed="rId4">
            <a:alphaModFix/>
          </a:blip>
          <a:stretch>
            <a:fillRect/>
          </a:stretch>
        </p:blipFill>
        <p:spPr>
          <a:xfrm>
            <a:off x="669525" y="1704525"/>
            <a:ext cx="3808025" cy="1734475"/>
          </a:xfrm>
          <a:prstGeom prst="rect">
            <a:avLst/>
          </a:prstGeom>
          <a:noFill/>
          <a:ln>
            <a:noFill/>
          </a:ln>
        </p:spPr>
      </p:pic>
      <p:pic>
        <p:nvPicPr>
          <p:cNvPr id="1265" name="Google Shape;1265;p170"/>
          <p:cNvPicPr preferRelativeResize="0"/>
          <p:nvPr/>
        </p:nvPicPr>
        <p:blipFill>
          <a:blip r:embed="rId5">
            <a:alphaModFix/>
          </a:blip>
          <a:stretch>
            <a:fillRect/>
          </a:stretch>
        </p:blipFill>
        <p:spPr>
          <a:xfrm>
            <a:off x="2150750" y="2922425"/>
            <a:ext cx="3739326" cy="1618814"/>
          </a:xfrm>
          <a:prstGeom prst="rect">
            <a:avLst/>
          </a:prstGeom>
          <a:noFill/>
          <a:ln>
            <a:noFill/>
          </a:ln>
        </p:spPr>
      </p:pic>
      <p:pic>
        <p:nvPicPr>
          <p:cNvPr id="1266" name="Google Shape;1266;p170"/>
          <p:cNvPicPr preferRelativeResize="0"/>
          <p:nvPr/>
        </p:nvPicPr>
        <p:blipFill>
          <a:blip r:embed="rId6">
            <a:alphaModFix/>
          </a:blip>
          <a:stretch>
            <a:fillRect/>
          </a:stretch>
        </p:blipFill>
        <p:spPr>
          <a:xfrm>
            <a:off x="4477553" y="498897"/>
            <a:ext cx="3664575" cy="1524125"/>
          </a:xfrm>
          <a:prstGeom prst="rect">
            <a:avLst/>
          </a:prstGeom>
          <a:noFill/>
          <a:ln>
            <a:noFill/>
          </a:ln>
        </p:spPr>
      </p:pic>
      <p:pic>
        <p:nvPicPr>
          <p:cNvPr id="1267" name="Google Shape;1267;p170"/>
          <p:cNvPicPr preferRelativeResize="0"/>
          <p:nvPr/>
        </p:nvPicPr>
        <p:blipFill>
          <a:blip r:embed="rId7">
            <a:alphaModFix/>
          </a:blip>
          <a:stretch>
            <a:fillRect/>
          </a:stretch>
        </p:blipFill>
        <p:spPr>
          <a:xfrm>
            <a:off x="4974089" y="1704525"/>
            <a:ext cx="4025104" cy="1416100"/>
          </a:xfrm>
          <a:prstGeom prst="rect">
            <a:avLst/>
          </a:prstGeom>
          <a:noFill/>
          <a:ln>
            <a:noFill/>
          </a:ln>
        </p:spPr>
      </p:pic>
      <p:sp>
        <p:nvSpPr>
          <p:cNvPr id="1268" name="Google Shape;1268;p170"/>
          <p:cNvSpPr/>
          <p:nvPr/>
        </p:nvSpPr>
        <p:spPr>
          <a:xfrm>
            <a:off x="627775" y="786750"/>
            <a:ext cx="2845200" cy="627600"/>
          </a:xfrm>
          <a:prstGeom prst="roundRect">
            <a:avLst>
              <a:gd name="adj" fmla="val 16667"/>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269" name="Google Shape;1269;p170"/>
          <p:cNvSpPr txBox="1"/>
          <p:nvPr/>
        </p:nvSpPr>
        <p:spPr>
          <a:xfrm>
            <a:off x="593325" y="786750"/>
            <a:ext cx="2845200" cy="54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0000"/>
                </a:solidFill>
                <a:latin typeface="Helvetica Neue"/>
                <a:ea typeface="Helvetica Neue"/>
                <a:cs typeface="Helvetica Neue"/>
                <a:sym typeface="Helvetica Neue"/>
              </a:rPr>
              <a:t>Clinical diagnosis of pneumonia; noninferiority trial</a:t>
            </a:r>
            <a:endParaRPr>
              <a:solidFill>
                <a:srgbClr val="FF0000"/>
              </a:solidFill>
              <a:latin typeface="Helvetica Neue"/>
              <a:ea typeface="Helvetica Neue"/>
              <a:cs typeface="Helvetica Neue"/>
              <a:sym typeface="Helvetica Neue"/>
            </a:endParaRPr>
          </a:p>
        </p:txBody>
      </p:sp>
      <p:sp>
        <p:nvSpPr>
          <p:cNvPr id="1270" name="Google Shape;1270;p170"/>
          <p:cNvSpPr/>
          <p:nvPr/>
        </p:nvSpPr>
        <p:spPr>
          <a:xfrm>
            <a:off x="1150925" y="2257950"/>
            <a:ext cx="2845200" cy="627600"/>
          </a:xfrm>
          <a:prstGeom prst="roundRect">
            <a:avLst>
              <a:gd name="adj" fmla="val 16667"/>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271" name="Google Shape;1271;p170"/>
          <p:cNvSpPr/>
          <p:nvPr/>
        </p:nvSpPr>
        <p:spPr>
          <a:xfrm>
            <a:off x="2597813" y="3481050"/>
            <a:ext cx="2845200" cy="627600"/>
          </a:xfrm>
          <a:prstGeom prst="roundRect">
            <a:avLst>
              <a:gd name="adj" fmla="val 16667"/>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272" name="Google Shape;1272;p170"/>
          <p:cNvSpPr/>
          <p:nvPr/>
        </p:nvSpPr>
        <p:spPr>
          <a:xfrm>
            <a:off x="4974100" y="869325"/>
            <a:ext cx="2845200" cy="627600"/>
          </a:xfrm>
          <a:prstGeom prst="roundRect">
            <a:avLst>
              <a:gd name="adj" fmla="val 16667"/>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273" name="Google Shape;1273;p170"/>
          <p:cNvSpPr/>
          <p:nvPr/>
        </p:nvSpPr>
        <p:spPr>
          <a:xfrm>
            <a:off x="5443025" y="2158925"/>
            <a:ext cx="2845200" cy="627600"/>
          </a:xfrm>
          <a:prstGeom prst="roundRect">
            <a:avLst>
              <a:gd name="adj" fmla="val 16667"/>
            </a:avLst>
          </a:prstGeom>
          <a:solidFill>
            <a:schemeClr val="lt1"/>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274" name="Google Shape;1274;p170"/>
          <p:cNvSpPr txBox="1"/>
          <p:nvPr/>
        </p:nvSpPr>
        <p:spPr>
          <a:xfrm>
            <a:off x="1150938" y="2298313"/>
            <a:ext cx="2845200" cy="54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0000"/>
                </a:solidFill>
                <a:latin typeface="Helvetica Neue"/>
                <a:ea typeface="Helvetica Neue"/>
                <a:cs typeface="Helvetica Neue"/>
                <a:sym typeface="Helvetica Neue"/>
              </a:rPr>
              <a:t>Clinical diagnosis of pneumonia</a:t>
            </a:r>
            <a:endParaRPr>
              <a:solidFill>
                <a:srgbClr val="FF0000"/>
              </a:solidFill>
              <a:latin typeface="Helvetica Neue"/>
              <a:ea typeface="Helvetica Neue"/>
              <a:cs typeface="Helvetica Neue"/>
              <a:sym typeface="Helvetica Neue"/>
            </a:endParaRPr>
          </a:p>
        </p:txBody>
      </p:sp>
      <p:sp>
        <p:nvSpPr>
          <p:cNvPr id="1275" name="Google Shape;1275;p170"/>
          <p:cNvSpPr txBox="1"/>
          <p:nvPr/>
        </p:nvSpPr>
        <p:spPr>
          <a:xfrm>
            <a:off x="4974100" y="917500"/>
            <a:ext cx="2845200" cy="54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FF0000"/>
                </a:solidFill>
                <a:latin typeface="Helvetica Neue"/>
                <a:ea typeface="Helvetica Neue"/>
                <a:cs typeface="Helvetica Neue"/>
                <a:sym typeface="Helvetica Neue"/>
              </a:rPr>
              <a:t>PCP stopping antibiotics at day 6 if clinically improving; noninferiority</a:t>
            </a:r>
            <a:endParaRPr sz="1300">
              <a:solidFill>
                <a:srgbClr val="FF0000"/>
              </a:solidFill>
              <a:latin typeface="Helvetica Neue"/>
              <a:ea typeface="Helvetica Neue"/>
              <a:cs typeface="Helvetica Neue"/>
              <a:sym typeface="Helvetica Neue"/>
            </a:endParaRPr>
          </a:p>
        </p:txBody>
      </p:sp>
      <p:sp>
        <p:nvSpPr>
          <p:cNvPr id="1276" name="Google Shape;1276;p170"/>
          <p:cNvSpPr txBox="1"/>
          <p:nvPr/>
        </p:nvSpPr>
        <p:spPr>
          <a:xfrm>
            <a:off x="5443025" y="2199275"/>
            <a:ext cx="2845200" cy="54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FF0000"/>
                </a:solidFill>
                <a:latin typeface="Helvetica Neue"/>
                <a:ea typeface="Helvetica Neue"/>
                <a:cs typeface="Helvetica Neue"/>
                <a:sym typeface="Helvetica Neue"/>
              </a:rPr>
              <a:t>PCP stopping antibiotics at day 6 if clinically improving; noninferiority</a:t>
            </a:r>
            <a:endParaRPr sz="1300">
              <a:solidFill>
                <a:srgbClr val="FF0000"/>
              </a:solidFill>
              <a:latin typeface="Helvetica Neue"/>
              <a:ea typeface="Helvetica Neue"/>
              <a:cs typeface="Helvetica Neue"/>
              <a:sym typeface="Helvetica Neue"/>
            </a:endParaRPr>
          </a:p>
        </p:txBody>
      </p:sp>
      <p:pic>
        <p:nvPicPr>
          <p:cNvPr id="1277" name="Google Shape;1277;p170"/>
          <p:cNvPicPr preferRelativeResize="0"/>
          <p:nvPr/>
        </p:nvPicPr>
        <p:blipFill>
          <a:blip r:embed="rId8">
            <a:alphaModFix/>
          </a:blip>
          <a:stretch>
            <a:fillRect/>
          </a:stretch>
        </p:blipFill>
        <p:spPr>
          <a:xfrm>
            <a:off x="548025" y="49762"/>
            <a:ext cx="7917972" cy="2101575"/>
          </a:xfrm>
          <a:prstGeom prst="rect">
            <a:avLst/>
          </a:prstGeom>
          <a:noFill/>
          <a:ln>
            <a:noFill/>
          </a:ln>
        </p:spPr>
      </p:pic>
      <p:sp>
        <p:nvSpPr>
          <p:cNvPr id="1278" name="Google Shape;1278;p170"/>
          <p:cNvSpPr txBox="1"/>
          <p:nvPr/>
        </p:nvSpPr>
        <p:spPr>
          <a:xfrm>
            <a:off x="2597825" y="3521400"/>
            <a:ext cx="2845200" cy="54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0000"/>
                </a:solidFill>
                <a:latin typeface="Helvetica Neue"/>
                <a:ea typeface="Helvetica Neue"/>
                <a:cs typeface="Helvetica Neue"/>
                <a:sym typeface="Helvetica Neue"/>
              </a:rPr>
              <a:t>Why are we giving antibiotics to viral infection? </a:t>
            </a:r>
            <a:endParaRPr>
              <a:solidFill>
                <a:srgbClr val="FF0000"/>
              </a:solidFill>
              <a:latin typeface="Helvetica Neue"/>
              <a:ea typeface="Helvetica Neue"/>
              <a:cs typeface="Helvetica Neue"/>
              <a:sym typeface="Helvetica Neue"/>
            </a:endParaRPr>
          </a:p>
        </p:txBody>
      </p:sp>
      <p:sp>
        <p:nvSpPr>
          <p:cNvPr id="1279" name="Google Shape;1279;p170"/>
          <p:cNvSpPr/>
          <p:nvPr/>
        </p:nvSpPr>
        <p:spPr>
          <a:xfrm>
            <a:off x="1073850" y="2063550"/>
            <a:ext cx="6996300" cy="2477700"/>
          </a:xfrm>
          <a:prstGeom prst="roundRect">
            <a:avLst>
              <a:gd name="adj" fmla="val 16667"/>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1280" name="Google Shape;1280;p170"/>
          <p:cNvSpPr txBox="1"/>
          <p:nvPr/>
        </p:nvSpPr>
        <p:spPr>
          <a:xfrm>
            <a:off x="1150925" y="2257949"/>
            <a:ext cx="6858000" cy="2153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a:solidFill>
                  <a:schemeClr val="dk1"/>
                </a:solidFill>
              </a:rPr>
              <a:t>Prospectively enrolled 1252 children age 3mo to 6yr with cough who underwent CXR</a:t>
            </a:r>
            <a:endParaRPr sz="1300">
              <a:solidFill>
                <a:schemeClr val="dk1"/>
              </a:solidFill>
            </a:endParaRPr>
          </a:p>
          <a:p>
            <a:pPr marL="914400" lvl="1" indent="-311150" algn="l" rtl="0">
              <a:lnSpc>
                <a:spcPct val="115000"/>
              </a:lnSpc>
              <a:spcBef>
                <a:spcPts val="0"/>
              </a:spcBef>
              <a:spcAft>
                <a:spcPts val="0"/>
              </a:spcAft>
              <a:buClr>
                <a:schemeClr val="dk1"/>
              </a:buClr>
              <a:buSzPts val="1300"/>
              <a:buChar char="○"/>
            </a:pPr>
            <a:r>
              <a:rPr lang="en" sz="1300">
                <a:solidFill>
                  <a:schemeClr val="dk1"/>
                </a:solidFill>
              </a:rPr>
              <a:t>507 patients met CAP-IT inclusion criteria</a:t>
            </a:r>
            <a:endParaRPr sz="1300">
              <a:solidFill>
                <a:schemeClr val="dk1"/>
              </a:solidFill>
            </a:endParaRPr>
          </a:p>
          <a:p>
            <a:pPr marL="1371600" lvl="2" indent="-311150" algn="l" rtl="0">
              <a:lnSpc>
                <a:spcPct val="115000"/>
              </a:lnSpc>
              <a:spcBef>
                <a:spcPts val="0"/>
              </a:spcBef>
              <a:spcAft>
                <a:spcPts val="0"/>
              </a:spcAft>
              <a:buClr>
                <a:schemeClr val="dk1"/>
              </a:buClr>
              <a:buSzPts val="1300"/>
              <a:buChar char="■"/>
            </a:pPr>
            <a:r>
              <a:rPr lang="en" sz="1300">
                <a:solidFill>
                  <a:schemeClr val="dk1"/>
                </a:solidFill>
              </a:rPr>
              <a:t>154 (30%) had radiographic pneumonia</a:t>
            </a:r>
            <a:endParaRPr sz="1300">
              <a:solidFill>
                <a:schemeClr val="dk1"/>
              </a:solidFill>
            </a:endParaRPr>
          </a:p>
          <a:p>
            <a:pPr marL="1371600" lvl="2" indent="-311150" algn="l" rtl="0">
              <a:lnSpc>
                <a:spcPct val="115000"/>
              </a:lnSpc>
              <a:spcBef>
                <a:spcPts val="0"/>
              </a:spcBef>
              <a:spcAft>
                <a:spcPts val="0"/>
              </a:spcAft>
              <a:buClr>
                <a:schemeClr val="dk1"/>
              </a:buClr>
              <a:buSzPts val="1300"/>
              <a:buChar char="■"/>
            </a:pPr>
            <a:r>
              <a:rPr lang="en" sz="1300">
                <a:solidFill>
                  <a:schemeClr val="dk1"/>
                </a:solidFill>
              </a:rPr>
              <a:t>245 (48%) satisfied CAP-IT inclusion criteria recovered without antibiotics. </a:t>
            </a:r>
            <a:endParaRPr sz="1700">
              <a:solidFill>
                <a:schemeClr val="dk1"/>
              </a:solidFill>
              <a:latin typeface="Helvetica Neue"/>
              <a:ea typeface="Helvetica Neue"/>
              <a:cs typeface="Helvetica Neue"/>
              <a:sym typeface="Helvetica Neue"/>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1284"/>
        <p:cNvGrpSpPr/>
        <p:nvPr/>
      </p:nvGrpSpPr>
      <p:grpSpPr>
        <a:xfrm>
          <a:off x="0" y="0"/>
          <a:ext cx="0" cy="0"/>
          <a:chOff x="0" y="0"/>
          <a:chExt cx="0" cy="0"/>
        </a:xfrm>
      </p:grpSpPr>
      <p:sp>
        <p:nvSpPr>
          <p:cNvPr id="1285" name="Google Shape;1285;p17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Thank you. </a:t>
            </a:r>
            <a:endParaRPr/>
          </a:p>
        </p:txBody>
      </p:sp>
      <p:pic>
        <p:nvPicPr>
          <p:cNvPr id="1286" name="Google Shape;1286;p171"/>
          <p:cNvPicPr preferRelativeResize="0"/>
          <p:nvPr/>
        </p:nvPicPr>
        <p:blipFill>
          <a:blip r:embed="rId3">
            <a:alphaModFix/>
          </a:blip>
          <a:stretch>
            <a:fillRect/>
          </a:stretch>
        </p:blipFill>
        <p:spPr>
          <a:xfrm>
            <a:off x="1416773" y="1246125"/>
            <a:ext cx="1809550" cy="2249875"/>
          </a:xfrm>
          <a:prstGeom prst="rect">
            <a:avLst/>
          </a:prstGeom>
          <a:noFill/>
          <a:ln>
            <a:noFill/>
          </a:ln>
        </p:spPr>
      </p:pic>
      <p:sp>
        <p:nvSpPr>
          <p:cNvPr id="1287" name="Google Shape;1287;p171"/>
          <p:cNvSpPr txBox="1">
            <a:spLocks noGrp="1"/>
          </p:cNvSpPr>
          <p:nvPr>
            <p:ph type="title"/>
          </p:nvPr>
        </p:nvSpPr>
        <p:spPr>
          <a:xfrm>
            <a:off x="1059200" y="3496000"/>
            <a:ext cx="27837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1520"/>
              <a:t>Resources from Tanner</a:t>
            </a:r>
            <a:endParaRPr sz="1220"/>
          </a:p>
        </p:txBody>
      </p:sp>
      <p:sp>
        <p:nvSpPr>
          <p:cNvPr id="1288" name="Google Shape;1288;p171"/>
          <p:cNvSpPr txBox="1">
            <a:spLocks noGrp="1"/>
          </p:cNvSpPr>
          <p:nvPr>
            <p:ph type="title"/>
          </p:nvPr>
        </p:nvSpPr>
        <p:spPr>
          <a:xfrm>
            <a:off x="4690975" y="3569450"/>
            <a:ext cx="30927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1520"/>
              <a:t>Please evaluate me - need for my educator portfolio!</a:t>
            </a:r>
            <a:endParaRPr sz="1220"/>
          </a:p>
        </p:txBody>
      </p:sp>
      <p:pic>
        <p:nvPicPr>
          <p:cNvPr id="1289" name="Google Shape;1289;p171" descr="Qr code&#10;&#10;Description automatically generated"/>
          <p:cNvPicPr preferRelativeResize="0"/>
          <p:nvPr/>
        </p:nvPicPr>
        <p:blipFill>
          <a:blip r:embed="rId4">
            <a:alphaModFix/>
          </a:blip>
          <a:stretch>
            <a:fillRect/>
          </a:stretch>
        </p:blipFill>
        <p:spPr>
          <a:xfrm>
            <a:off x="5000188" y="1139050"/>
            <a:ext cx="2218075" cy="2356950"/>
          </a:xfrm>
          <a:prstGeom prst="rect">
            <a:avLst/>
          </a:prstGeom>
          <a:noFill/>
          <a:ln>
            <a:noFill/>
          </a:ln>
        </p:spPr>
      </p:pic>
    </p:spTree>
  </p:cSld>
  <p:clrMapOvr>
    <a:masterClrMapping/>
  </p:clrMapOvr>
</p:sld>
</file>

<file path=ppt/theme/theme1.xml><?xml version="1.0" encoding="utf-8"?>
<a:theme xmlns:a="http://schemas.openxmlformats.org/drawingml/2006/main" name="Heckle - Helvetica BLANK">
  <a:themeElements>
    <a:clrScheme name="Simple Light">
      <a:dk1>
        <a:srgbClr val="000000"/>
      </a:dk1>
      <a:lt1>
        <a:srgbClr val="FFFFFF"/>
      </a:lt1>
      <a:dk2>
        <a:srgbClr val="CECECE"/>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17271</Words>
  <Application>Microsoft Office PowerPoint</Application>
  <PresentationFormat>On-screen Show (16:9)</PresentationFormat>
  <Paragraphs>1244</Paragraphs>
  <Slides>156</Slides>
  <Notes>156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156</vt:i4>
      </vt:variant>
    </vt:vector>
  </HeadingPairs>
  <TitlesOfParts>
    <vt:vector size="160" baseType="lpstr">
      <vt:lpstr>Droid Sans</vt:lpstr>
      <vt:lpstr>Helvetica Neue</vt:lpstr>
      <vt:lpstr>Arial</vt:lpstr>
      <vt:lpstr>Heckle - Helvetica BLANK</vt:lpstr>
      <vt:lpstr>Exploring PEM Evidence</vt:lpstr>
      <vt:lpstr>What to expect…</vt:lpstr>
      <vt:lpstr>Learning Objectives</vt:lpstr>
      <vt:lpstr>Disclosures</vt:lpstr>
      <vt:lpstr>Acknowledgements</vt:lpstr>
      <vt:lpstr>Show me what you’re working with…</vt:lpstr>
      <vt:lpstr>Show me what you’re working with…</vt:lpstr>
      <vt:lpstr>Show me what you’re working with…</vt:lpstr>
      <vt:lpstr>Overview</vt:lpstr>
      <vt:lpstr>PECARN</vt:lpstr>
      <vt:lpstr>PECARN = Clinical Prediction Rules</vt:lpstr>
      <vt:lpstr>Clinical Prediction Rules - The Process</vt:lpstr>
      <vt:lpstr>Clinical Prediction Rules - The Process</vt:lpstr>
      <vt:lpstr>Clinical Prediction Rules - The Process</vt:lpstr>
      <vt:lpstr>Clinical Prediction Rules - The Process</vt:lpstr>
      <vt:lpstr>Clinical Prediction Rules - The Process</vt:lpstr>
      <vt:lpstr>Clinical Prediction Rules - The Process</vt:lpstr>
      <vt:lpstr>CLINICAL SCENARIO</vt:lpstr>
      <vt:lpstr>PowerPoint Presentation</vt:lpstr>
      <vt:lpstr>Kuppermann et al. Identification of children at very low risk of clinically-important brain injuries after head trauma: a prospective cohort study. Lancet. 2009.</vt:lpstr>
      <vt:lpstr>Kuppermann et al. Identification of children at very low risk of clinically-important brain injuries after head trauma: a prospective cohort study. Lancet. 2009.</vt:lpstr>
      <vt:lpstr>Kuppermann et al. Identification of children at very low risk of clinically-important brain injuries after head trauma: a prospective cohort study. Lancet. 2009.</vt:lpstr>
      <vt:lpstr>Kuppermann et al. Identification of children at very low risk of clinically-important brain injuries after head trauma: a prospective cohort study. Lancet. 2009.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CLINICAL SCENARIO</vt:lpstr>
      <vt:lpstr>Holmes et al. Identifying children at very low risk of clinically important blunt abdominal injuries. Ann Emerg Med. 2013.</vt:lpstr>
      <vt:lpstr>Holmes et al. Identifying children at very low risk of clinically important blunt abdominal injuries. Ann Emerg Med. 2013.</vt:lpstr>
      <vt:lpstr>Holmes et al. Identifying children at very low risk of clinically important blunt abdominal injuries. Ann Emerg Med. 2013.</vt:lpstr>
      <vt:lpstr>Holmes et al. Identifying children at very low risk of clinically important blunt abdominal injuries. Ann Emerg Med. 2013.</vt:lpstr>
      <vt:lpstr>Holmes et al. Identifying children at very low risk of clinically important blunt abdominal injuries. Ann Emerg Med. 2013.</vt:lpstr>
      <vt:lpstr>CLINICAL SCENARIO</vt:lpstr>
      <vt:lpstr>Holmes et al. PECARN prediction rules for CT imaging of children presenting to the emergency department with blunt abdominal or minor head trauma: a multicentre prospective validation study. Lancet Child Adolesc Health. 2024.</vt:lpstr>
      <vt:lpstr>PowerPoint Presentation</vt:lpstr>
      <vt:lpstr>PowerPoint Presentation</vt:lpstr>
      <vt:lpstr>Holmes et al. PECARN prediction rules for CT imaging of children presenting to the emergency department with blunt abdominal or minor head trauma: a multicentre prospective validation study. Lancet Child Adolesc Health. 2024.</vt:lpstr>
      <vt:lpstr>Holmes et al. PECARN prediction rules for CT imaging of children presenting to the emergency department with blunt abdominal or minor head trauma: a multicentre prospective validation study. Lancet Child Adolesc Health. 2024.</vt:lpstr>
      <vt:lpstr>Holmes et al. PECARN prediction rules for CT imaging of children presenting to the emergency department with blunt abdominal or minor head trauma: a multicentre prospective validation study. Lancet Child Adolesc Health. 2024.</vt:lpstr>
      <vt:lpstr>Holmes et al. PECARN prediction rules for CT imaging of children presenting to the emergency department with blunt abdominal or minor head trauma: a multicentre prospective validation study. Lancet Child Adolesc Health. 2024.</vt:lpstr>
      <vt:lpstr>CLINICAL SCENARIO</vt:lpstr>
      <vt:lpstr>Leonard et al. Cervical Spine Injury Risk Factors in Children With Blunt Trauma. Pediatrics. 2019. </vt:lpstr>
      <vt:lpstr>Leonard et al. Cervical Spine Injury Risk Factors in Children With Blunt Trauma. Pediatrics. 2019. </vt:lpstr>
      <vt:lpstr>Leonard et al. Cervical Spine Injury Risk Factors in Children With Blunt Trauma. Pediatrics. 2019. </vt:lpstr>
      <vt:lpstr>Leonard et al. Cervical Spine Injury Risk Factors in Children With Blunt Trauma. Pediatrics. 2019. </vt:lpstr>
      <vt:lpstr>NEXUS C-spine rule</vt:lpstr>
      <vt:lpstr>CLINICAL SCENARIO</vt:lpstr>
      <vt:lpstr>Kuppermann et al. Clinical Trial of Fluid Infusion Rates for Pediatric Diabetic Ketoacidosis. N Engl J Med. 2018.</vt:lpstr>
      <vt:lpstr>Kuppermann et al. Clinical Trial of Fluid Infusion Rates for Pediatric Diabetic Ketoacidosis. N Engl J Med. 2018.</vt:lpstr>
      <vt:lpstr>Kuppermann et al. Clinical Trial of Fluid Infusion Rates for Pediatric Diabetic Ketoacidosis. N Engl J Med. 2018.</vt:lpstr>
      <vt:lpstr>Kuppermann et al. Clinical Trial of Fluid Infusion Rates for Pediatric Diabetic Ketoacidosis. N Engl J Med. 2018.</vt:lpstr>
      <vt:lpstr>Kuppermann et al. Clinical Trial of Fluid Infusion Rates for Pediatric Diabetic Ketoacidosis. N Engl J Med. 2018.</vt:lpstr>
      <vt:lpstr>Kuppermann et al. Clinical Trial of Fluid Infusion Rates for Pediatric Diabetic Ketoacidosis. N Engl J Med. 2018.</vt:lpstr>
      <vt:lpstr>Kuppermann et al. Clinical Trial of Fluid Infusion Rates for Pediatric Diabetic Ketoacidosis. N Engl J Med. 2018.</vt:lpstr>
      <vt:lpstr>Kuppermann et al. Clinical Trial of Fluid Infusion Rates for Pediatric Diabetic Ketoacidosis. N Engl J Med. 2018.</vt:lpstr>
      <vt:lpstr>Kuppermann et al. Clinical Trial of Fluid Infusion Rates for Pediatric Diabetic Ketoacidosis. N Engl J Med. 2018.</vt:lpstr>
      <vt:lpstr>Kuppermann et al. Clinical Trial of Fluid Infusion Rates for Pediatric Diabetic Ketoacidosis. N Engl J Med. 2018.</vt:lpstr>
      <vt:lpstr>Kuppermann et al. Clinical Trial of Fluid Infusion Rates for Pediatric Diabetic Ketoacidosis. N Engl J Med. 2018.</vt:lpstr>
      <vt:lpstr>Kuppermann et al. Clinical Trial of Fluid Infusion Rates for Pediatric Diabetic Ketoacidosis. N Engl J Med. 2018.</vt:lpstr>
      <vt:lpstr>Kuppermann et al. Clinical Trial of Fluid Infusion Rates for Pediatric Diabetic Ketoacidosis. N Engl J Med. 2018.</vt:lpstr>
      <vt:lpstr>Kuppermann et al. Clinical Trial of Fluid Infusion Rates for Pediatric Diabetic Ketoacidosis. N Engl J Med. 2018.</vt:lpstr>
      <vt:lpstr>Kuppermann et al. Clinical Trial of Fluid Infusion Rates for Pediatric Diabetic Ketoacidosis. N Engl J Med. 2018.</vt:lpstr>
      <vt:lpstr>CLINICAL SCENARIO</vt:lpstr>
      <vt:lpstr>Glaser et al. Serum sodium concentration and mental status in children with diabetic ketoacidosis. Pediatrics. 2021.</vt:lpstr>
      <vt:lpstr>Glaser et al. Serum sodium concentration and mental status in children with diabetic ketoacidosis. Pediatrics. 2021.</vt:lpstr>
      <vt:lpstr>Glaser et al. Serum sodium concentration and mental status in children with diabetic ketoacidosis. Pediatrics. 2021.</vt:lpstr>
      <vt:lpstr>Glaser et al. Serum sodium concentration and mental status in children with diabetic ketoacidosis. Pediatrics. 2021.</vt:lpstr>
      <vt:lpstr>Glaser et al. Serum sodium concentration and mental status in children with diabetic ketoacidosis. Pediatrics. 2021.</vt:lpstr>
      <vt:lpstr>Febrile Neonate</vt:lpstr>
      <vt:lpstr>CLINICAL SCENARIO</vt:lpstr>
      <vt:lpstr>Kuppermann et al. A Clinical Prediction Rule to Identify Febrile Infants 60 Days and Younger at Low Risk for Serious Bacterial Infections. JAMA Pediatr. 2019.</vt:lpstr>
      <vt:lpstr>Kuppermann et al. A Clinical Prediction Rule to Identify Febrile Infants 60 Days and Younger at Low Risk for Serious Bacterial Infections. JAMA Pediatr. 2019.</vt:lpstr>
      <vt:lpstr>Kuppermann et al. A Clinical Prediction Rule to Identify Febrile Infants 60 Days and Younger at Low Risk for Serious Bacterial Infections. JAMA Pediatr. 2019.</vt:lpstr>
      <vt:lpstr>CLINICAL SCENARIO</vt:lpstr>
      <vt:lpstr>Pantell et al. Evaluation and Management of Well-Appearing Febrile Infants 8 to 60 Days Old. Pediatrics, 2021. </vt:lpstr>
      <vt:lpstr>pathways.pemcincinnati.com</vt:lpstr>
      <vt:lpstr>CLINICAL SCENARIO</vt:lpstr>
      <vt:lpstr>Mahajan et al. Serious bacterial infections in young febrile infants with positive urinalysis results. Pediatrics. 2022.</vt:lpstr>
      <vt:lpstr>Mahajan et al. Serious bacterial infections in young febrile infants with positive urinalysis results. Pediatrics. 2022.</vt:lpstr>
      <vt:lpstr>Mahajan et al. Serious bacterial infections in young febrile infants with positive urinalysis results. Pediatrics. 2022.</vt:lpstr>
      <vt:lpstr>Mahajan et al. Serious bacterial infections in young febrile infants with positive urinalysis results. Pediatrics. 2022.</vt:lpstr>
      <vt:lpstr>Mahajan et al. Serious bacterial infections in young febrile infants with positive urinalysis results. Pediatrics. 2022.</vt:lpstr>
      <vt:lpstr>CLINICAL SCENARIO</vt:lpstr>
      <vt:lpstr>Greenhow et al. Following birth hospitalizations: invasive bacterial infections in preterm infants aged 7-90 days. J Pediatr. 2023.</vt:lpstr>
      <vt:lpstr>Greenhow et al. Following birth hospitalizations: invasive bacterial infections in preterm infants aged 7-90 days. J Pediatr. 2023.</vt:lpstr>
      <vt:lpstr>Greenhow et al. Following birth hospitalizations: invasive bacterial infections in preterm infants aged 7-90 days. J Pediatr. 2023.</vt:lpstr>
      <vt:lpstr>Greenhow et al. Following birth hospitalizations: invasive bacterial infections in preterm infants aged 7-90 days. J Pediatr. 2023.</vt:lpstr>
      <vt:lpstr>Greenhow et al. Following birth hospitalizations: invasive bacterial infections in preterm infants aged 7-90 days. J Pediatr. 2023.</vt:lpstr>
      <vt:lpstr>Greenhow et al. Following birth hospitalizations: invasive bacterial infections in preterm infants aged 7-90 days. J Pediatr. 2023.</vt:lpstr>
      <vt:lpstr>Greenhow et al. Following birth hospitalizations: invasive bacterial infections in preterm infants aged 7-90 days. J Pediatr. 2023.</vt:lpstr>
      <vt:lpstr>Greenhow et al. Following birth hospitalizations: invasive bacterial infections in preterm infants aged 7-90 days. J Pediatr. 2023.</vt:lpstr>
      <vt:lpstr>Radiation Exposure</vt:lpstr>
      <vt:lpstr>CLINICAL SCENARIO</vt:lpstr>
      <vt:lpstr>Pearce et al. Radiation exposure from CT scans in childhood and subsequent risk of leukaemia and brain tumours: a retrospective cohort study. Lancet. 2012.</vt:lpstr>
      <vt:lpstr>Pearce et al. Radiation exposure from CT scans in childhood and subsequent risk of leukaemia and brain tumours: a retrospective cohort study. Lancet. 2012.</vt:lpstr>
      <vt:lpstr>Pearce et al. Radiation exposure from CT scans in childhood and subsequent risk of leukaemia and brain tumours: a retrospective cohort study. Lancet. 2012.</vt:lpstr>
      <vt:lpstr>CLINICAL SCENARIO</vt:lpstr>
      <vt:lpstr>Miglioretti et al. The use of computed tomography in pediatrics and the associated radiation exposure and estimated cancer risk. JAMA Pediatr. 2013.</vt:lpstr>
      <vt:lpstr>Miglioretti et al. The use of computed tomography in pediatrics and the associated radiation exposure and estimated cancer risk. JAMA Pediatr. 2013.</vt:lpstr>
      <vt:lpstr>Miglioretti et al. The use of computed tomography in pediatrics and the associated radiation exposure and estimated cancer risk. JAMA Pediatr. 2013.</vt:lpstr>
      <vt:lpstr>Miglioretti et al. The use of computed tomography in pediatrics and the associated radiation exposure and estimated cancer risk. JAMA Pediatr. 2013.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CLINICAL SCENARIO</vt:lpstr>
      <vt:lpstr>Sathya et al. Computed tomography rates and estimated radiation-associated cancer risk among injured children treated at different trauma center types. Injury. 2019.</vt:lpstr>
      <vt:lpstr>Sathya et al. Computed tomography rates and estimated radiation-associated cancer risk among injured children treated at different trauma center types. Injury. 2019.</vt:lpstr>
      <vt:lpstr>Sathya et al. Computed tomography rates and estimated radiation-associated cancer risk among injured children treated at different trauma center types. Injury. 2019.</vt:lpstr>
      <vt:lpstr>AAP Guidelines</vt:lpstr>
      <vt:lpstr>CLINICAL SCENARIO</vt:lpstr>
      <vt:lpstr>Tieder et al. Brief Resolved Unexplained Events (Formerly Apparent Life-Threatening Events) and Evaluation of Lower-Risk Infants. Pediatrics. 2016.</vt:lpstr>
      <vt:lpstr>BRUE</vt:lpstr>
      <vt:lpstr>BRUE</vt:lpstr>
      <vt:lpstr>BRUE</vt:lpstr>
      <vt:lpstr>PowerPoint Presentation</vt:lpstr>
      <vt:lpstr>BRUE</vt:lpstr>
      <vt:lpstr>Management Recommendations for Low Risk Infants</vt:lpstr>
      <vt:lpstr>CLINICAL SCENARIO</vt:lpstr>
      <vt:lpstr>Bochner et al. Explanatory Diagnoses Following Hospitalization for a Brief Resolved Unexplained Event. Pediatrics. 2021. </vt:lpstr>
      <vt:lpstr>Bochner et al. Explanatory Diagnoses Following Hospitalization for a Brief Resolved Unexplained Event. Pediatrics. 2021. </vt:lpstr>
      <vt:lpstr>CLINICAL SCENARIO</vt:lpstr>
      <vt:lpstr>Feld et al. Clinical Practice Guideline: Maintenance Intravenous Fluids in Children. Pediatrics. 2018.</vt:lpstr>
      <vt:lpstr>Airway</vt:lpstr>
      <vt:lpstr>CLINICAL SCENARIO</vt:lpstr>
      <vt:lpstr>Miller et al. Video-assisted laryngoscopy for pediatric tracheal intubation in the emergency department: a multicenter study of clinical outcomes. Ann Emerg Med. 2023.</vt:lpstr>
      <vt:lpstr>Miller et al. Video-assisted laryngoscopy for pediatric tracheal intubation in the emergency department: a multicenter study of clinical outcomes. Ann Emerg Med. 2023.</vt:lpstr>
      <vt:lpstr>CLINICAL SCENARIO</vt:lpstr>
      <vt:lpstr>​​Dean et al. High-risk criteria for the physiologically difficult paediatric airway: A multicenter, observational study to generate validity evidence. Resuscitation. 2023. </vt:lpstr>
      <vt:lpstr>​​Dean et al. High-risk criteria for the physiologically difficult paediatric airway: A multicenter, observational study to generate validity evidence. Resuscitation. 2023. </vt:lpstr>
      <vt:lpstr>​​Dean et al. High-risk criteria for the physiologically difficult paediatric airway: A multicenter, observational study to generate validity evidence. Resuscitation. 2023. </vt:lpstr>
      <vt:lpstr>Comments on short courses of antibiotics and Community Acquired Pneumonia</vt:lpstr>
      <vt:lpstr>CLINICAL SCENARIO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Heckle, Tanner</cp:lastModifiedBy>
  <cp:revision>2</cp:revision>
  <dcterms:modified xsi:type="dcterms:W3CDTF">2024-07-22T15:57:47Z</dcterms:modified>
</cp:coreProperties>
</file>