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60"/>
  </p:notes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 id="307" r:id="rId52"/>
    <p:sldId id="308" r:id="rId53"/>
    <p:sldId id="309" r:id="rId54"/>
    <p:sldId id="310" r:id="rId55"/>
    <p:sldId id="311" r:id="rId56"/>
    <p:sldId id="312" r:id="rId57"/>
    <p:sldId id="313" r:id="rId58"/>
    <p:sldId id="314" r:id="rId59"/>
  </p:sldIdLst>
  <p:sldSz cx="9144000" cy="5143500" type="screen16x9"/>
  <p:notesSz cx="6858000" cy="9144000"/>
  <p:embeddedFontLst>
    <p:embeddedFont>
      <p:font typeface="Helvetica Neue" panose="020B0604020202020204" charset="0"/>
      <p:regular r:id="rId61"/>
      <p:bold r:id="rId62"/>
      <p:italic r:id="rId63"/>
      <p:boldItalic r:id="rId6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20364886-E9ED-4C8A-8D97-8BF09285D7A4}">
  <a:tblStyle styleId="{20364886-E9ED-4C8A-8D97-8BF09285D7A4}"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4" d="100"/>
          <a:sy n="94" d="100"/>
        </p:scale>
        <p:origin x="480" y="60"/>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font" Target="fonts/font3.fntdata"/><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font" Target="fonts/font1.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font" Target="fonts/font4.fntdata"/><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Google Shape;63;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 name="Google Shape;64;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Google Shape;80;g2e1145a724a_0_3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 name="Google Shape;81;g2e1145a724a_0_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g2e545773513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 name="Google Shape;88;g2e545773513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g2e1145a724a_0_2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 name="Google Shape;95;g2e1145a724a_0_2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Treatment: </a:t>
            </a:r>
            <a:endParaRPr/>
          </a:p>
          <a:p>
            <a:pPr marL="0" lvl="0" indent="0" algn="l" rtl="0">
              <a:spcBef>
                <a:spcPts val="0"/>
              </a:spcBef>
              <a:spcAft>
                <a:spcPts val="0"/>
              </a:spcAft>
              <a:buNone/>
            </a:pPr>
            <a:r>
              <a:rPr lang="en"/>
              <a:t>pRBC transfusion 10 cc/kg if Hb &gt; 1g/dL elbow baseline = improved oxygen saturations, A-a gradient, and clinical outcome</a:t>
            </a:r>
            <a:endParaRPr/>
          </a:p>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g2e1145a724a_0_2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2" name="Google Shape;102;g2e1145a724a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g2e1145a724a_0_15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2e1145a724a_0_1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g2e1145a724a_0_23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6" name="Google Shape;116;g2e1145a724a_0_2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g2e1145a724a_0_15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3" name="Google Shape;123;g2e1145a724a_0_1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g2e1145a724a_0_16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 name="Google Shape;130;g2e1145a724a_0_1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g2e1145a724a_0_24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7" name="Google Shape;137;g2e1145a724a_0_2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g2e1145a724a_0_32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4" name="Google Shape;144;g2e1145a724a_0_3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2e545773513_0_28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1" name="Google Shape;151;g2e545773513_0_28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g2e545773513_0_34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9" name="Google Shape;159;g2e545773513_0_3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g2e545773513_0_36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9" name="Google Shape;169;g2e545773513_0_3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g2e545773513_0_39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1" name="Google Shape;181;g2e545773513_0_3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g2e545773513_0_40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5" name="Google Shape;195;g2e545773513_0_4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g2e545773513_0_26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1" name="Google Shape;211;g2e545773513_0_2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Google Shape;228;g2e545773513_0_32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9" name="Google Shape;229;g2e545773513_0_3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
        <p:cNvGrpSpPr/>
        <p:nvPr/>
      </p:nvGrpSpPr>
      <p:grpSpPr>
        <a:xfrm>
          <a:off x="0" y="0"/>
          <a:ext cx="0" cy="0"/>
          <a:chOff x="0" y="0"/>
          <a:chExt cx="0" cy="0"/>
        </a:xfrm>
      </p:grpSpPr>
      <p:sp>
        <p:nvSpPr>
          <p:cNvPr id="248" name="Google Shape;248;g2e545773513_0_9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9" name="Google Shape;249;g2e545773513_0_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g2e545773513_0_30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1" name="Google Shape;271;g2e545773513_0_30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3"/>
        <p:cNvGrpSpPr/>
        <p:nvPr/>
      </p:nvGrpSpPr>
      <p:grpSpPr>
        <a:xfrm>
          <a:off x="0" y="0"/>
          <a:ext cx="0" cy="0"/>
          <a:chOff x="0" y="0"/>
          <a:chExt cx="0" cy="0"/>
        </a:xfrm>
      </p:grpSpPr>
      <p:sp>
        <p:nvSpPr>
          <p:cNvPr id="294" name="Google Shape;294;g2e545773513_0_19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5" name="Google Shape;295;g2e545773513_0_1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6"/>
        <p:cNvGrpSpPr/>
        <p:nvPr/>
      </p:nvGrpSpPr>
      <p:grpSpPr>
        <a:xfrm>
          <a:off x="0" y="0"/>
          <a:ext cx="0" cy="0"/>
          <a:chOff x="0" y="0"/>
          <a:chExt cx="0" cy="0"/>
        </a:xfrm>
      </p:grpSpPr>
      <p:sp>
        <p:nvSpPr>
          <p:cNvPr id="317" name="Google Shape;317;g2e545773513_0_23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8" name="Google Shape;318;g2e545773513_0_2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3"/>
        <p:cNvGrpSpPr/>
        <p:nvPr/>
      </p:nvGrpSpPr>
      <p:grpSpPr>
        <a:xfrm>
          <a:off x="0" y="0"/>
          <a:ext cx="0" cy="0"/>
          <a:chOff x="0" y="0"/>
          <a:chExt cx="0" cy="0"/>
        </a:xfrm>
      </p:grpSpPr>
      <p:sp>
        <p:nvSpPr>
          <p:cNvPr id="344" name="Google Shape;344;g2e545773513_0_42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5" name="Google Shape;345;g2e545773513_0_4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4"/>
        <p:cNvGrpSpPr/>
        <p:nvPr/>
      </p:nvGrpSpPr>
      <p:grpSpPr>
        <a:xfrm>
          <a:off x="0" y="0"/>
          <a:ext cx="0" cy="0"/>
          <a:chOff x="0" y="0"/>
          <a:chExt cx="0" cy="0"/>
        </a:xfrm>
      </p:grpSpPr>
      <p:sp>
        <p:nvSpPr>
          <p:cNvPr id="375" name="Google Shape;375;g2e545773513_0_45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6" name="Google Shape;376;g2e545773513_0_4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9"/>
        <p:cNvGrpSpPr/>
        <p:nvPr/>
      </p:nvGrpSpPr>
      <p:grpSpPr>
        <a:xfrm>
          <a:off x="0" y="0"/>
          <a:ext cx="0" cy="0"/>
          <a:chOff x="0" y="0"/>
          <a:chExt cx="0" cy="0"/>
        </a:xfrm>
      </p:grpSpPr>
      <p:sp>
        <p:nvSpPr>
          <p:cNvPr id="410" name="Google Shape;410;g2e545773513_0_11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1" name="Google Shape;411;g2e545773513_0_1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4"/>
        <p:cNvGrpSpPr/>
        <p:nvPr/>
      </p:nvGrpSpPr>
      <p:grpSpPr>
        <a:xfrm>
          <a:off x="0" y="0"/>
          <a:ext cx="0" cy="0"/>
          <a:chOff x="0" y="0"/>
          <a:chExt cx="0" cy="0"/>
        </a:xfrm>
      </p:grpSpPr>
      <p:sp>
        <p:nvSpPr>
          <p:cNvPr id="445" name="Google Shape;445;g2e1145a724a_0_24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6" name="Google Shape;446;g2e1145a724a_0_2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1"/>
        <p:cNvGrpSpPr/>
        <p:nvPr/>
      </p:nvGrpSpPr>
      <p:grpSpPr>
        <a:xfrm>
          <a:off x="0" y="0"/>
          <a:ext cx="0" cy="0"/>
          <a:chOff x="0" y="0"/>
          <a:chExt cx="0" cy="0"/>
        </a:xfrm>
      </p:grpSpPr>
      <p:sp>
        <p:nvSpPr>
          <p:cNvPr id="452" name="Google Shape;452;g2e1145a724a_0_25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3" name="Google Shape;453;g2e1145a724a_0_2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8"/>
        <p:cNvGrpSpPr/>
        <p:nvPr/>
      </p:nvGrpSpPr>
      <p:grpSpPr>
        <a:xfrm>
          <a:off x="0" y="0"/>
          <a:ext cx="0" cy="0"/>
          <a:chOff x="0" y="0"/>
          <a:chExt cx="0" cy="0"/>
        </a:xfrm>
      </p:grpSpPr>
      <p:sp>
        <p:nvSpPr>
          <p:cNvPr id="459" name="Google Shape;459;g2e1145a724a_0_6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0" name="Google Shape;460;g2e1145a724a_0_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5"/>
        <p:cNvGrpSpPr/>
        <p:nvPr/>
      </p:nvGrpSpPr>
      <p:grpSpPr>
        <a:xfrm>
          <a:off x="0" y="0"/>
          <a:ext cx="0" cy="0"/>
          <a:chOff x="0" y="0"/>
          <a:chExt cx="0" cy="0"/>
        </a:xfrm>
      </p:grpSpPr>
      <p:sp>
        <p:nvSpPr>
          <p:cNvPr id="466" name="Google Shape;466;g2e1145a724a_0_25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7" name="Google Shape;467;g2e1145a724a_0_2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2"/>
        <p:cNvGrpSpPr/>
        <p:nvPr/>
      </p:nvGrpSpPr>
      <p:grpSpPr>
        <a:xfrm>
          <a:off x="0" y="0"/>
          <a:ext cx="0" cy="0"/>
          <a:chOff x="0" y="0"/>
          <a:chExt cx="0" cy="0"/>
        </a:xfrm>
      </p:grpSpPr>
      <p:sp>
        <p:nvSpPr>
          <p:cNvPr id="473" name="Google Shape;473;g2e1145a724a_0_2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4" name="Google Shape;474;g2e1145a724a_0_2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TRALI = transfusion related acute lung injury</a:t>
            </a:r>
            <a:endParaRPr/>
          </a:p>
          <a:p>
            <a:pPr marL="0" lvl="0" indent="0" algn="l" rtl="0">
              <a:spcBef>
                <a:spcPts val="0"/>
              </a:spcBef>
              <a:spcAft>
                <a:spcPts val="0"/>
              </a:spcAft>
              <a:buNone/>
            </a:pPr>
            <a:r>
              <a:rPr lang="en"/>
              <a:t>TACO = transfusion associated circulatory overload</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9"/>
        <p:cNvGrpSpPr/>
        <p:nvPr/>
      </p:nvGrpSpPr>
      <p:grpSpPr>
        <a:xfrm>
          <a:off x="0" y="0"/>
          <a:ext cx="0" cy="0"/>
          <a:chOff x="0" y="0"/>
          <a:chExt cx="0" cy="0"/>
        </a:xfrm>
      </p:grpSpPr>
      <p:sp>
        <p:nvSpPr>
          <p:cNvPr id="480" name="Google Shape;480;g2e586d32e01_3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1" name="Google Shape;481;g2e586d32e01_3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TRALI = transfusion related acute lung injury</a:t>
            </a:r>
            <a:endParaRPr/>
          </a:p>
          <a:p>
            <a:pPr marL="0" lvl="0" indent="0" algn="l" rtl="0">
              <a:spcBef>
                <a:spcPts val="0"/>
              </a:spcBef>
              <a:spcAft>
                <a:spcPts val="0"/>
              </a:spcAft>
              <a:buNone/>
            </a:pPr>
            <a:r>
              <a:rPr lang="en"/>
              <a:t>TACO = transfusion associated circulatory overload</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9"/>
        <p:cNvGrpSpPr/>
        <p:nvPr/>
      </p:nvGrpSpPr>
      <p:grpSpPr>
        <a:xfrm>
          <a:off x="0" y="0"/>
          <a:ext cx="0" cy="0"/>
          <a:chOff x="0" y="0"/>
          <a:chExt cx="0" cy="0"/>
        </a:xfrm>
      </p:grpSpPr>
      <p:sp>
        <p:nvSpPr>
          <p:cNvPr id="500" name="Google Shape;500;g2e545773513_0_49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1" name="Google Shape;501;g2e545773513_0_4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5"/>
        <p:cNvGrpSpPr/>
        <p:nvPr/>
      </p:nvGrpSpPr>
      <p:grpSpPr>
        <a:xfrm>
          <a:off x="0" y="0"/>
          <a:ext cx="0" cy="0"/>
          <a:chOff x="0" y="0"/>
          <a:chExt cx="0" cy="0"/>
        </a:xfrm>
      </p:grpSpPr>
      <p:sp>
        <p:nvSpPr>
          <p:cNvPr id="506" name="Google Shape;506;g2e1145a724a_0_7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7" name="Google Shape;507;g2e1145a724a_0_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2"/>
        <p:cNvGrpSpPr/>
        <p:nvPr/>
      </p:nvGrpSpPr>
      <p:grpSpPr>
        <a:xfrm>
          <a:off x="0" y="0"/>
          <a:ext cx="0" cy="0"/>
          <a:chOff x="0" y="0"/>
          <a:chExt cx="0" cy="0"/>
        </a:xfrm>
      </p:grpSpPr>
      <p:sp>
        <p:nvSpPr>
          <p:cNvPr id="513" name="Google Shape;513;g2e1145a724a_0_18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4" name="Google Shape;514;g2e1145a724a_0_18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Normal coags help differentiate from DIC or sepsis</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9"/>
        <p:cNvGrpSpPr/>
        <p:nvPr/>
      </p:nvGrpSpPr>
      <p:grpSpPr>
        <a:xfrm>
          <a:off x="0" y="0"/>
          <a:ext cx="0" cy="0"/>
          <a:chOff x="0" y="0"/>
          <a:chExt cx="0" cy="0"/>
        </a:xfrm>
      </p:grpSpPr>
      <p:sp>
        <p:nvSpPr>
          <p:cNvPr id="520" name="Google Shape;520;g2e1145a724a_0_2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1" name="Google Shape;521;g2e1145a724a_0_2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Normal coags help differentiate from DIC or sepsis</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6"/>
        <p:cNvGrpSpPr/>
        <p:nvPr/>
      </p:nvGrpSpPr>
      <p:grpSpPr>
        <a:xfrm>
          <a:off x="0" y="0"/>
          <a:ext cx="0" cy="0"/>
          <a:chOff x="0" y="0"/>
          <a:chExt cx="0" cy="0"/>
        </a:xfrm>
      </p:grpSpPr>
      <p:sp>
        <p:nvSpPr>
          <p:cNvPr id="527" name="Google Shape;527;g2e1145a724a_0_18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8" name="Google Shape;528;g2e1145a724a_0_18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3"/>
        <p:cNvGrpSpPr/>
        <p:nvPr/>
      </p:nvGrpSpPr>
      <p:grpSpPr>
        <a:xfrm>
          <a:off x="0" y="0"/>
          <a:ext cx="0" cy="0"/>
          <a:chOff x="0" y="0"/>
          <a:chExt cx="0" cy="0"/>
        </a:xfrm>
      </p:grpSpPr>
      <p:sp>
        <p:nvSpPr>
          <p:cNvPr id="534" name="Google Shape;534;g2e1145a724a_0_7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5" name="Google Shape;535;g2e1145a724a_0_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0"/>
        <p:cNvGrpSpPr/>
        <p:nvPr/>
      </p:nvGrpSpPr>
      <p:grpSpPr>
        <a:xfrm>
          <a:off x="0" y="0"/>
          <a:ext cx="0" cy="0"/>
          <a:chOff x="0" y="0"/>
          <a:chExt cx="0" cy="0"/>
        </a:xfrm>
      </p:grpSpPr>
      <p:sp>
        <p:nvSpPr>
          <p:cNvPr id="541" name="Google Shape;541;g2e1145a724a_0_27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2" name="Google Shape;542;g2e1145a724a_0_2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Can be IgG (warm) or IgM (cold) mediated</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7"/>
        <p:cNvGrpSpPr/>
        <p:nvPr/>
      </p:nvGrpSpPr>
      <p:grpSpPr>
        <a:xfrm>
          <a:off x="0" y="0"/>
          <a:ext cx="0" cy="0"/>
          <a:chOff x="0" y="0"/>
          <a:chExt cx="0" cy="0"/>
        </a:xfrm>
      </p:grpSpPr>
      <p:sp>
        <p:nvSpPr>
          <p:cNvPr id="548" name="Google Shape;548;g2e1145a724a_0_8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9" name="Google Shape;549;g2e1145a724a_0_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4"/>
        <p:cNvGrpSpPr/>
        <p:nvPr/>
      </p:nvGrpSpPr>
      <p:grpSpPr>
        <a:xfrm>
          <a:off x="0" y="0"/>
          <a:ext cx="0" cy="0"/>
          <a:chOff x="0" y="0"/>
          <a:chExt cx="0" cy="0"/>
        </a:xfrm>
      </p:grpSpPr>
      <p:sp>
        <p:nvSpPr>
          <p:cNvPr id="555" name="Google Shape;555;g2e1145a724a_0_19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6" name="Google Shape;556;g2e1145a724a_0_1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1"/>
        <p:cNvGrpSpPr/>
        <p:nvPr/>
      </p:nvGrpSpPr>
      <p:grpSpPr>
        <a:xfrm>
          <a:off x="0" y="0"/>
          <a:ext cx="0" cy="0"/>
          <a:chOff x="0" y="0"/>
          <a:chExt cx="0" cy="0"/>
        </a:xfrm>
      </p:grpSpPr>
      <p:sp>
        <p:nvSpPr>
          <p:cNvPr id="562" name="Google Shape;562;g2e1145a724a_0_27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3" name="Google Shape;563;g2e1145a724a_0_2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8"/>
        <p:cNvGrpSpPr/>
        <p:nvPr/>
      </p:nvGrpSpPr>
      <p:grpSpPr>
        <a:xfrm>
          <a:off x="0" y="0"/>
          <a:ext cx="0" cy="0"/>
          <a:chOff x="0" y="0"/>
          <a:chExt cx="0" cy="0"/>
        </a:xfrm>
      </p:grpSpPr>
      <p:sp>
        <p:nvSpPr>
          <p:cNvPr id="569" name="Google Shape;569;g2e1145a724a_0_9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0" name="Google Shape;570;g2e1145a724a_0_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5"/>
        <p:cNvGrpSpPr/>
        <p:nvPr/>
      </p:nvGrpSpPr>
      <p:grpSpPr>
        <a:xfrm>
          <a:off x="0" y="0"/>
          <a:ext cx="0" cy="0"/>
          <a:chOff x="0" y="0"/>
          <a:chExt cx="0" cy="0"/>
        </a:xfrm>
      </p:grpSpPr>
      <p:sp>
        <p:nvSpPr>
          <p:cNvPr id="576" name="Google Shape;576;g2e1145a724a_0_19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7" name="Google Shape;577;g2e1145a724a_0_19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2"/>
        <p:cNvGrpSpPr/>
        <p:nvPr/>
      </p:nvGrpSpPr>
      <p:grpSpPr>
        <a:xfrm>
          <a:off x="0" y="0"/>
          <a:ext cx="0" cy="0"/>
          <a:chOff x="0" y="0"/>
          <a:chExt cx="0" cy="0"/>
        </a:xfrm>
      </p:grpSpPr>
      <p:sp>
        <p:nvSpPr>
          <p:cNvPr id="583" name="Google Shape;583;g2e1145a724a_0_28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4" name="Google Shape;584;g2e1145a724a_0_2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9"/>
        <p:cNvGrpSpPr/>
        <p:nvPr/>
      </p:nvGrpSpPr>
      <p:grpSpPr>
        <a:xfrm>
          <a:off x="0" y="0"/>
          <a:ext cx="0" cy="0"/>
          <a:chOff x="0" y="0"/>
          <a:chExt cx="0" cy="0"/>
        </a:xfrm>
      </p:grpSpPr>
      <p:sp>
        <p:nvSpPr>
          <p:cNvPr id="590" name="Google Shape;590;g2e1145a724a_0_10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1" name="Google Shape;591;g2e1145a724a_0_1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6"/>
        <p:cNvGrpSpPr/>
        <p:nvPr/>
      </p:nvGrpSpPr>
      <p:grpSpPr>
        <a:xfrm>
          <a:off x="0" y="0"/>
          <a:ext cx="0" cy="0"/>
          <a:chOff x="0" y="0"/>
          <a:chExt cx="0" cy="0"/>
        </a:xfrm>
      </p:grpSpPr>
      <p:sp>
        <p:nvSpPr>
          <p:cNvPr id="597" name="Google Shape;597;g2e1145a724a_0_20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8" name="Google Shape;598;g2e1145a724a_0_20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3"/>
        <p:cNvGrpSpPr/>
        <p:nvPr/>
      </p:nvGrpSpPr>
      <p:grpSpPr>
        <a:xfrm>
          <a:off x="0" y="0"/>
          <a:ext cx="0" cy="0"/>
          <a:chOff x="0" y="0"/>
          <a:chExt cx="0" cy="0"/>
        </a:xfrm>
      </p:grpSpPr>
      <p:sp>
        <p:nvSpPr>
          <p:cNvPr id="604" name="Google Shape;604;g2e1145a724a_0_28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5" name="Google Shape;605;g2e1145a724a_0_2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0"/>
        <p:cNvGrpSpPr/>
        <p:nvPr/>
      </p:nvGrpSpPr>
      <p:grpSpPr>
        <a:xfrm>
          <a:off x="0" y="0"/>
          <a:ext cx="0" cy="0"/>
          <a:chOff x="0" y="0"/>
          <a:chExt cx="0" cy="0"/>
        </a:xfrm>
      </p:grpSpPr>
      <p:sp>
        <p:nvSpPr>
          <p:cNvPr id="611" name="Google Shape;611;g2e1145a724a_0_10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2" name="Google Shape;612;g2e1145a724a_0_1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7"/>
        <p:cNvGrpSpPr/>
        <p:nvPr/>
      </p:nvGrpSpPr>
      <p:grpSpPr>
        <a:xfrm>
          <a:off x="0" y="0"/>
          <a:ext cx="0" cy="0"/>
          <a:chOff x="0" y="0"/>
          <a:chExt cx="0" cy="0"/>
        </a:xfrm>
      </p:grpSpPr>
      <p:sp>
        <p:nvSpPr>
          <p:cNvPr id="618" name="Google Shape;618;g2e1145a724a_0_20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9" name="Google Shape;619;g2e1145a724a_0_2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4"/>
        <p:cNvGrpSpPr/>
        <p:nvPr/>
      </p:nvGrpSpPr>
      <p:grpSpPr>
        <a:xfrm>
          <a:off x="0" y="0"/>
          <a:ext cx="0" cy="0"/>
          <a:chOff x="0" y="0"/>
          <a:chExt cx="0" cy="0"/>
        </a:xfrm>
      </p:grpSpPr>
      <p:sp>
        <p:nvSpPr>
          <p:cNvPr id="625" name="Google Shape;625;g2e1145a724a_0_29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6" name="Google Shape;626;g2e1145a724a_0_2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1"/>
        <p:cNvGrpSpPr/>
        <p:nvPr/>
      </p:nvGrpSpPr>
      <p:grpSpPr>
        <a:xfrm>
          <a:off x="0" y="0"/>
          <a:ext cx="0" cy="0"/>
          <a:chOff x="0" y="0"/>
          <a:chExt cx="0" cy="0"/>
        </a:xfrm>
      </p:grpSpPr>
      <p:sp>
        <p:nvSpPr>
          <p:cNvPr id="632" name="Google Shape;632;g2e545773513_0_50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3" name="Google Shape;633;g2e545773513_0_5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0"/>
        <p:cNvGrpSpPr/>
        <p:nvPr/>
      </p:nvGrpSpPr>
      <p:grpSpPr>
        <a:xfrm>
          <a:off x="0" y="0"/>
          <a:ext cx="0" cy="0"/>
          <a:chOff x="0" y="0"/>
          <a:chExt cx="0" cy="0"/>
        </a:xfrm>
      </p:grpSpPr>
      <p:sp>
        <p:nvSpPr>
          <p:cNvPr id="641" name="Google Shape;641;g2e1145a724a_0_30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2" name="Google Shape;642;g2e1145a724a_0_3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7"/>
        <p:cNvGrpSpPr/>
        <p:nvPr/>
      </p:nvGrpSpPr>
      <p:grpSpPr>
        <a:xfrm>
          <a:off x="0" y="0"/>
          <a:ext cx="0" cy="0"/>
          <a:chOff x="0" y="0"/>
          <a:chExt cx="0" cy="0"/>
        </a:xfrm>
      </p:grpSpPr>
      <p:sp>
        <p:nvSpPr>
          <p:cNvPr id="648" name="Google Shape;648;g2e1145a724a_0_11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9" name="Google Shape;649;g2e1145a724a_0_1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4"/>
        <p:cNvGrpSpPr/>
        <p:nvPr/>
      </p:nvGrpSpPr>
      <p:grpSpPr>
        <a:xfrm>
          <a:off x="0" y="0"/>
          <a:ext cx="0" cy="0"/>
          <a:chOff x="0" y="0"/>
          <a:chExt cx="0" cy="0"/>
        </a:xfrm>
      </p:grpSpPr>
      <p:sp>
        <p:nvSpPr>
          <p:cNvPr id="655" name="Google Shape;655;g2e1145a724a_0_21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6" name="Google Shape;656;g2e1145a724a_0_2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1"/>
        <p:cNvGrpSpPr/>
        <p:nvPr/>
      </p:nvGrpSpPr>
      <p:grpSpPr>
        <a:xfrm>
          <a:off x="0" y="0"/>
          <a:ext cx="0" cy="0"/>
          <a:chOff x="0" y="0"/>
          <a:chExt cx="0" cy="0"/>
        </a:xfrm>
      </p:grpSpPr>
      <p:sp>
        <p:nvSpPr>
          <p:cNvPr id="662" name="Google Shape;662;g2e1145a724a_0_30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3" name="Google Shape;663;g2e1145a724a_0_3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8"/>
        <p:cNvGrpSpPr/>
        <p:nvPr/>
      </p:nvGrpSpPr>
      <p:grpSpPr>
        <a:xfrm>
          <a:off x="0" y="0"/>
          <a:ext cx="0" cy="0"/>
          <a:chOff x="0" y="0"/>
          <a:chExt cx="0" cy="0"/>
        </a:xfrm>
      </p:grpSpPr>
      <p:sp>
        <p:nvSpPr>
          <p:cNvPr id="669" name="Google Shape;669;g2e1145a724a_0_12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0" name="Google Shape;670;g2e1145a724a_0_1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5"/>
        <p:cNvGrpSpPr/>
        <p:nvPr/>
      </p:nvGrpSpPr>
      <p:grpSpPr>
        <a:xfrm>
          <a:off x="0" y="0"/>
          <a:ext cx="0" cy="0"/>
          <a:chOff x="0" y="0"/>
          <a:chExt cx="0" cy="0"/>
        </a:xfrm>
      </p:grpSpPr>
      <p:sp>
        <p:nvSpPr>
          <p:cNvPr id="676" name="Google Shape;676;g2e1145a724a_0_21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7" name="Google Shape;677;g2e1145a724a_0_2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2"/>
        <p:cNvGrpSpPr/>
        <p:nvPr/>
      </p:nvGrpSpPr>
      <p:grpSpPr>
        <a:xfrm>
          <a:off x="0" y="0"/>
          <a:ext cx="0" cy="0"/>
          <a:chOff x="0" y="0"/>
          <a:chExt cx="0" cy="0"/>
        </a:xfrm>
      </p:grpSpPr>
      <p:sp>
        <p:nvSpPr>
          <p:cNvPr id="683" name="Google Shape;683;g2e1145a724a_0_31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4" name="Google Shape;684;g2e1145a724a_0_3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cxnSp>
        <p:nvCxnSpPr>
          <p:cNvPr id="13" name="Google Shape;13;p2"/>
          <p:cNvCxnSpPr/>
          <p:nvPr/>
        </p:nvCxnSpPr>
        <p:spPr>
          <a:xfrm>
            <a:off x="-180875" y="327400"/>
            <a:ext cx="9552000" cy="12000"/>
          </a:xfrm>
          <a:prstGeom prst="straightConnector1">
            <a:avLst/>
          </a:prstGeom>
          <a:noFill/>
          <a:ln w="19050" cap="flat" cmpd="sng">
            <a:solidFill>
              <a:schemeClr val="dk1"/>
            </a:solidFill>
            <a:prstDash val="solid"/>
            <a:round/>
            <a:headEnd type="none" w="med" len="med"/>
            <a:tailEnd type="none" w="med" len="med"/>
          </a:ln>
        </p:spPr>
      </p:cxnSp>
      <p:cxnSp>
        <p:nvCxnSpPr>
          <p:cNvPr id="14" name="Google Shape;14;p2"/>
          <p:cNvCxnSpPr/>
          <p:nvPr/>
        </p:nvCxnSpPr>
        <p:spPr>
          <a:xfrm>
            <a:off x="-180875" y="4670800"/>
            <a:ext cx="9552000" cy="12000"/>
          </a:xfrm>
          <a:prstGeom prst="straightConnector1">
            <a:avLst/>
          </a:prstGeom>
          <a:noFill/>
          <a:ln w="19050" cap="flat" cmpd="sng">
            <a:solidFill>
              <a:schemeClr val="dk1"/>
            </a:solidFill>
            <a:prstDash val="solid"/>
            <a:round/>
            <a:headEnd type="none" w="med" len="med"/>
            <a:tailEnd type="none" w="med" len="med"/>
          </a:ln>
        </p:spPr>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5"/>
        <p:cNvGrpSpPr/>
        <p:nvPr/>
      </p:nvGrpSpPr>
      <p:grpSpPr>
        <a:xfrm>
          <a:off x="0" y="0"/>
          <a:ext cx="0" cy="0"/>
          <a:chOff x="0" y="0"/>
          <a:chExt cx="0" cy="0"/>
        </a:xfrm>
      </p:grpSpPr>
      <p:sp>
        <p:nvSpPr>
          <p:cNvPr id="16" name="Google Shape;16;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7" name="Google Shape;17;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cxnSp>
        <p:nvCxnSpPr>
          <p:cNvPr id="18" name="Google Shape;18;p3"/>
          <p:cNvCxnSpPr/>
          <p:nvPr/>
        </p:nvCxnSpPr>
        <p:spPr>
          <a:xfrm>
            <a:off x="-180875" y="327400"/>
            <a:ext cx="9552000" cy="12000"/>
          </a:xfrm>
          <a:prstGeom prst="straightConnector1">
            <a:avLst/>
          </a:prstGeom>
          <a:noFill/>
          <a:ln w="19050" cap="flat" cmpd="sng">
            <a:solidFill>
              <a:schemeClr val="dk1"/>
            </a:solidFill>
            <a:prstDash val="solid"/>
            <a:round/>
            <a:headEnd type="none" w="med" len="med"/>
            <a:tailEnd type="none" w="med" len="med"/>
          </a:ln>
        </p:spPr>
      </p:cxnSp>
      <p:cxnSp>
        <p:nvCxnSpPr>
          <p:cNvPr id="19" name="Google Shape;19;p3"/>
          <p:cNvCxnSpPr/>
          <p:nvPr/>
        </p:nvCxnSpPr>
        <p:spPr>
          <a:xfrm>
            <a:off x="-180875" y="4670800"/>
            <a:ext cx="9552000" cy="12000"/>
          </a:xfrm>
          <a:prstGeom prst="straightConnector1">
            <a:avLst/>
          </a:prstGeom>
          <a:noFill/>
          <a:ln w="19050" cap="flat" cmpd="sng">
            <a:solidFill>
              <a:schemeClr val="dk1"/>
            </a:solidFill>
            <a:prstDash val="solid"/>
            <a:round/>
            <a:headEnd type="none" w="med" len="med"/>
            <a:tailEnd type="none" w="med" len="med"/>
          </a:ln>
        </p:spPr>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0"/>
        <p:cNvGrpSpPr/>
        <p:nvPr/>
      </p:nvGrpSpPr>
      <p:grpSpPr>
        <a:xfrm>
          <a:off x="0" y="0"/>
          <a:ext cx="0" cy="0"/>
          <a:chOff x="0" y="0"/>
          <a:chExt cx="0" cy="0"/>
        </a:xfrm>
      </p:grpSpPr>
      <p:sp>
        <p:nvSpPr>
          <p:cNvPr id="21" name="Google Shape;21;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4"/>
          <p:cNvSpPr txBox="1">
            <a:spLocks noGrp="1"/>
          </p:cNvSpPr>
          <p:nvPr>
            <p:ph type="body" idx="1"/>
          </p:nvPr>
        </p:nvSpPr>
        <p:spPr>
          <a:xfrm>
            <a:off x="311700" y="1152475"/>
            <a:ext cx="8520600" cy="3416400"/>
          </a:xfrm>
          <a:prstGeom prst="rect">
            <a:avLst/>
          </a:prstGeom>
          <a:ln>
            <a:noFill/>
          </a:ln>
        </p:spPr>
        <p:txBody>
          <a:bodyPr spcFirstLastPara="1" wrap="square" lIns="91425" tIns="91425" rIns="91425" bIns="91425" anchor="t" anchorCtr="0">
            <a:normAutofit/>
          </a:bodyPr>
          <a:lstStyle>
            <a:lvl1pPr marL="457200" lvl="0" indent="-342900">
              <a:spcBef>
                <a:spcPts val="0"/>
              </a:spcBef>
              <a:spcAft>
                <a:spcPts val="0"/>
              </a:spcAft>
              <a:buClr>
                <a:srgbClr val="434343"/>
              </a:buClr>
              <a:buSzPts val="1800"/>
              <a:buChar char="●"/>
              <a:defRPr>
                <a:solidFill>
                  <a:srgbClr val="434343"/>
                </a:solidFill>
              </a:defRPr>
            </a:lvl1pPr>
            <a:lvl2pPr marL="914400" lvl="1" indent="-317500">
              <a:spcBef>
                <a:spcPts val="0"/>
              </a:spcBef>
              <a:spcAft>
                <a:spcPts val="0"/>
              </a:spcAft>
              <a:buClr>
                <a:srgbClr val="434343"/>
              </a:buClr>
              <a:buSzPts val="1400"/>
              <a:buChar char="○"/>
              <a:defRPr>
                <a:solidFill>
                  <a:srgbClr val="434343"/>
                </a:solidFill>
              </a:defRPr>
            </a:lvl2pPr>
            <a:lvl3pPr marL="1371600" lvl="2" indent="-317500">
              <a:spcBef>
                <a:spcPts val="0"/>
              </a:spcBef>
              <a:spcAft>
                <a:spcPts val="0"/>
              </a:spcAft>
              <a:buClr>
                <a:srgbClr val="434343"/>
              </a:buClr>
              <a:buSzPts val="1400"/>
              <a:buChar char="■"/>
              <a:defRPr>
                <a:solidFill>
                  <a:srgbClr val="434343"/>
                </a:solidFill>
              </a:defRPr>
            </a:lvl3pPr>
            <a:lvl4pPr marL="1828800" lvl="3" indent="-317500">
              <a:spcBef>
                <a:spcPts val="0"/>
              </a:spcBef>
              <a:spcAft>
                <a:spcPts val="0"/>
              </a:spcAft>
              <a:buClr>
                <a:srgbClr val="434343"/>
              </a:buClr>
              <a:buSzPts val="1400"/>
              <a:buChar char="●"/>
              <a:defRPr>
                <a:solidFill>
                  <a:srgbClr val="434343"/>
                </a:solidFill>
              </a:defRPr>
            </a:lvl4pPr>
            <a:lvl5pPr marL="2286000" lvl="4" indent="-317500">
              <a:spcBef>
                <a:spcPts val="0"/>
              </a:spcBef>
              <a:spcAft>
                <a:spcPts val="0"/>
              </a:spcAft>
              <a:buClr>
                <a:srgbClr val="434343"/>
              </a:buClr>
              <a:buSzPts val="1400"/>
              <a:buChar char="○"/>
              <a:defRPr>
                <a:solidFill>
                  <a:srgbClr val="434343"/>
                </a:solidFill>
              </a:defRPr>
            </a:lvl5pPr>
            <a:lvl6pPr marL="2743200" lvl="5" indent="-317500">
              <a:spcBef>
                <a:spcPts val="0"/>
              </a:spcBef>
              <a:spcAft>
                <a:spcPts val="0"/>
              </a:spcAft>
              <a:buClr>
                <a:srgbClr val="434343"/>
              </a:buClr>
              <a:buSzPts val="1400"/>
              <a:buChar char="■"/>
              <a:defRPr>
                <a:solidFill>
                  <a:srgbClr val="434343"/>
                </a:solidFill>
              </a:defRPr>
            </a:lvl6pPr>
            <a:lvl7pPr marL="3200400" lvl="6" indent="-317500">
              <a:spcBef>
                <a:spcPts val="0"/>
              </a:spcBef>
              <a:spcAft>
                <a:spcPts val="0"/>
              </a:spcAft>
              <a:buClr>
                <a:srgbClr val="434343"/>
              </a:buClr>
              <a:buSzPts val="1400"/>
              <a:buChar char="●"/>
              <a:defRPr>
                <a:solidFill>
                  <a:srgbClr val="434343"/>
                </a:solidFill>
              </a:defRPr>
            </a:lvl7pPr>
            <a:lvl8pPr marL="3657600" lvl="7" indent="-317500">
              <a:spcBef>
                <a:spcPts val="0"/>
              </a:spcBef>
              <a:spcAft>
                <a:spcPts val="0"/>
              </a:spcAft>
              <a:buClr>
                <a:srgbClr val="434343"/>
              </a:buClr>
              <a:buSzPts val="1400"/>
              <a:buChar char="○"/>
              <a:defRPr>
                <a:solidFill>
                  <a:srgbClr val="434343"/>
                </a:solidFill>
              </a:defRPr>
            </a:lvl8pPr>
            <a:lvl9pPr marL="4114800" lvl="8" indent="-317500">
              <a:spcBef>
                <a:spcPts val="0"/>
              </a:spcBef>
              <a:spcAft>
                <a:spcPts val="0"/>
              </a:spcAft>
              <a:buClr>
                <a:srgbClr val="434343"/>
              </a:buClr>
              <a:buSzPts val="1400"/>
              <a:buChar char="■"/>
              <a:defRPr>
                <a:solidFill>
                  <a:srgbClr val="434343"/>
                </a:solidFill>
              </a:defRPr>
            </a:lvl9pPr>
          </a:lstStyle>
          <a:p>
            <a:endParaRPr/>
          </a:p>
        </p:txBody>
      </p:sp>
      <p:sp>
        <p:nvSpPr>
          <p:cNvPr id="23" name="Google Shape;23;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cxnSp>
        <p:nvCxnSpPr>
          <p:cNvPr id="24" name="Google Shape;24;p4"/>
          <p:cNvCxnSpPr/>
          <p:nvPr/>
        </p:nvCxnSpPr>
        <p:spPr>
          <a:xfrm>
            <a:off x="-180875" y="327400"/>
            <a:ext cx="9552000" cy="12000"/>
          </a:xfrm>
          <a:prstGeom prst="straightConnector1">
            <a:avLst/>
          </a:prstGeom>
          <a:noFill/>
          <a:ln w="19050" cap="flat" cmpd="sng">
            <a:solidFill>
              <a:schemeClr val="dk1"/>
            </a:solidFill>
            <a:prstDash val="solid"/>
            <a:round/>
            <a:headEnd type="none" w="med" len="med"/>
            <a:tailEnd type="none" w="med" len="med"/>
          </a:ln>
        </p:spPr>
      </p:cxnSp>
      <p:cxnSp>
        <p:nvCxnSpPr>
          <p:cNvPr id="25" name="Google Shape;25;p4"/>
          <p:cNvCxnSpPr/>
          <p:nvPr/>
        </p:nvCxnSpPr>
        <p:spPr>
          <a:xfrm>
            <a:off x="-180875" y="4670800"/>
            <a:ext cx="9552000" cy="12000"/>
          </a:xfrm>
          <a:prstGeom prst="straightConnector1">
            <a:avLst/>
          </a:prstGeom>
          <a:noFill/>
          <a:ln w="19050" cap="flat" cmpd="sng">
            <a:solidFill>
              <a:schemeClr val="dk1"/>
            </a:solidFill>
            <a:prstDash val="solid"/>
            <a:round/>
            <a:headEnd type="none" w="med" len="med"/>
            <a:tailEnd type="none" w="med" len="med"/>
          </a:ln>
        </p:spPr>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6"/>
        <p:cNvGrpSpPr/>
        <p:nvPr/>
      </p:nvGrpSpPr>
      <p:grpSpPr>
        <a:xfrm>
          <a:off x="0" y="0"/>
          <a:ext cx="0" cy="0"/>
          <a:chOff x="0" y="0"/>
          <a:chExt cx="0" cy="0"/>
        </a:xfrm>
      </p:grpSpPr>
      <p:sp>
        <p:nvSpPr>
          <p:cNvPr id="27" name="Google Shape;27;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8" name="Google Shape;28;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9" name="Google Shape;29;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0" name="Google Shape;30;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cxnSp>
        <p:nvCxnSpPr>
          <p:cNvPr id="31" name="Google Shape;31;p5"/>
          <p:cNvCxnSpPr/>
          <p:nvPr/>
        </p:nvCxnSpPr>
        <p:spPr>
          <a:xfrm>
            <a:off x="-180875" y="327400"/>
            <a:ext cx="9552000" cy="12000"/>
          </a:xfrm>
          <a:prstGeom prst="straightConnector1">
            <a:avLst/>
          </a:prstGeom>
          <a:noFill/>
          <a:ln w="19050" cap="flat" cmpd="sng">
            <a:solidFill>
              <a:schemeClr val="dk1"/>
            </a:solidFill>
            <a:prstDash val="solid"/>
            <a:round/>
            <a:headEnd type="none" w="med" len="med"/>
            <a:tailEnd type="none" w="med" len="med"/>
          </a:ln>
        </p:spPr>
      </p:cxnSp>
      <p:cxnSp>
        <p:nvCxnSpPr>
          <p:cNvPr id="32" name="Google Shape;32;p5"/>
          <p:cNvCxnSpPr/>
          <p:nvPr/>
        </p:nvCxnSpPr>
        <p:spPr>
          <a:xfrm>
            <a:off x="-180875" y="4670800"/>
            <a:ext cx="9552000" cy="12000"/>
          </a:xfrm>
          <a:prstGeom prst="straightConnector1">
            <a:avLst/>
          </a:prstGeom>
          <a:noFill/>
          <a:ln w="19050" cap="flat" cmpd="sng">
            <a:solidFill>
              <a:schemeClr val="dk1"/>
            </a:solidFill>
            <a:prstDash val="solid"/>
            <a:round/>
            <a:headEnd type="none" w="med" len="med"/>
            <a:tailEnd type="none" w="med" len="med"/>
          </a:ln>
        </p:spPr>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35" name="Google Shape;35;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cxnSp>
        <p:nvCxnSpPr>
          <p:cNvPr id="36" name="Google Shape;36;p6"/>
          <p:cNvCxnSpPr/>
          <p:nvPr/>
        </p:nvCxnSpPr>
        <p:spPr>
          <a:xfrm>
            <a:off x="-180875" y="327400"/>
            <a:ext cx="9552000" cy="12000"/>
          </a:xfrm>
          <a:prstGeom prst="straightConnector1">
            <a:avLst/>
          </a:prstGeom>
          <a:noFill/>
          <a:ln w="19050" cap="flat" cmpd="sng">
            <a:solidFill>
              <a:schemeClr val="dk1"/>
            </a:solidFill>
            <a:prstDash val="solid"/>
            <a:round/>
            <a:headEnd type="none" w="med" len="med"/>
            <a:tailEnd type="none" w="med" len="med"/>
          </a:ln>
        </p:spPr>
      </p:cxnSp>
      <p:cxnSp>
        <p:nvCxnSpPr>
          <p:cNvPr id="37" name="Google Shape;37;p6"/>
          <p:cNvCxnSpPr/>
          <p:nvPr/>
        </p:nvCxnSpPr>
        <p:spPr>
          <a:xfrm>
            <a:off x="-180875" y="4670800"/>
            <a:ext cx="9552000" cy="12000"/>
          </a:xfrm>
          <a:prstGeom prst="straightConnector1">
            <a:avLst/>
          </a:prstGeom>
          <a:noFill/>
          <a:ln w="19050" cap="flat" cmpd="sng">
            <a:solidFill>
              <a:schemeClr val="dk1"/>
            </a:solidFill>
            <a:prstDash val="solid"/>
            <a:round/>
            <a:headEnd type="none" w="med" len="med"/>
            <a:tailEnd type="none" w="med" len="med"/>
          </a:ln>
        </p:spPr>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8"/>
        <p:cNvGrpSpPr/>
        <p:nvPr/>
      </p:nvGrpSpPr>
      <p:grpSpPr>
        <a:xfrm>
          <a:off x="0" y="0"/>
          <a:ext cx="0" cy="0"/>
          <a:chOff x="0" y="0"/>
          <a:chExt cx="0" cy="0"/>
        </a:xfrm>
      </p:grpSpPr>
      <p:sp>
        <p:nvSpPr>
          <p:cNvPr id="39" name="Google Shape;3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40" name="Google Shape;4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41" name="Google Shape;4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42"/>
        <p:cNvGrpSpPr/>
        <p:nvPr/>
      </p:nvGrpSpPr>
      <p:grpSpPr>
        <a:xfrm>
          <a:off x="0" y="0"/>
          <a:ext cx="0" cy="0"/>
          <a:chOff x="0" y="0"/>
          <a:chExt cx="0" cy="0"/>
        </a:xfrm>
      </p:grpSpPr>
      <p:sp>
        <p:nvSpPr>
          <p:cNvPr id="43" name="Google Shape;4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44" name="Google Shape;4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cxnSp>
        <p:nvCxnSpPr>
          <p:cNvPr id="45" name="Google Shape;45;p8"/>
          <p:cNvCxnSpPr/>
          <p:nvPr/>
        </p:nvCxnSpPr>
        <p:spPr>
          <a:xfrm>
            <a:off x="-180875" y="327400"/>
            <a:ext cx="9552000" cy="12000"/>
          </a:xfrm>
          <a:prstGeom prst="straightConnector1">
            <a:avLst/>
          </a:prstGeom>
          <a:noFill/>
          <a:ln w="19050" cap="flat" cmpd="sng">
            <a:solidFill>
              <a:schemeClr val="dk1"/>
            </a:solidFill>
            <a:prstDash val="solid"/>
            <a:round/>
            <a:headEnd type="none" w="med" len="med"/>
            <a:tailEnd type="none" w="med" len="med"/>
          </a:ln>
        </p:spPr>
      </p:cxnSp>
      <p:cxnSp>
        <p:nvCxnSpPr>
          <p:cNvPr id="46" name="Google Shape;46;p8"/>
          <p:cNvCxnSpPr/>
          <p:nvPr/>
        </p:nvCxnSpPr>
        <p:spPr>
          <a:xfrm>
            <a:off x="-180875" y="4670800"/>
            <a:ext cx="9552000" cy="12000"/>
          </a:xfrm>
          <a:prstGeom prst="straightConnector1">
            <a:avLst/>
          </a:prstGeom>
          <a:noFill/>
          <a:ln w="19050" cap="flat" cmpd="sng">
            <a:solidFill>
              <a:schemeClr val="dk1"/>
            </a:solidFill>
            <a:prstDash val="solid"/>
            <a:round/>
            <a:headEnd type="none" w="med" len="med"/>
            <a:tailEnd type="none" w="med" len="med"/>
          </a:ln>
        </p:spPr>
      </p:cxn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47"/>
        <p:cNvGrpSpPr/>
        <p:nvPr/>
      </p:nvGrpSpPr>
      <p:grpSpPr>
        <a:xfrm>
          <a:off x="0" y="0"/>
          <a:ext cx="0" cy="0"/>
          <a:chOff x="0" y="0"/>
          <a:chExt cx="0" cy="0"/>
        </a:xfrm>
      </p:grpSpPr>
      <p:sp>
        <p:nvSpPr>
          <p:cNvPr id="48" name="Google Shape;48;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49;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50" name="Google Shape;50;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51" name="Google Shape;51;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52" name="Google Shape;52;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53"/>
        <p:cNvGrpSpPr/>
        <p:nvPr/>
      </p:nvGrpSpPr>
      <p:grpSpPr>
        <a:xfrm>
          <a:off x="0" y="0"/>
          <a:ext cx="0" cy="0"/>
          <a:chOff x="0" y="0"/>
          <a:chExt cx="0" cy="0"/>
        </a:xfrm>
      </p:grpSpPr>
      <p:sp>
        <p:nvSpPr>
          <p:cNvPr id="54" name="Google Shape;54;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55" name="Google Shape;55;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56"/>
        <p:cNvGrpSpPr/>
        <p:nvPr/>
      </p:nvGrpSpPr>
      <p:grpSpPr>
        <a:xfrm>
          <a:off x="0" y="0"/>
          <a:ext cx="0" cy="0"/>
          <a:chOff x="0" y="0"/>
          <a:chExt cx="0" cy="0"/>
        </a:xfrm>
      </p:grpSpPr>
      <p:sp>
        <p:nvSpPr>
          <p:cNvPr id="57" name="Google Shape;57;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58" name="Google Shape;58;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59" name="Google Shape;59;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0"/>
        <p:cNvGrpSpPr/>
        <p:nvPr/>
      </p:nvGrpSpPr>
      <p:grpSpPr>
        <a:xfrm>
          <a:off x="0" y="0"/>
          <a:ext cx="0" cy="0"/>
          <a:chOff x="0" y="0"/>
          <a:chExt cx="0" cy="0"/>
        </a:xfrm>
      </p:grpSpPr>
      <p:sp>
        <p:nvSpPr>
          <p:cNvPr id="61" name="Google Shape;61;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Font typeface="Helvetica Neue"/>
              <a:buNone/>
              <a:defRPr sz="2800" b="1">
                <a:solidFill>
                  <a:schemeClr val="dk1"/>
                </a:solidFill>
                <a:latin typeface="Helvetica Neue"/>
                <a:ea typeface="Helvetica Neue"/>
                <a:cs typeface="Helvetica Neue"/>
                <a:sym typeface="Helvetica Neue"/>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rgbClr val="434343"/>
              </a:buClr>
              <a:buSzPts val="1800"/>
              <a:buFont typeface="Helvetica Neue"/>
              <a:buChar char="●"/>
              <a:defRPr sz="1800">
                <a:solidFill>
                  <a:srgbClr val="434343"/>
                </a:solidFill>
                <a:latin typeface="Helvetica Neue"/>
                <a:ea typeface="Helvetica Neue"/>
                <a:cs typeface="Helvetica Neue"/>
                <a:sym typeface="Helvetica Neue"/>
              </a:defRPr>
            </a:lvl1pPr>
            <a:lvl2pPr marL="914400" lvl="1" indent="-317500">
              <a:lnSpc>
                <a:spcPct val="115000"/>
              </a:lnSpc>
              <a:spcBef>
                <a:spcPts val="0"/>
              </a:spcBef>
              <a:spcAft>
                <a:spcPts val="0"/>
              </a:spcAft>
              <a:buClr>
                <a:srgbClr val="434343"/>
              </a:buClr>
              <a:buSzPts val="1400"/>
              <a:buFont typeface="Helvetica Neue"/>
              <a:buChar char="○"/>
              <a:defRPr>
                <a:solidFill>
                  <a:srgbClr val="434343"/>
                </a:solidFill>
                <a:latin typeface="Helvetica Neue"/>
                <a:ea typeface="Helvetica Neue"/>
                <a:cs typeface="Helvetica Neue"/>
                <a:sym typeface="Helvetica Neue"/>
              </a:defRPr>
            </a:lvl2pPr>
            <a:lvl3pPr marL="1371600" lvl="2" indent="-317500">
              <a:lnSpc>
                <a:spcPct val="115000"/>
              </a:lnSpc>
              <a:spcBef>
                <a:spcPts val="0"/>
              </a:spcBef>
              <a:spcAft>
                <a:spcPts val="0"/>
              </a:spcAft>
              <a:buClr>
                <a:srgbClr val="434343"/>
              </a:buClr>
              <a:buSzPts val="1400"/>
              <a:buFont typeface="Helvetica Neue"/>
              <a:buChar char="■"/>
              <a:defRPr>
                <a:solidFill>
                  <a:srgbClr val="434343"/>
                </a:solidFill>
                <a:latin typeface="Helvetica Neue"/>
                <a:ea typeface="Helvetica Neue"/>
                <a:cs typeface="Helvetica Neue"/>
                <a:sym typeface="Helvetica Neue"/>
              </a:defRPr>
            </a:lvl3pPr>
            <a:lvl4pPr marL="1828800" lvl="3" indent="-317500">
              <a:lnSpc>
                <a:spcPct val="115000"/>
              </a:lnSpc>
              <a:spcBef>
                <a:spcPts val="0"/>
              </a:spcBef>
              <a:spcAft>
                <a:spcPts val="0"/>
              </a:spcAft>
              <a:buClr>
                <a:srgbClr val="434343"/>
              </a:buClr>
              <a:buSzPts val="1400"/>
              <a:buFont typeface="Helvetica Neue"/>
              <a:buChar char="●"/>
              <a:defRPr>
                <a:solidFill>
                  <a:srgbClr val="434343"/>
                </a:solidFill>
                <a:latin typeface="Helvetica Neue"/>
                <a:ea typeface="Helvetica Neue"/>
                <a:cs typeface="Helvetica Neue"/>
                <a:sym typeface="Helvetica Neue"/>
              </a:defRPr>
            </a:lvl4pPr>
            <a:lvl5pPr marL="2286000" lvl="4" indent="-317500">
              <a:lnSpc>
                <a:spcPct val="115000"/>
              </a:lnSpc>
              <a:spcBef>
                <a:spcPts val="0"/>
              </a:spcBef>
              <a:spcAft>
                <a:spcPts val="0"/>
              </a:spcAft>
              <a:buClr>
                <a:srgbClr val="434343"/>
              </a:buClr>
              <a:buSzPts val="1400"/>
              <a:buFont typeface="Helvetica Neue"/>
              <a:buChar char="○"/>
              <a:defRPr>
                <a:solidFill>
                  <a:srgbClr val="434343"/>
                </a:solidFill>
                <a:latin typeface="Helvetica Neue"/>
                <a:ea typeface="Helvetica Neue"/>
                <a:cs typeface="Helvetica Neue"/>
                <a:sym typeface="Helvetica Neue"/>
              </a:defRPr>
            </a:lvl5pPr>
            <a:lvl6pPr marL="2743200" lvl="5" indent="-317500">
              <a:lnSpc>
                <a:spcPct val="115000"/>
              </a:lnSpc>
              <a:spcBef>
                <a:spcPts val="0"/>
              </a:spcBef>
              <a:spcAft>
                <a:spcPts val="0"/>
              </a:spcAft>
              <a:buClr>
                <a:srgbClr val="434343"/>
              </a:buClr>
              <a:buSzPts val="1400"/>
              <a:buFont typeface="Helvetica Neue"/>
              <a:buChar char="■"/>
              <a:defRPr>
                <a:solidFill>
                  <a:srgbClr val="434343"/>
                </a:solidFill>
                <a:latin typeface="Helvetica Neue"/>
                <a:ea typeface="Helvetica Neue"/>
                <a:cs typeface="Helvetica Neue"/>
                <a:sym typeface="Helvetica Neue"/>
              </a:defRPr>
            </a:lvl6pPr>
            <a:lvl7pPr marL="3200400" lvl="6" indent="-317500">
              <a:lnSpc>
                <a:spcPct val="115000"/>
              </a:lnSpc>
              <a:spcBef>
                <a:spcPts val="0"/>
              </a:spcBef>
              <a:spcAft>
                <a:spcPts val="0"/>
              </a:spcAft>
              <a:buClr>
                <a:srgbClr val="434343"/>
              </a:buClr>
              <a:buSzPts val="1400"/>
              <a:buFont typeface="Helvetica Neue"/>
              <a:buChar char="●"/>
              <a:defRPr>
                <a:solidFill>
                  <a:srgbClr val="434343"/>
                </a:solidFill>
                <a:latin typeface="Helvetica Neue"/>
                <a:ea typeface="Helvetica Neue"/>
                <a:cs typeface="Helvetica Neue"/>
                <a:sym typeface="Helvetica Neue"/>
              </a:defRPr>
            </a:lvl7pPr>
            <a:lvl8pPr marL="3657600" lvl="7" indent="-317500">
              <a:lnSpc>
                <a:spcPct val="115000"/>
              </a:lnSpc>
              <a:spcBef>
                <a:spcPts val="0"/>
              </a:spcBef>
              <a:spcAft>
                <a:spcPts val="0"/>
              </a:spcAft>
              <a:buClr>
                <a:srgbClr val="434343"/>
              </a:buClr>
              <a:buSzPts val="1400"/>
              <a:buFont typeface="Helvetica Neue"/>
              <a:buChar char="○"/>
              <a:defRPr>
                <a:solidFill>
                  <a:srgbClr val="434343"/>
                </a:solidFill>
                <a:latin typeface="Helvetica Neue"/>
                <a:ea typeface="Helvetica Neue"/>
                <a:cs typeface="Helvetica Neue"/>
                <a:sym typeface="Helvetica Neue"/>
              </a:defRPr>
            </a:lvl8pPr>
            <a:lvl9pPr marL="4114800" lvl="8" indent="-317500">
              <a:lnSpc>
                <a:spcPct val="115000"/>
              </a:lnSpc>
              <a:spcBef>
                <a:spcPts val="0"/>
              </a:spcBef>
              <a:spcAft>
                <a:spcPts val="0"/>
              </a:spcAft>
              <a:buClr>
                <a:srgbClr val="434343"/>
              </a:buClr>
              <a:buSzPts val="1400"/>
              <a:buFont typeface="Helvetica Neue"/>
              <a:buChar char="■"/>
              <a:defRPr>
                <a:solidFill>
                  <a:srgbClr val="434343"/>
                </a:solidFill>
                <a:latin typeface="Helvetica Neue"/>
                <a:ea typeface="Helvetica Neue"/>
                <a:cs typeface="Helvetica Neue"/>
                <a:sym typeface="Helvetica Neue"/>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sp>
        <p:nvSpPr>
          <p:cNvPr id="66" name="Google Shape;66;p13"/>
          <p:cNvSpPr txBox="1">
            <a:spLocks noGrp="1"/>
          </p:cNvSpPr>
          <p:nvPr>
            <p:ph type="ctrTitle"/>
          </p:nvPr>
        </p:nvSpPr>
        <p:spPr>
          <a:xfrm>
            <a:off x="311700" y="575925"/>
            <a:ext cx="8520600" cy="1611600"/>
          </a:xfrm>
          <a:prstGeom prst="rect">
            <a:avLst/>
          </a:prstGeom>
        </p:spPr>
        <p:txBody>
          <a:bodyPr spcFirstLastPara="1" wrap="square" lIns="91425" tIns="91425" rIns="91425" bIns="91425" anchor="b" anchorCtr="0">
            <a:normAutofit fontScale="90000"/>
          </a:bodyPr>
          <a:lstStyle/>
          <a:p>
            <a:pPr marL="0" lvl="0" indent="0" algn="ctr" rtl="0">
              <a:spcBef>
                <a:spcPts val="0"/>
              </a:spcBef>
              <a:spcAft>
                <a:spcPts val="0"/>
              </a:spcAft>
              <a:buNone/>
            </a:pPr>
            <a:r>
              <a:rPr lang="en" sz="4800" dirty="0"/>
              <a:t>Hematologic and Oncologic Emergencies</a:t>
            </a:r>
            <a:endParaRPr sz="4800" dirty="0"/>
          </a:p>
        </p:txBody>
      </p:sp>
      <p:sp>
        <p:nvSpPr>
          <p:cNvPr id="67" name="Google Shape;67;p13"/>
          <p:cNvSpPr txBox="1">
            <a:spLocks noGrp="1"/>
          </p:cNvSpPr>
          <p:nvPr>
            <p:ph type="subTitle" idx="1"/>
          </p:nvPr>
        </p:nvSpPr>
        <p:spPr>
          <a:xfrm>
            <a:off x="311700" y="2224525"/>
            <a:ext cx="8520600" cy="1223102"/>
          </a:xfrm>
          <a:prstGeom prst="rect">
            <a:avLst/>
          </a:prstGeom>
          <a:ln>
            <a:noFill/>
          </a:ln>
        </p:spPr>
        <p:txBody>
          <a:bodyPr spcFirstLastPara="1" wrap="square" lIns="91425" tIns="91425" rIns="91425" bIns="91425" anchor="t" anchorCtr="0">
            <a:normAutofit fontScale="70000" lnSpcReduction="20000"/>
          </a:bodyPr>
          <a:lstStyle/>
          <a:p>
            <a:pPr marL="0" lvl="0" indent="0" algn="ctr" rtl="0">
              <a:spcBef>
                <a:spcPts val="0"/>
              </a:spcBef>
              <a:spcAft>
                <a:spcPts val="0"/>
              </a:spcAft>
              <a:buNone/>
            </a:pPr>
            <a:r>
              <a:rPr lang="en" dirty="0">
                <a:solidFill>
                  <a:srgbClr val="434343"/>
                </a:solidFill>
              </a:rPr>
              <a:t>Tanner Heckle, MD, MP</a:t>
            </a:r>
            <a:r>
              <a:rPr lang="en" dirty="0"/>
              <a:t>H</a:t>
            </a:r>
          </a:p>
          <a:p>
            <a:pPr marL="0" lvl="0" indent="0" algn="ctr" rtl="0">
              <a:spcBef>
                <a:spcPts val="0"/>
              </a:spcBef>
              <a:spcAft>
                <a:spcPts val="0"/>
              </a:spcAft>
              <a:buNone/>
            </a:pPr>
            <a:r>
              <a:rPr lang="en" dirty="0">
                <a:solidFill>
                  <a:srgbClr val="434343"/>
                </a:solidFill>
                <a:latin typeface="Helvetica Neue"/>
                <a:ea typeface="Helvetica Neue"/>
                <a:cs typeface="Helvetica Neue"/>
                <a:sym typeface="Helvetica Neue"/>
              </a:rPr>
              <a:t>Cincinnati Children’s Hospital</a:t>
            </a:r>
          </a:p>
          <a:p>
            <a:pPr marL="0" lvl="0" indent="0" algn="ctr" rtl="0">
              <a:spcBef>
                <a:spcPts val="0"/>
              </a:spcBef>
              <a:spcAft>
                <a:spcPts val="0"/>
              </a:spcAft>
              <a:buNone/>
            </a:pPr>
            <a:r>
              <a:rPr lang="en" dirty="0"/>
              <a:t>Pediatric Emergency Medicine Fellows Conference</a:t>
            </a:r>
          </a:p>
          <a:p>
            <a:pPr marL="0" lvl="0" indent="0" algn="ctr" rtl="0">
              <a:spcBef>
                <a:spcPts val="0"/>
              </a:spcBef>
              <a:spcAft>
                <a:spcPts val="0"/>
              </a:spcAft>
              <a:buNone/>
            </a:pPr>
            <a:r>
              <a:rPr lang="en" dirty="0"/>
              <a:t>June 2024</a:t>
            </a:r>
          </a:p>
          <a:p>
            <a:pPr marL="0" lvl="0" indent="0" algn="ctr" rtl="0">
              <a:spcBef>
                <a:spcPts val="0"/>
              </a:spcBef>
              <a:spcAft>
                <a:spcPts val="0"/>
              </a:spcAft>
              <a:buNone/>
            </a:pPr>
            <a:endParaRPr lang="en" dirty="0"/>
          </a:p>
          <a:p>
            <a:pPr marL="0" lvl="0" indent="0" algn="ctr" rtl="0">
              <a:spcBef>
                <a:spcPts val="0"/>
              </a:spcBef>
              <a:spcAft>
                <a:spcPts val="0"/>
              </a:spcAft>
              <a:buNone/>
            </a:pPr>
            <a:endParaRPr dirty="0">
              <a:solidFill>
                <a:srgbClr val="434343"/>
              </a:solidFill>
              <a:latin typeface="Helvetica Neue"/>
              <a:ea typeface="Helvetica Neue"/>
              <a:cs typeface="Helvetica Neue"/>
              <a:sym typeface="Helvetica Neue"/>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sp>
        <p:nvSpPr>
          <p:cNvPr id="83" name="Google Shape;83;p15"/>
          <p:cNvSpPr txBox="1">
            <a:spLocks noGrp="1"/>
          </p:cNvSpPr>
          <p:nvPr>
            <p:ph type="title"/>
          </p:nvPr>
        </p:nvSpPr>
        <p:spPr>
          <a:xfrm>
            <a:off x="311700" y="445025"/>
            <a:ext cx="8520600" cy="2342700"/>
          </a:xfrm>
          <a:prstGeom prst="rect">
            <a:avLst/>
          </a:prstGeom>
          <a:ln>
            <a:noFill/>
          </a:ln>
        </p:spPr>
        <p:txBody>
          <a:bodyPr spcFirstLastPara="1" wrap="square" lIns="91425" tIns="91425" rIns="91425" bIns="91425" anchor="t" anchorCtr="0">
            <a:normAutofit/>
          </a:bodyPr>
          <a:lstStyle/>
          <a:p>
            <a:pPr marL="0" lvl="0" indent="0" algn="l" rtl="0">
              <a:spcBef>
                <a:spcPts val="0"/>
              </a:spcBef>
              <a:spcAft>
                <a:spcPts val="0"/>
              </a:spcAft>
              <a:buNone/>
            </a:pPr>
            <a:r>
              <a:rPr lang="en" sz="1800" b="0"/>
              <a:t>12.1) A 6yo with </a:t>
            </a:r>
            <a:r>
              <a:rPr lang="en" sz="1800"/>
              <a:t>Hb SS</a:t>
            </a:r>
            <a:r>
              <a:rPr lang="en" sz="1800" b="0"/>
              <a:t> disease presents to the ED with worsening fever, cough, and now has </a:t>
            </a:r>
            <a:r>
              <a:rPr lang="en" sz="1800"/>
              <a:t>chest pain and respiratory distress</a:t>
            </a:r>
            <a:r>
              <a:rPr lang="en" sz="1800" b="0"/>
              <a:t>. T 38.9, HR 160, RR 45, BP 96/62,</a:t>
            </a:r>
            <a:r>
              <a:rPr lang="en" sz="1800"/>
              <a:t> SpO2 89%</a:t>
            </a:r>
            <a:r>
              <a:rPr lang="en" sz="1800" b="0"/>
              <a:t> on room air. His </a:t>
            </a:r>
            <a:r>
              <a:rPr lang="en" sz="1800"/>
              <a:t>Hb is 5.2 g/dL, decreased </a:t>
            </a:r>
            <a:r>
              <a:rPr lang="en" sz="1800" b="0"/>
              <a:t>from baseline 8.0 g/dL. After administering supplemental oxygen and pain control, obtaining IV access, and confirming your suspected diagnosis with CXR, what is the </a:t>
            </a:r>
            <a:r>
              <a:rPr lang="en" sz="1800"/>
              <a:t>most important next step </a:t>
            </a:r>
            <a:r>
              <a:rPr lang="en" sz="1800" b="0"/>
              <a:t>in the management of this patient?</a:t>
            </a:r>
            <a:endParaRPr sz="1800" b="0"/>
          </a:p>
        </p:txBody>
      </p:sp>
      <p:sp>
        <p:nvSpPr>
          <p:cNvPr id="84" name="Google Shape;84;p15"/>
          <p:cNvSpPr txBox="1">
            <a:spLocks noGrp="1"/>
          </p:cNvSpPr>
          <p:nvPr>
            <p:ph type="body" idx="1"/>
          </p:nvPr>
        </p:nvSpPr>
        <p:spPr>
          <a:xfrm>
            <a:off x="311700" y="2222950"/>
            <a:ext cx="8520600" cy="1584000"/>
          </a:xfrm>
          <a:prstGeom prst="rect">
            <a:avLst/>
          </a:prstGeom>
          <a:ln>
            <a:noFill/>
          </a:ln>
        </p:spPr>
        <p:txBody>
          <a:bodyPr spcFirstLastPara="1" wrap="square" lIns="91425" tIns="91425" rIns="91425" bIns="91425" anchor="t" anchorCtr="0">
            <a:noAutofit/>
          </a:bodyPr>
          <a:lstStyle/>
          <a:p>
            <a:pPr marL="457200" lvl="0" indent="-330200" algn="l" rtl="0">
              <a:spcBef>
                <a:spcPts val="0"/>
              </a:spcBef>
              <a:spcAft>
                <a:spcPts val="0"/>
              </a:spcAft>
              <a:buSzPts val="1600"/>
              <a:buAutoNum type="alphaUcPeriod"/>
            </a:pPr>
            <a:r>
              <a:rPr lang="en" sz="1600"/>
              <a:t>CT chest</a:t>
            </a:r>
            <a:endParaRPr sz="1600"/>
          </a:p>
          <a:p>
            <a:pPr marL="457200" lvl="0" indent="-330200" algn="l" rtl="0">
              <a:spcBef>
                <a:spcPts val="0"/>
              </a:spcBef>
              <a:spcAft>
                <a:spcPts val="0"/>
              </a:spcAft>
              <a:buSzPts val="1600"/>
              <a:buAutoNum type="alphaUcPeriod"/>
            </a:pPr>
            <a:r>
              <a:rPr lang="en" sz="1600"/>
              <a:t>IV antibiotics</a:t>
            </a:r>
            <a:endParaRPr sz="1600"/>
          </a:p>
          <a:p>
            <a:pPr marL="457200" lvl="0" indent="-330200" algn="l" rtl="0">
              <a:spcBef>
                <a:spcPts val="0"/>
              </a:spcBef>
              <a:spcAft>
                <a:spcPts val="0"/>
              </a:spcAft>
              <a:buSzPts val="1600"/>
              <a:buAutoNum type="alphaUcPeriod"/>
            </a:pPr>
            <a:r>
              <a:rPr lang="en" sz="1600"/>
              <a:t>IV fluid bolus</a:t>
            </a:r>
            <a:endParaRPr sz="1600"/>
          </a:p>
          <a:p>
            <a:pPr marL="457200" lvl="0" indent="-330200" algn="l" rtl="0">
              <a:spcBef>
                <a:spcPts val="0"/>
              </a:spcBef>
              <a:spcAft>
                <a:spcPts val="0"/>
              </a:spcAft>
              <a:buSzPts val="1600"/>
              <a:buAutoNum type="alphaUcPeriod"/>
            </a:pPr>
            <a:r>
              <a:rPr lang="en" sz="1600"/>
              <a:t>Transfusion of pRBCs</a:t>
            </a:r>
            <a:endParaRPr sz="1600"/>
          </a:p>
          <a:p>
            <a:pPr marL="0" lvl="0" indent="0" algn="l" rtl="0">
              <a:spcBef>
                <a:spcPts val="1200"/>
              </a:spcBef>
              <a:spcAft>
                <a:spcPts val="1200"/>
              </a:spcAft>
              <a:buNone/>
            </a:pPr>
            <a:endParaRPr sz="1600"/>
          </a:p>
        </p:txBody>
      </p:sp>
      <p:sp>
        <p:nvSpPr>
          <p:cNvPr id="85" name="Google Shape;85;p15"/>
          <p:cNvSpPr txBox="1">
            <a:spLocks noGrp="1"/>
          </p:cNvSpPr>
          <p:nvPr>
            <p:ph type="subTitle" idx="4294967295"/>
          </p:nvPr>
        </p:nvSpPr>
        <p:spPr>
          <a:xfrm>
            <a:off x="6713850" y="4707550"/>
            <a:ext cx="2455500" cy="388200"/>
          </a:xfrm>
          <a:prstGeom prst="rect">
            <a:avLst/>
          </a:prstGeom>
          <a:ln>
            <a:noFill/>
          </a:ln>
        </p:spPr>
        <p:txBody>
          <a:bodyPr spcFirstLastPara="1" wrap="square" lIns="91425" tIns="91425" rIns="91425" bIns="91425" anchor="t" anchorCtr="0">
            <a:normAutofit fontScale="70000"/>
          </a:bodyPr>
          <a:lstStyle/>
          <a:p>
            <a:pPr marL="0" lvl="0" indent="0" algn="l" rtl="0">
              <a:spcBef>
                <a:spcPts val="0"/>
              </a:spcBef>
              <a:spcAft>
                <a:spcPts val="1200"/>
              </a:spcAft>
              <a:buNone/>
            </a:pPr>
            <a:r>
              <a:rPr lang="en"/>
              <a:t>CME </a:t>
            </a:r>
            <a:r>
              <a:rPr lang="en" b="1"/>
              <a:t>52706 // </a:t>
            </a:r>
            <a:r>
              <a:rPr lang="en"/>
              <a:t>513-409-9506</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
        <p:nvSpPr>
          <p:cNvPr id="90" name="Google Shape;90;p16"/>
          <p:cNvSpPr txBox="1">
            <a:spLocks noGrp="1"/>
          </p:cNvSpPr>
          <p:nvPr>
            <p:ph type="title"/>
          </p:nvPr>
        </p:nvSpPr>
        <p:spPr>
          <a:xfrm>
            <a:off x="311700" y="445025"/>
            <a:ext cx="8520600" cy="2342700"/>
          </a:xfrm>
          <a:prstGeom prst="rect">
            <a:avLst/>
          </a:prstGeom>
          <a:ln>
            <a:noFill/>
          </a:ln>
        </p:spPr>
        <p:txBody>
          <a:bodyPr spcFirstLastPara="1" wrap="square" lIns="91425" tIns="91425" rIns="91425" bIns="91425" anchor="t" anchorCtr="0">
            <a:normAutofit/>
          </a:bodyPr>
          <a:lstStyle/>
          <a:p>
            <a:pPr marL="0" lvl="0" indent="0" algn="l" rtl="0">
              <a:spcBef>
                <a:spcPts val="0"/>
              </a:spcBef>
              <a:spcAft>
                <a:spcPts val="0"/>
              </a:spcAft>
              <a:buNone/>
            </a:pPr>
            <a:r>
              <a:rPr lang="en" sz="1800" b="0"/>
              <a:t>12.1) A 6yo with </a:t>
            </a:r>
            <a:r>
              <a:rPr lang="en" sz="1800"/>
              <a:t>Hb SS</a:t>
            </a:r>
            <a:r>
              <a:rPr lang="en" sz="1800" b="0"/>
              <a:t> disease presents to the ED with worsening fever, cough, and now has </a:t>
            </a:r>
            <a:r>
              <a:rPr lang="en" sz="1800"/>
              <a:t>chest pain and respiratory distress</a:t>
            </a:r>
            <a:r>
              <a:rPr lang="en" sz="1800" b="0"/>
              <a:t>. T 38.9, HR 160, RR 45, BP 96/62,</a:t>
            </a:r>
            <a:r>
              <a:rPr lang="en" sz="1800"/>
              <a:t> SpO2 89%</a:t>
            </a:r>
            <a:r>
              <a:rPr lang="en" sz="1800" b="0"/>
              <a:t> on room air. His </a:t>
            </a:r>
            <a:r>
              <a:rPr lang="en" sz="1800"/>
              <a:t>Hb is 5.2 g/dL, decreased </a:t>
            </a:r>
            <a:r>
              <a:rPr lang="en" sz="1800" b="0"/>
              <a:t>from baseline 8.0 g/dL. After administering supplemental oxygen and pain control, obtaining IV access, and confirming your suspected diagnosis with CXR, what is the </a:t>
            </a:r>
            <a:r>
              <a:rPr lang="en" sz="1800"/>
              <a:t>most important next step </a:t>
            </a:r>
            <a:r>
              <a:rPr lang="en" sz="1800" b="0"/>
              <a:t>in the management of this patient?</a:t>
            </a:r>
            <a:endParaRPr sz="1800" b="0"/>
          </a:p>
        </p:txBody>
      </p:sp>
      <p:sp>
        <p:nvSpPr>
          <p:cNvPr id="91" name="Google Shape;91;p16"/>
          <p:cNvSpPr txBox="1">
            <a:spLocks noGrp="1"/>
          </p:cNvSpPr>
          <p:nvPr>
            <p:ph type="body" idx="1"/>
          </p:nvPr>
        </p:nvSpPr>
        <p:spPr>
          <a:xfrm>
            <a:off x="311700" y="2222950"/>
            <a:ext cx="8520600" cy="1584000"/>
          </a:xfrm>
          <a:prstGeom prst="rect">
            <a:avLst/>
          </a:prstGeom>
          <a:ln>
            <a:noFill/>
          </a:ln>
        </p:spPr>
        <p:txBody>
          <a:bodyPr spcFirstLastPara="1" wrap="square" lIns="91425" tIns="91425" rIns="91425" bIns="91425" anchor="t" anchorCtr="0">
            <a:noAutofit/>
          </a:bodyPr>
          <a:lstStyle/>
          <a:p>
            <a:pPr marL="457200" lvl="0" indent="-330200" algn="l" rtl="0">
              <a:spcBef>
                <a:spcPts val="0"/>
              </a:spcBef>
              <a:spcAft>
                <a:spcPts val="0"/>
              </a:spcAft>
              <a:buSzPts val="1600"/>
              <a:buAutoNum type="alphaUcPeriod"/>
            </a:pPr>
            <a:r>
              <a:rPr lang="en" sz="1600"/>
              <a:t>CT chest</a:t>
            </a:r>
            <a:endParaRPr sz="1600"/>
          </a:p>
          <a:p>
            <a:pPr marL="457200" lvl="0" indent="-330200" algn="l" rtl="0">
              <a:spcBef>
                <a:spcPts val="0"/>
              </a:spcBef>
              <a:spcAft>
                <a:spcPts val="0"/>
              </a:spcAft>
              <a:buSzPts val="1600"/>
              <a:buAutoNum type="alphaUcPeriod"/>
            </a:pPr>
            <a:r>
              <a:rPr lang="en" sz="1600"/>
              <a:t>IV antibiotics</a:t>
            </a:r>
            <a:endParaRPr sz="1600"/>
          </a:p>
          <a:p>
            <a:pPr marL="457200" lvl="0" indent="-330200" algn="l" rtl="0">
              <a:spcBef>
                <a:spcPts val="0"/>
              </a:spcBef>
              <a:spcAft>
                <a:spcPts val="0"/>
              </a:spcAft>
              <a:buSzPts val="1600"/>
              <a:buAutoNum type="alphaUcPeriod"/>
            </a:pPr>
            <a:r>
              <a:rPr lang="en" sz="1600"/>
              <a:t>IV fluid bolus</a:t>
            </a:r>
            <a:endParaRPr sz="1600"/>
          </a:p>
          <a:p>
            <a:pPr marL="457200" lvl="0" indent="-330200" algn="l" rtl="0">
              <a:spcBef>
                <a:spcPts val="0"/>
              </a:spcBef>
              <a:spcAft>
                <a:spcPts val="0"/>
              </a:spcAft>
              <a:buSzPts val="1600"/>
              <a:buAutoNum type="alphaUcPeriod"/>
            </a:pPr>
            <a:r>
              <a:rPr lang="en" sz="1600" b="1" u="sng"/>
              <a:t>Transfusion of pRBCs</a:t>
            </a:r>
            <a:endParaRPr sz="1600" b="1" u="sng"/>
          </a:p>
          <a:p>
            <a:pPr marL="0" lvl="0" indent="0" algn="l" rtl="0">
              <a:spcBef>
                <a:spcPts val="1200"/>
              </a:spcBef>
              <a:spcAft>
                <a:spcPts val="1200"/>
              </a:spcAft>
              <a:buNone/>
            </a:pPr>
            <a:endParaRPr sz="1600"/>
          </a:p>
        </p:txBody>
      </p:sp>
      <p:sp>
        <p:nvSpPr>
          <p:cNvPr id="92" name="Google Shape;92;p16"/>
          <p:cNvSpPr txBox="1">
            <a:spLocks noGrp="1"/>
          </p:cNvSpPr>
          <p:nvPr>
            <p:ph type="subTitle" idx="4294967295"/>
          </p:nvPr>
        </p:nvSpPr>
        <p:spPr>
          <a:xfrm>
            <a:off x="6713850" y="4707550"/>
            <a:ext cx="2455500" cy="388200"/>
          </a:xfrm>
          <a:prstGeom prst="rect">
            <a:avLst/>
          </a:prstGeom>
          <a:ln>
            <a:noFill/>
          </a:ln>
        </p:spPr>
        <p:txBody>
          <a:bodyPr spcFirstLastPara="1" wrap="square" lIns="91425" tIns="91425" rIns="91425" bIns="91425" anchor="t" anchorCtr="0">
            <a:normAutofit fontScale="70000"/>
          </a:bodyPr>
          <a:lstStyle/>
          <a:p>
            <a:pPr marL="0" lvl="0" indent="0" algn="l" rtl="0">
              <a:spcBef>
                <a:spcPts val="0"/>
              </a:spcBef>
              <a:spcAft>
                <a:spcPts val="1200"/>
              </a:spcAft>
              <a:buNone/>
            </a:pPr>
            <a:r>
              <a:rPr lang="en"/>
              <a:t>CME </a:t>
            </a:r>
            <a:r>
              <a:rPr lang="en" b="1"/>
              <a:t>52706 // </a:t>
            </a:r>
            <a:r>
              <a:rPr lang="en"/>
              <a:t>513-409-9506</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Google Shape;97;p1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Acute Chest Syndrome</a:t>
            </a:r>
            <a:endParaRPr/>
          </a:p>
        </p:txBody>
      </p:sp>
      <p:sp>
        <p:nvSpPr>
          <p:cNvPr id="98" name="Google Shape;98;p17"/>
          <p:cNvSpPr txBox="1">
            <a:spLocks noGrp="1"/>
          </p:cNvSpPr>
          <p:nvPr>
            <p:ph type="body" idx="1"/>
          </p:nvPr>
        </p:nvSpPr>
        <p:spPr>
          <a:xfrm>
            <a:off x="311700" y="1064425"/>
            <a:ext cx="8520600" cy="3416400"/>
          </a:xfrm>
          <a:prstGeom prst="rect">
            <a:avLst/>
          </a:prstGeom>
        </p:spPr>
        <p:txBody>
          <a:bodyPr spcFirstLastPara="1" wrap="square" lIns="91425" tIns="91425" rIns="91425" bIns="91425" anchor="t" anchorCtr="0">
            <a:normAutofit fontScale="70000" lnSpcReduction="20000"/>
          </a:bodyPr>
          <a:lstStyle/>
          <a:p>
            <a:pPr marL="0" lvl="0" indent="0" algn="l" rtl="0">
              <a:spcBef>
                <a:spcPts val="0"/>
              </a:spcBef>
              <a:spcAft>
                <a:spcPts val="0"/>
              </a:spcAft>
              <a:buNone/>
            </a:pPr>
            <a:r>
              <a:rPr lang="en" b="1" dirty="0"/>
              <a:t>Clinical diagnosis: </a:t>
            </a:r>
            <a:endParaRPr b="1" dirty="0"/>
          </a:p>
          <a:p>
            <a:pPr marL="457200" lvl="0" indent="-308610" algn="l" rtl="0">
              <a:spcBef>
                <a:spcPts val="0"/>
              </a:spcBef>
              <a:spcAft>
                <a:spcPts val="0"/>
              </a:spcAft>
              <a:buSzPct val="100000"/>
              <a:buChar char="●"/>
            </a:pPr>
            <a:r>
              <a:rPr lang="en" dirty="0"/>
              <a:t>infiltrate on CXR </a:t>
            </a:r>
            <a:r>
              <a:rPr lang="en" b="1" dirty="0"/>
              <a:t>AND 1 of the following</a:t>
            </a:r>
            <a:r>
              <a:rPr lang="en" dirty="0"/>
              <a:t> </a:t>
            </a:r>
            <a:endParaRPr dirty="0"/>
          </a:p>
          <a:p>
            <a:pPr marL="914400" lvl="1" indent="-290830" algn="l" rtl="0">
              <a:spcBef>
                <a:spcPts val="0"/>
              </a:spcBef>
              <a:spcAft>
                <a:spcPts val="0"/>
              </a:spcAft>
              <a:buSzPct val="100000"/>
              <a:buChar char="○"/>
            </a:pPr>
            <a:r>
              <a:rPr lang="en" dirty="0"/>
              <a:t>New onset fever</a:t>
            </a:r>
            <a:endParaRPr dirty="0"/>
          </a:p>
          <a:p>
            <a:pPr marL="914400" lvl="1" indent="-290830" algn="l" rtl="0">
              <a:spcBef>
                <a:spcPts val="0"/>
              </a:spcBef>
              <a:spcAft>
                <a:spcPts val="0"/>
              </a:spcAft>
              <a:buSzPct val="100000"/>
              <a:buChar char="○"/>
            </a:pPr>
            <a:r>
              <a:rPr lang="en" dirty="0"/>
              <a:t>Chest pain</a:t>
            </a:r>
            <a:endParaRPr dirty="0"/>
          </a:p>
          <a:p>
            <a:pPr marL="914400" lvl="1" indent="-290830" algn="l" rtl="0">
              <a:spcBef>
                <a:spcPts val="0"/>
              </a:spcBef>
              <a:spcAft>
                <a:spcPts val="0"/>
              </a:spcAft>
              <a:buSzPct val="100000"/>
              <a:buChar char="○"/>
            </a:pPr>
            <a:r>
              <a:rPr lang="en" dirty="0"/>
              <a:t>Respiratory distress</a:t>
            </a:r>
            <a:endParaRPr dirty="0"/>
          </a:p>
          <a:p>
            <a:pPr marL="914400" lvl="1" indent="-290830" algn="l" rtl="0">
              <a:spcBef>
                <a:spcPts val="0"/>
              </a:spcBef>
              <a:spcAft>
                <a:spcPts val="0"/>
              </a:spcAft>
              <a:buSzPct val="100000"/>
              <a:buChar char="○"/>
            </a:pPr>
            <a:r>
              <a:rPr lang="en" dirty="0"/>
              <a:t>Hypoxia</a:t>
            </a:r>
            <a:endParaRPr dirty="0"/>
          </a:p>
          <a:p>
            <a:pPr marL="0" lvl="0" indent="0" algn="l" rtl="0">
              <a:spcBef>
                <a:spcPts val="0"/>
              </a:spcBef>
              <a:spcAft>
                <a:spcPts val="0"/>
              </a:spcAft>
              <a:buNone/>
            </a:pPr>
            <a:endParaRPr b="1" dirty="0"/>
          </a:p>
          <a:p>
            <a:pPr marL="0" lvl="0" indent="0" algn="l" rtl="0">
              <a:spcBef>
                <a:spcPts val="0"/>
              </a:spcBef>
              <a:spcAft>
                <a:spcPts val="0"/>
              </a:spcAft>
              <a:buNone/>
            </a:pPr>
            <a:r>
              <a:rPr lang="en" b="1" dirty="0"/>
              <a:t>Pathophysiology:</a:t>
            </a:r>
            <a:r>
              <a:rPr lang="en" dirty="0"/>
              <a:t> vaso-occlusion in pulmonary vasculature -&gt; hypoxia -&gt; worsening sickling -&gt; worsening hypoxia</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 b="1" dirty="0"/>
              <a:t>Treatment:</a:t>
            </a:r>
            <a:r>
              <a:rPr lang="en" dirty="0"/>
              <a:t> </a:t>
            </a:r>
            <a:endParaRPr dirty="0"/>
          </a:p>
          <a:p>
            <a:pPr marL="457200" lvl="0" indent="-308610" algn="l" rtl="0">
              <a:spcBef>
                <a:spcPts val="0"/>
              </a:spcBef>
              <a:spcAft>
                <a:spcPts val="0"/>
              </a:spcAft>
              <a:buSzPct val="100000"/>
              <a:buChar char="●"/>
            </a:pPr>
            <a:r>
              <a:rPr lang="en" dirty="0"/>
              <a:t>pRBC transfusion 10 cc/kg if Hb &gt; 1g/dL below baseline</a:t>
            </a:r>
            <a:endParaRPr dirty="0"/>
          </a:p>
          <a:p>
            <a:pPr marL="457200" lvl="0" indent="-308610" algn="l" rtl="0">
              <a:spcBef>
                <a:spcPts val="0"/>
              </a:spcBef>
              <a:spcAft>
                <a:spcPts val="0"/>
              </a:spcAft>
              <a:buSzPct val="100000"/>
              <a:buChar char="●"/>
            </a:pPr>
            <a:r>
              <a:rPr lang="en" dirty="0"/>
              <a:t>Pain control</a:t>
            </a:r>
            <a:endParaRPr dirty="0"/>
          </a:p>
          <a:p>
            <a:pPr marL="457200" lvl="0" indent="-308610" algn="l" rtl="0">
              <a:spcBef>
                <a:spcPts val="0"/>
              </a:spcBef>
              <a:spcAft>
                <a:spcPts val="0"/>
              </a:spcAft>
              <a:buSzPct val="100000"/>
              <a:buChar char="●"/>
            </a:pPr>
            <a:r>
              <a:rPr lang="en" dirty="0"/>
              <a:t>Oxygen</a:t>
            </a:r>
            <a:endParaRPr dirty="0"/>
          </a:p>
          <a:p>
            <a:pPr marL="457200" lvl="0" indent="-308610" algn="l" rtl="0">
              <a:spcBef>
                <a:spcPts val="0"/>
              </a:spcBef>
              <a:spcAft>
                <a:spcPts val="0"/>
              </a:spcAft>
              <a:buSzPct val="100000"/>
              <a:buChar char="●"/>
            </a:pPr>
            <a:r>
              <a:rPr lang="en" dirty="0"/>
              <a:t>Antibiotics</a:t>
            </a:r>
            <a:endParaRPr dirty="0"/>
          </a:p>
          <a:p>
            <a:pPr marL="457200" lvl="0" indent="-308610" algn="l" rtl="0">
              <a:spcBef>
                <a:spcPts val="0"/>
              </a:spcBef>
              <a:spcAft>
                <a:spcPts val="0"/>
              </a:spcAft>
              <a:buSzPct val="100000"/>
              <a:buChar char="●"/>
            </a:pPr>
            <a:r>
              <a:rPr lang="en" dirty="0"/>
              <a:t>Fluids if shock (otherwise, may dilute an already severe anemia)</a:t>
            </a:r>
            <a:endParaRPr dirty="0"/>
          </a:p>
          <a:p>
            <a:pPr marL="0" lvl="0" indent="0" algn="l" rtl="0">
              <a:spcBef>
                <a:spcPts val="0"/>
              </a:spcBef>
              <a:spcAft>
                <a:spcPts val="0"/>
              </a:spcAft>
              <a:buNone/>
            </a:pPr>
            <a:r>
              <a:rPr lang="en" dirty="0"/>
              <a:t>NOT required: CT scans</a:t>
            </a:r>
            <a:endParaRPr dirty="0"/>
          </a:p>
        </p:txBody>
      </p:sp>
      <p:sp>
        <p:nvSpPr>
          <p:cNvPr id="99" name="Google Shape;99;p17"/>
          <p:cNvSpPr txBox="1">
            <a:spLocks noGrp="1"/>
          </p:cNvSpPr>
          <p:nvPr>
            <p:ph type="subTitle" idx="4294967295"/>
          </p:nvPr>
        </p:nvSpPr>
        <p:spPr>
          <a:xfrm>
            <a:off x="6713850" y="4707550"/>
            <a:ext cx="2455500" cy="388200"/>
          </a:xfrm>
          <a:prstGeom prst="rect">
            <a:avLst/>
          </a:prstGeom>
          <a:ln>
            <a:noFill/>
          </a:ln>
        </p:spPr>
        <p:txBody>
          <a:bodyPr spcFirstLastPara="1" wrap="square" lIns="91425" tIns="91425" rIns="91425" bIns="91425" anchor="t" anchorCtr="0">
            <a:normAutofit fontScale="70000"/>
          </a:bodyPr>
          <a:lstStyle/>
          <a:p>
            <a:pPr marL="0" lvl="0" indent="0" algn="l" rtl="0">
              <a:spcBef>
                <a:spcPts val="0"/>
              </a:spcBef>
              <a:spcAft>
                <a:spcPts val="1200"/>
              </a:spcAft>
              <a:buNone/>
            </a:pPr>
            <a:r>
              <a:rPr lang="en"/>
              <a:t>CME </a:t>
            </a:r>
            <a:r>
              <a:rPr lang="en" b="1"/>
              <a:t>52706 // </a:t>
            </a:r>
            <a:r>
              <a:rPr lang="en"/>
              <a:t>513-409-9506</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Google Shape;104;p18"/>
          <p:cNvSpPr txBox="1">
            <a:spLocks noGrp="1"/>
          </p:cNvSpPr>
          <p:nvPr>
            <p:ph type="title"/>
          </p:nvPr>
        </p:nvSpPr>
        <p:spPr>
          <a:xfrm>
            <a:off x="311700" y="445025"/>
            <a:ext cx="8520600" cy="2342700"/>
          </a:xfrm>
          <a:prstGeom prst="rect">
            <a:avLst/>
          </a:prstGeom>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b="0"/>
              <a:t>12.2) A 23mo with </a:t>
            </a:r>
            <a:r>
              <a:rPr lang="en" sz="1800"/>
              <a:t>sickle cell disease</a:t>
            </a:r>
            <a:r>
              <a:rPr lang="en" sz="1800" b="0"/>
              <a:t> presents to the ED with his grandmother for evaluation of </a:t>
            </a:r>
            <a:r>
              <a:rPr lang="en" sz="1800"/>
              <a:t>fussiness</a:t>
            </a:r>
            <a:r>
              <a:rPr lang="en" sz="1800" b="0"/>
              <a:t>. The grandmother is babysitting while his parents are away and has limited knowledge of his medical history. She states the patient has been very fussy and </a:t>
            </a:r>
            <a:r>
              <a:rPr lang="en" sz="1800"/>
              <a:t>difficult to console</a:t>
            </a:r>
            <a:r>
              <a:rPr lang="en" sz="1800" b="0"/>
              <a:t> over the last 24 hours. Today, he </a:t>
            </a:r>
            <a:r>
              <a:rPr lang="en" sz="1800"/>
              <a:t>refused all PO</a:t>
            </a:r>
            <a:r>
              <a:rPr lang="en" sz="1800" b="0"/>
              <a:t> and had one episode of </a:t>
            </a:r>
            <a:r>
              <a:rPr lang="en" sz="1800"/>
              <a:t>emesis</a:t>
            </a:r>
            <a:r>
              <a:rPr lang="en" sz="1800" b="0"/>
              <a:t>. The grandmother thinks he looks more </a:t>
            </a:r>
            <a:r>
              <a:rPr lang="en" sz="1800"/>
              <a:t>pale </a:t>
            </a:r>
            <a:r>
              <a:rPr lang="en" sz="1800" b="0"/>
              <a:t>than usual but cannot be certain as she has not seen him in some time. T 37, </a:t>
            </a:r>
            <a:r>
              <a:rPr lang="en" sz="1800"/>
              <a:t>HR 195, RR 60, BP 62/48</a:t>
            </a:r>
            <a:r>
              <a:rPr lang="en" sz="1800" b="0"/>
              <a:t>. On exam, he is fussy and with abdominal </a:t>
            </a:r>
            <a:r>
              <a:rPr lang="en" sz="1800"/>
              <a:t>distention and tenderness</a:t>
            </a:r>
            <a:r>
              <a:rPr lang="en" sz="1800" b="0"/>
              <a:t>. What is the most crucial step in the acute management of this patient? </a:t>
            </a:r>
            <a:endParaRPr sz="1800" b="0"/>
          </a:p>
        </p:txBody>
      </p:sp>
      <p:sp>
        <p:nvSpPr>
          <p:cNvPr id="105" name="Google Shape;105;p18"/>
          <p:cNvSpPr txBox="1">
            <a:spLocks noGrp="1"/>
          </p:cNvSpPr>
          <p:nvPr>
            <p:ph type="body" idx="1"/>
          </p:nvPr>
        </p:nvSpPr>
        <p:spPr>
          <a:xfrm>
            <a:off x="311700" y="3061150"/>
            <a:ext cx="8520600" cy="1584000"/>
          </a:xfrm>
          <a:prstGeom prst="rect">
            <a:avLst/>
          </a:prstGeom>
          <a:ln>
            <a:noFill/>
          </a:ln>
        </p:spPr>
        <p:txBody>
          <a:bodyPr spcFirstLastPara="1" wrap="square" lIns="91425" tIns="91425" rIns="91425" bIns="91425" anchor="t" anchorCtr="0">
            <a:normAutofit/>
          </a:bodyPr>
          <a:lstStyle/>
          <a:p>
            <a:pPr marL="457200" lvl="0" indent="-330200" algn="l" rtl="0">
              <a:lnSpc>
                <a:spcPct val="100000"/>
              </a:lnSpc>
              <a:spcBef>
                <a:spcPts val="0"/>
              </a:spcBef>
              <a:spcAft>
                <a:spcPts val="0"/>
              </a:spcAft>
              <a:buSzPts val="1600"/>
              <a:buAutoNum type="alphaUcPeriod"/>
            </a:pPr>
            <a:r>
              <a:rPr lang="en" sz="1600"/>
              <a:t>3 x 20cc/kg NS boluses</a:t>
            </a:r>
            <a:endParaRPr sz="1600"/>
          </a:p>
          <a:p>
            <a:pPr marL="457200" lvl="0" indent="-330200" algn="l" rtl="0">
              <a:lnSpc>
                <a:spcPct val="100000"/>
              </a:lnSpc>
              <a:spcBef>
                <a:spcPts val="0"/>
              </a:spcBef>
              <a:spcAft>
                <a:spcPts val="0"/>
              </a:spcAft>
              <a:buSzPts val="1600"/>
              <a:buAutoNum type="alphaUcPeriod"/>
            </a:pPr>
            <a:r>
              <a:rPr lang="en" sz="1600"/>
              <a:t>CT abdomen</a:t>
            </a:r>
            <a:endParaRPr sz="1600"/>
          </a:p>
          <a:p>
            <a:pPr marL="457200" lvl="0" indent="-330200" algn="l" rtl="0">
              <a:lnSpc>
                <a:spcPct val="100000"/>
              </a:lnSpc>
              <a:spcBef>
                <a:spcPts val="0"/>
              </a:spcBef>
              <a:spcAft>
                <a:spcPts val="0"/>
              </a:spcAft>
              <a:buSzPts val="1600"/>
              <a:buAutoNum type="alphaUcPeriod"/>
            </a:pPr>
            <a:r>
              <a:rPr lang="en" sz="1600"/>
              <a:t>IV antibiotics</a:t>
            </a:r>
            <a:endParaRPr sz="1600"/>
          </a:p>
          <a:p>
            <a:pPr marL="457200" lvl="0" indent="-330200" algn="l" rtl="0">
              <a:lnSpc>
                <a:spcPct val="100000"/>
              </a:lnSpc>
              <a:spcBef>
                <a:spcPts val="0"/>
              </a:spcBef>
              <a:spcAft>
                <a:spcPts val="0"/>
              </a:spcAft>
              <a:buSzPts val="1600"/>
              <a:buAutoNum type="alphaUcPeriod"/>
            </a:pPr>
            <a:r>
              <a:rPr lang="en" sz="1600"/>
              <a:t>Transfusion of pRBCs</a:t>
            </a:r>
            <a:endParaRPr sz="1600"/>
          </a:p>
        </p:txBody>
      </p:sp>
      <p:sp>
        <p:nvSpPr>
          <p:cNvPr id="106" name="Google Shape;106;p18"/>
          <p:cNvSpPr txBox="1">
            <a:spLocks noGrp="1"/>
          </p:cNvSpPr>
          <p:nvPr>
            <p:ph type="subTitle" idx="4294967295"/>
          </p:nvPr>
        </p:nvSpPr>
        <p:spPr>
          <a:xfrm>
            <a:off x="6713850" y="4707550"/>
            <a:ext cx="2455500" cy="388200"/>
          </a:xfrm>
          <a:prstGeom prst="rect">
            <a:avLst/>
          </a:prstGeom>
          <a:ln>
            <a:noFill/>
          </a:ln>
        </p:spPr>
        <p:txBody>
          <a:bodyPr spcFirstLastPara="1" wrap="square" lIns="91425" tIns="91425" rIns="91425" bIns="91425" anchor="t" anchorCtr="0">
            <a:normAutofit fontScale="70000"/>
          </a:bodyPr>
          <a:lstStyle/>
          <a:p>
            <a:pPr marL="0" lvl="0" indent="0" algn="l" rtl="0">
              <a:spcBef>
                <a:spcPts val="0"/>
              </a:spcBef>
              <a:spcAft>
                <a:spcPts val="1200"/>
              </a:spcAft>
              <a:buNone/>
            </a:pPr>
            <a:r>
              <a:rPr lang="en"/>
              <a:t>CME </a:t>
            </a:r>
            <a:r>
              <a:rPr lang="en" b="1"/>
              <a:t>52706 // </a:t>
            </a:r>
            <a:r>
              <a:rPr lang="en"/>
              <a:t>513-409-9506</a:t>
            </a: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1" name="Google Shape;111;p19"/>
          <p:cNvSpPr txBox="1">
            <a:spLocks noGrp="1"/>
          </p:cNvSpPr>
          <p:nvPr>
            <p:ph type="title"/>
          </p:nvPr>
        </p:nvSpPr>
        <p:spPr>
          <a:xfrm>
            <a:off x="311700" y="445025"/>
            <a:ext cx="8520600" cy="2342700"/>
          </a:xfrm>
          <a:prstGeom prst="rect">
            <a:avLst/>
          </a:prstGeom>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b="0"/>
              <a:t>12.2) A 23mo with </a:t>
            </a:r>
            <a:r>
              <a:rPr lang="en" sz="1800"/>
              <a:t>sickle cell disease</a:t>
            </a:r>
            <a:r>
              <a:rPr lang="en" sz="1800" b="0"/>
              <a:t> presents to the ED with his grandmother for evaluation of </a:t>
            </a:r>
            <a:r>
              <a:rPr lang="en" sz="1800"/>
              <a:t>fussiness</a:t>
            </a:r>
            <a:r>
              <a:rPr lang="en" sz="1800" b="0"/>
              <a:t>. The grandmother is babysitting while his parents are away and has limited knowledge of his medical history. She states the patient has been very fussy and </a:t>
            </a:r>
            <a:r>
              <a:rPr lang="en" sz="1800"/>
              <a:t>difficult to console</a:t>
            </a:r>
            <a:r>
              <a:rPr lang="en" sz="1800" b="0"/>
              <a:t> over the last 24 hours. Today, he </a:t>
            </a:r>
            <a:r>
              <a:rPr lang="en" sz="1800"/>
              <a:t>refused all PO</a:t>
            </a:r>
            <a:r>
              <a:rPr lang="en" sz="1800" b="0"/>
              <a:t> and had one episode of </a:t>
            </a:r>
            <a:r>
              <a:rPr lang="en" sz="1800"/>
              <a:t>emesis</a:t>
            </a:r>
            <a:r>
              <a:rPr lang="en" sz="1800" b="0"/>
              <a:t>. The grandmother thinks he looks more </a:t>
            </a:r>
            <a:r>
              <a:rPr lang="en" sz="1800"/>
              <a:t>pale </a:t>
            </a:r>
            <a:r>
              <a:rPr lang="en" sz="1800" b="0"/>
              <a:t>than usual but cannot be certain as she has not seen him in some time. T 37, </a:t>
            </a:r>
            <a:r>
              <a:rPr lang="en" sz="1800"/>
              <a:t>HR 195, RR 60, BP 62/48</a:t>
            </a:r>
            <a:r>
              <a:rPr lang="en" sz="1800" b="0"/>
              <a:t>. On exam, he is fussy and with abdominal </a:t>
            </a:r>
            <a:r>
              <a:rPr lang="en" sz="1800"/>
              <a:t>distention and tenderness</a:t>
            </a:r>
            <a:r>
              <a:rPr lang="en" sz="1800" b="0"/>
              <a:t>. What is the most crucial step in the acute management of this patient? </a:t>
            </a:r>
            <a:endParaRPr sz="1800" b="0"/>
          </a:p>
        </p:txBody>
      </p:sp>
      <p:sp>
        <p:nvSpPr>
          <p:cNvPr id="112" name="Google Shape;112;p19"/>
          <p:cNvSpPr txBox="1">
            <a:spLocks noGrp="1"/>
          </p:cNvSpPr>
          <p:nvPr>
            <p:ph type="body" idx="1"/>
          </p:nvPr>
        </p:nvSpPr>
        <p:spPr>
          <a:xfrm>
            <a:off x="311700" y="3061150"/>
            <a:ext cx="8520600" cy="1584000"/>
          </a:xfrm>
          <a:prstGeom prst="rect">
            <a:avLst/>
          </a:prstGeom>
          <a:ln>
            <a:noFill/>
          </a:ln>
        </p:spPr>
        <p:txBody>
          <a:bodyPr spcFirstLastPara="1" wrap="square" lIns="91425" tIns="91425" rIns="91425" bIns="91425" anchor="t" anchorCtr="0">
            <a:normAutofit/>
          </a:bodyPr>
          <a:lstStyle/>
          <a:p>
            <a:pPr marL="457200" lvl="0" indent="-330200" algn="l" rtl="0">
              <a:lnSpc>
                <a:spcPct val="100000"/>
              </a:lnSpc>
              <a:spcBef>
                <a:spcPts val="0"/>
              </a:spcBef>
              <a:spcAft>
                <a:spcPts val="0"/>
              </a:spcAft>
              <a:buSzPts val="1600"/>
              <a:buAutoNum type="alphaUcPeriod"/>
            </a:pPr>
            <a:r>
              <a:rPr lang="en" sz="1600"/>
              <a:t>3 x 20cc/kg NS boluses</a:t>
            </a:r>
            <a:endParaRPr sz="1600"/>
          </a:p>
          <a:p>
            <a:pPr marL="457200" lvl="0" indent="-330200" algn="l" rtl="0">
              <a:lnSpc>
                <a:spcPct val="100000"/>
              </a:lnSpc>
              <a:spcBef>
                <a:spcPts val="0"/>
              </a:spcBef>
              <a:spcAft>
                <a:spcPts val="0"/>
              </a:spcAft>
              <a:buSzPts val="1600"/>
              <a:buAutoNum type="alphaUcPeriod"/>
            </a:pPr>
            <a:r>
              <a:rPr lang="en" sz="1600"/>
              <a:t>CT abdomen</a:t>
            </a:r>
            <a:endParaRPr sz="1600"/>
          </a:p>
          <a:p>
            <a:pPr marL="457200" lvl="0" indent="-330200" algn="l" rtl="0">
              <a:lnSpc>
                <a:spcPct val="100000"/>
              </a:lnSpc>
              <a:spcBef>
                <a:spcPts val="0"/>
              </a:spcBef>
              <a:spcAft>
                <a:spcPts val="0"/>
              </a:spcAft>
              <a:buSzPts val="1600"/>
              <a:buAutoNum type="alphaUcPeriod"/>
            </a:pPr>
            <a:r>
              <a:rPr lang="en" sz="1600"/>
              <a:t>IV antibiotics</a:t>
            </a:r>
            <a:endParaRPr sz="1600"/>
          </a:p>
          <a:p>
            <a:pPr marL="457200" lvl="0" indent="-330200" algn="l" rtl="0">
              <a:lnSpc>
                <a:spcPct val="100000"/>
              </a:lnSpc>
              <a:spcBef>
                <a:spcPts val="0"/>
              </a:spcBef>
              <a:spcAft>
                <a:spcPts val="0"/>
              </a:spcAft>
              <a:buSzPts val="1600"/>
              <a:buAutoNum type="alphaUcPeriod"/>
            </a:pPr>
            <a:r>
              <a:rPr lang="en" sz="1600" b="1" u="sng"/>
              <a:t>Transfusion of pRBCs</a:t>
            </a:r>
            <a:endParaRPr sz="1600" b="1" u="sng"/>
          </a:p>
        </p:txBody>
      </p:sp>
      <p:sp>
        <p:nvSpPr>
          <p:cNvPr id="113" name="Google Shape;113;p19"/>
          <p:cNvSpPr txBox="1">
            <a:spLocks noGrp="1"/>
          </p:cNvSpPr>
          <p:nvPr>
            <p:ph type="subTitle" idx="4294967295"/>
          </p:nvPr>
        </p:nvSpPr>
        <p:spPr>
          <a:xfrm>
            <a:off x="6713850" y="4707550"/>
            <a:ext cx="2455500" cy="388200"/>
          </a:xfrm>
          <a:prstGeom prst="rect">
            <a:avLst/>
          </a:prstGeom>
          <a:ln>
            <a:noFill/>
          </a:ln>
        </p:spPr>
        <p:txBody>
          <a:bodyPr spcFirstLastPara="1" wrap="square" lIns="91425" tIns="91425" rIns="91425" bIns="91425" anchor="t" anchorCtr="0">
            <a:normAutofit fontScale="70000"/>
          </a:bodyPr>
          <a:lstStyle/>
          <a:p>
            <a:pPr marL="0" lvl="0" indent="0" algn="l" rtl="0">
              <a:spcBef>
                <a:spcPts val="0"/>
              </a:spcBef>
              <a:spcAft>
                <a:spcPts val="1200"/>
              </a:spcAft>
              <a:buNone/>
            </a:pPr>
            <a:r>
              <a:rPr lang="en"/>
              <a:t>CME </a:t>
            </a:r>
            <a:r>
              <a:rPr lang="en" b="1"/>
              <a:t>52706 // </a:t>
            </a:r>
            <a:r>
              <a:rPr lang="en"/>
              <a:t>513-409-9506</a:t>
            </a: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8" name="Google Shape;118;p2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Acute Splenic Sequestration</a:t>
            </a:r>
            <a:endParaRPr/>
          </a:p>
        </p:txBody>
      </p:sp>
      <p:sp>
        <p:nvSpPr>
          <p:cNvPr id="119" name="Google Shape;119;p20"/>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lnSpcReduction="20000"/>
          </a:bodyPr>
          <a:lstStyle/>
          <a:p>
            <a:pPr marL="0" lvl="0" indent="0" algn="l" rtl="0">
              <a:spcBef>
                <a:spcPts val="0"/>
              </a:spcBef>
              <a:spcAft>
                <a:spcPts val="0"/>
              </a:spcAft>
              <a:buNone/>
            </a:pPr>
            <a:r>
              <a:rPr lang="en"/>
              <a:t>Splenic sequestration is life treating defined by acute drop Hb  2 g/dL + splenomegaly.</a:t>
            </a:r>
            <a:endParaRPr/>
          </a:p>
          <a:p>
            <a:pPr marL="0" lvl="0" indent="0" algn="l" rtl="0">
              <a:spcBef>
                <a:spcPts val="0"/>
              </a:spcBef>
              <a:spcAft>
                <a:spcPts val="0"/>
              </a:spcAft>
              <a:buNone/>
            </a:pPr>
            <a:endParaRPr/>
          </a:p>
          <a:p>
            <a:pPr marL="0" lvl="0" indent="0" algn="l" rtl="0">
              <a:spcBef>
                <a:spcPts val="0"/>
              </a:spcBef>
              <a:spcAft>
                <a:spcPts val="0"/>
              </a:spcAft>
              <a:buNone/>
            </a:pPr>
            <a:r>
              <a:rPr lang="en"/>
              <a:t>Most common when age &lt;7</a:t>
            </a:r>
            <a:endParaRPr/>
          </a:p>
          <a:p>
            <a:pPr marL="457200" lvl="0" indent="-342900" algn="l" rtl="0">
              <a:spcBef>
                <a:spcPts val="0"/>
              </a:spcBef>
              <a:spcAft>
                <a:spcPts val="0"/>
              </a:spcAft>
              <a:buSzPts val="1800"/>
              <a:buChar char="●"/>
            </a:pPr>
            <a:r>
              <a:rPr lang="en"/>
              <a:t>Most older kids are functionally asplenic</a:t>
            </a:r>
            <a:endParaRPr/>
          </a:p>
          <a:p>
            <a:pPr marL="457200" lvl="0" indent="-342900" algn="l" rtl="0">
              <a:spcBef>
                <a:spcPts val="0"/>
              </a:spcBef>
              <a:spcAft>
                <a:spcPts val="0"/>
              </a:spcAft>
              <a:buSzPts val="1800"/>
              <a:buChar char="●"/>
            </a:pPr>
            <a:r>
              <a:rPr lang="en"/>
              <a:t>Hb SC less likely to be functionally asplenic</a:t>
            </a:r>
            <a:endParaRPr/>
          </a:p>
          <a:p>
            <a:pPr marL="0" lvl="0" indent="0" algn="l" rtl="0">
              <a:spcBef>
                <a:spcPts val="0"/>
              </a:spcBef>
              <a:spcAft>
                <a:spcPts val="0"/>
              </a:spcAft>
              <a:buNone/>
            </a:pPr>
            <a:endParaRPr/>
          </a:p>
          <a:p>
            <a:pPr marL="0" lvl="0" indent="0" algn="l" rtl="0">
              <a:spcBef>
                <a:spcPts val="0"/>
              </a:spcBef>
              <a:spcAft>
                <a:spcPts val="0"/>
              </a:spcAft>
              <a:buNone/>
            </a:pPr>
            <a:r>
              <a:rPr lang="en"/>
              <a:t>Treatment: immediately restore circulation Hb -&gt; pRBC transfusion</a:t>
            </a:r>
            <a:endParaRPr/>
          </a:p>
          <a:p>
            <a:pPr marL="457200" lvl="0" indent="-342900" algn="l" rtl="0">
              <a:spcBef>
                <a:spcPts val="0"/>
              </a:spcBef>
              <a:spcAft>
                <a:spcPts val="0"/>
              </a:spcAft>
              <a:buSzPts val="1800"/>
              <a:buChar char="●"/>
            </a:pPr>
            <a:r>
              <a:rPr lang="en"/>
              <a:t>IV fluids acceptable while waiting for blood</a:t>
            </a:r>
            <a:endParaRPr/>
          </a:p>
          <a:p>
            <a:pPr marL="914400" lvl="1" indent="-317500" algn="l" rtl="0">
              <a:spcBef>
                <a:spcPts val="0"/>
              </a:spcBef>
              <a:spcAft>
                <a:spcPts val="0"/>
              </a:spcAft>
              <a:buSzPts val="1400"/>
              <a:buChar char="○"/>
            </a:pPr>
            <a:r>
              <a:rPr lang="en"/>
              <a:t>Worry #1: Over dilution</a:t>
            </a:r>
            <a:endParaRPr/>
          </a:p>
          <a:p>
            <a:pPr marL="914400" lvl="1" indent="-317500" algn="l" rtl="0">
              <a:spcBef>
                <a:spcPts val="0"/>
              </a:spcBef>
              <a:spcAft>
                <a:spcPts val="0"/>
              </a:spcAft>
              <a:buSzPts val="1400"/>
              <a:buChar char="○"/>
            </a:pPr>
            <a:r>
              <a:rPr lang="en"/>
              <a:t>Worry #2: high output cardiac failure when spleen releases trapped blood volume</a:t>
            </a:r>
            <a:endParaRPr/>
          </a:p>
          <a:p>
            <a:pPr marL="457200" lvl="0" indent="-342900" algn="l" rtl="0">
              <a:spcBef>
                <a:spcPts val="0"/>
              </a:spcBef>
              <a:spcAft>
                <a:spcPts val="0"/>
              </a:spcAft>
              <a:buSzPts val="1800"/>
              <a:buChar char="●"/>
            </a:pPr>
            <a:r>
              <a:rPr lang="en"/>
              <a:t>No CT or antibiotics (if no fever or infectious symptoms)</a:t>
            </a:r>
            <a:endParaRPr/>
          </a:p>
        </p:txBody>
      </p:sp>
      <p:sp>
        <p:nvSpPr>
          <p:cNvPr id="120" name="Google Shape;120;p20"/>
          <p:cNvSpPr txBox="1">
            <a:spLocks noGrp="1"/>
          </p:cNvSpPr>
          <p:nvPr>
            <p:ph type="subTitle" idx="4294967295"/>
          </p:nvPr>
        </p:nvSpPr>
        <p:spPr>
          <a:xfrm>
            <a:off x="6713850" y="4707550"/>
            <a:ext cx="2455500" cy="388200"/>
          </a:xfrm>
          <a:prstGeom prst="rect">
            <a:avLst/>
          </a:prstGeom>
          <a:ln>
            <a:noFill/>
          </a:ln>
        </p:spPr>
        <p:txBody>
          <a:bodyPr spcFirstLastPara="1" wrap="square" lIns="91425" tIns="91425" rIns="91425" bIns="91425" anchor="t" anchorCtr="0">
            <a:normAutofit fontScale="70000"/>
          </a:bodyPr>
          <a:lstStyle/>
          <a:p>
            <a:pPr marL="0" lvl="0" indent="0" algn="l" rtl="0">
              <a:spcBef>
                <a:spcPts val="0"/>
              </a:spcBef>
              <a:spcAft>
                <a:spcPts val="1200"/>
              </a:spcAft>
              <a:buNone/>
            </a:pPr>
            <a:r>
              <a:rPr lang="en"/>
              <a:t>CME </a:t>
            </a:r>
            <a:r>
              <a:rPr lang="en" b="1"/>
              <a:t>52706 // </a:t>
            </a:r>
            <a:r>
              <a:rPr lang="en"/>
              <a:t>513-409-9506</a:t>
            </a: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sp>
        <p:nvSpPr>
          <p:cNvPr id="125" name="Google Shape;125;p21"/>
          <p:cNvSpPr txBox="1">
            <a:spLocks noGrp="1"/>
          </p:cNvSpPr>
          <p:nvPr>
            <p:ph type="title"/>
          </p:nvPr>
        </p:nvSpPr>
        <p:spPr>
          <a:xfrm>
            <a:off x="311700" y="445025"/>
            <a:ext cx="8520600" cy="2342700"/>
          </a:xfrm>
          <a:prstGeom prst="rect">
            <a:avLst/>
          </a:prstGeom>
          <a:ln>
            <a:noFill/>
          </a:ln>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sz="1800" b="0"/>
              <a:t>12.3) A </a:t>
            </a:r>
            <a:r>
              <a:rPr lang="en" sz="1800"/>
              <a:t>9 day old </a:t>
            </a:r>
            <a:r>
              <a:rPr lang="en" sz="1800" b="0"/>
              <a:t>term infant presents to the ED for evaluation of persistent bleeding from his circumcision site. He </a:t>
            </a:r>
            <a:r>
              <a:rPr lang="en" sz="1800"/>
              <a:t>received routine newborn care </a:t>
            </a:r>
            <a:r>
              <a:rPr lang="en" sz="1800" b="0"/>
              <a:t>and was </a:t>
            </a:r>
            <a:r>
              <a:rPr lang="en" sz="1800"/>
              <a:t>circumcised on DOL 2.</a:t>
            </a:r>
            <a:r>
              <a:rPr lang="en" sz="1800" b="0"/>
              <a:t> Mom notes that he has not had fever, has not been fussy, has fed well, and continued to void and stool well since the procedure. Mom does not believe that he is in pain but is concerned because he continues to bleed through the gauze around his penis. On exam, he has </a:t>
            </a:r>
            <a:r>
              <a:rPr lang="en" sz="1800"/>
              <a:t>persistent oozing at his circumcision</a:t>
            </a:r>
            <a:r>
              <a:rPr lang="en" sz="1800" b="0"/>
              <a:t> site that did not resolve with a pressure dressing. At bedside, Urology </a:t>
            </a:r>
            <a:r>
              <a:rPr lang="en" sz="1800"/>
              <a:t>places sutures and fibrin glue but the oozing persists.</a:t>
            </a:r>
            <a:r>
              <a:rPr lang="en" sz="1800" b="0"/>
              <a:t> Vital signs are HR 120, RR 35, BP 80/50. What lab values would be most consistent with the suspected diagnosis? </a:t>
            </a:r>
            <a:endParaRPr sz="1800" b="0"/>
          </a:p>
        </p:txBody>
      </p:sp>
      <p:sp>
        <p:nvSpPr>
          <p:cNvPr id="126" name="Google Shape;126;p21"/>
          <p:cNvSpPr txBox="1">
            <a:spLocks noGrp="1"/>
          </p:cNvSpPr>
          <p:nvPr>
            <p:ph type="body" idx="1"/>
          </p:nvPr>
        </p:nvSpPr>
        <p:spPr>
          <a:xfrm>
            <a:off x="311700" y="2832550"/>
            <a:ext cx="8520600" cy="1584000"/>
          </a:xfrm>
          <a:prstGeom prst="rect">
            <a:avLst/>
          </a:prstGeom>
          <a:ln>
            <a:noFill/>
          </a:ln>
        </p:spPr>
        <p:txBody>
          <a:bodyPr spcFirstLastPara="1" wrap="square" lIns="91425" tIns="91425" rIns="91425" bIns="91425" anchor="t" anchorCtr="0">
            <a:normAutofit/>
          </a:bodyPr>
          <a:lstStyle/>
          <a:p>
            <a:pPr marL="457200" lvl="0" indent="-330200" algn="l" rtl="0">
              <a:spcBef>
                <a:spcPts val="0"/>
              </a:spcBef>
              <a:spcAft>
                <a:spcPts val="0"/>
              </a:spcAft>
              <a:buSzPts val="1600"/>
              <a:buAutoNum type="alphaUcPeriod"/>
            </a:pPr>
            <a:r>
              <a:rPr lang="en" sz="1600"/>
              <a:t>Abnormal platelets, abnormal PT, abnormal PTT</a:t>
            </a:r>
            <a:endParaRPr sz="1600"/>
          </a:p>
          <a:p>
            <a:pPr marL="457200" lvl="0" indent="-330200" algn="l" rtl="0">
              <a:spcBef>
                <a:spcPts val="0"/>
              </a:spcBef>
              <a:spcAft>
                <a:spcPts val="0"/>
              </a:spcAft>
              <a:buSzPts val="1600"/>
              <a:buAutoNum type="alphaUcPeriod"/>
            </a:pPr>
            <a:r>
              <a:rPr lang="en" sz="1600"/>
              <a:t>Normal platelets, abnormal PT, normal PTT</a:t>
            </a:r>
            <a:endParaRPr sz="1600"/>
          </a:p>
          <a:p>
            <a:pPr marL="457200" lvl="0" indent="-330200" algn="l" rtl="0">
              <a:spcBef>
                <a:spcPts val="0"/>
              </a:spcBef>
              <a:spcAft>
                <a:spcPts val="0"/>
              </a:spcAft>
              <a:buSzPts val="1600"/>
              <a:buAutoNum type="alphaUcPeriod"/>
            </a:pPr>
            <a:r>
              <a:rPr lang="en" sz="1600"/>
              <a:t>Normal platelets, normal PT, abnormal PTT</a:t>
            </a:r>
            <a:endParaRPr sz="1600"/>
          </a:p>
          <a:p>
            <a:pPr marL="457200" lvl="0" indent="-330200" algn="l" rtl="0">
              <a:spcBef>
                <a:spcPts val="0"/>
              </a:spcBef>
              <a:spcAft>
                <a:spcPts val="0"/>
              </a:spcAft>
              <a:buSzPts val="1600"/>
              <a:buAutoNum type="alphaUcPeriod"/>
            </a:pPr>
            <a:r>
              <a:rPr lang="en" sz="1600"/>
              <a:t>Normal platelets, normal PT, normal PTT</a:t>
            </a:r>
            <a:endParaRPr sz="1600"/>
          </a:p>
        </p:txBody>
      </p:sp>
      <p:sp>
        <p:nvSpPr>
          <p:cNvPr id="127" name="Google Shape;127;p21"/>
          <p:cNvSpPr txBox="1">
            <a:spLocks noGrp="1"/>
          </p:cNvSpPr>
          <p:nvPr>
            <p:ph type="subTitle" idx="4294967295"/>
          </p:nvPr>
        </p:nvSpPr>
        <p:spPr>
          <a:xfrm>
            <a:off x="6713850" y="4707550"/>
            <a:ext cx="2455500" cy="388200"/>
          </a:xfrm>
          <a:prstGeom prst="rect">
            <a:avLst/>
          </a:prstGeom>
          <a:ln>
            <a:noFill/>
          </a:ln>
        </p:spPr>
        <p:txBody>
          <a:bodyPr spcFirstLastPara="1" wrap="square" lIns="91425" tIns="91425" rIns="91425" bIns="91425" anchor="t" anchorCtr="0">
            <a:normAutofit fontScale="70000"/>
          </a:bodyPr>
          <a:lstStyle/>
          <a:p>
            <a:pPr marL="0" lvl="0" indent="0" algn="l" rtl="0">
              <a:spcBef>
                <a:spcPts val="0"/>
              </a:spcBef>
              <a:spcAft>
                <a:spcPts val="1200"/>
              </a:spcAft>
              <a:buNone/>
            </a:pPr>
            <a:r>
              <a:rPr lang="en"/>
              <a:t>CME </a:t>
            </a:r>
            <a:r>
              <a:rPr lang="en" b="1"/>
              <a:t>52706 // </a:t>
            </a:r>
            <a:r>
              <a:rPr lang="en"/>
              <a:t>513-409-9506</a:t>
            </a: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2" name="Google Shape;132;p22"/>
          <p:cNvSpPr txBox="1">
            <a:spLocks noGrp="1"/>
          </p:cNvSpPr>
          <p:nvPr>
            <p:ph type="title"/>
          </p:nvPr>
        </p:nvSpPr>
        <p:spPr>
          <a:xfrm>
            <a:off x="311700" y="445025"/>
            <a:ext cx="8520600" cy="2342700"/>
          </a:xfrm>
          <a:prstGeom prst="rect">
            <a:avLst/>
          </a:prstGeom>
          <a:ln>
            <a:noFill/>
          </a:ln>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sz="1800" b="0"/>
              <a:t>12.3) A </a:t>
            </a:r>
            <a:r>
              <a:rPr lang="en" sz="1800"/>
              <a:t>9 day old </a:t>
            </a:r>
            <a:r>
              <a:rPr lang="en" sz="1800" b="0"/>
              <a:t>term infant presents to the ED for evaluation of persistent bleeding from his circumcision site. He </a:t>
            </a:r>
            <a:r>
              <a:rPr lang="en" sz="1800"/>
              <a:t>received routine newborn care </a:t>
            </a:r>
            <a:r>
              <a:rPr lang="en" sz="1800" b="0"/>
              <a:t>and was </a:t>
            </a:r>
            <a:r>
              <a:rPr lang="en" sz="1800"/>
              <a:t>circumcised on DOL 2.</a:t>
            </a:r>
            <a:r>
              <a:rPr lang="en" sz="1800" b="0"/>
              <a:t> Mom notes that he has not had fever, has not been fussy, has fed well, and continued to void and stool well since the procedure. Mom does not believe that he is in pain but is concerned because he continues to bleed through the gauze around his penis. On exam, he has </a:t>
            </a:r>
            <a:r>
              <a:rPr lang="en" sz="1800"/>
              <a:t>persistent oozing at his circumcision</a:t>
            </a:r>
            <a:r>
              <a:rPr lang="en" sz="1800" b="0"/>
              <a:t> site that did not resolve with a pressure dressing. At bedside, Urology </a:t>
            </a:r>
            <a:r>
              <a:rPr lang="en" sz="1800"/>
              <a:t>places sutures and fibrin glue but the oozing persists.</a:t>
            </a:r>
            <a:r>
              <a:rPr lang="en" sz="1800" b="0"/>
              <a:t> Vital signs are HR 120, RR 35, BP 80/50. What lab values would be most consistent with the suspected diagnosis? </a:t>
            </a:r>
            <a:endParaRPr sz="1800" b="0"/>
          </a:p>
        </p:txBody>
      </p:sp>
      <p:sp>
        <p:nvSpPr>
          <p:cNvPr id="133" name="Google Shape;133;p22"/>
          <p:cNvSpPr txBox="1">
            <a:spLocks noGrp="1"/>
          </p:cNvSpPr>
          <p:nvPr>
            <p:ph type="body" idx="1"/>
          </p:nvPr>
        </p:nvSpPr>
        <p:spPr>
          <a:xfrm>
            <a:off x="311700" y="2832550"/>
            <a:ext cx="8520600" cy="1584000"/>
          </a:xfrm>
          <a:prstGeom prst="rect">
            <a:avLst/>
          </a:prstGeom>
          <a:ln>
            <a:noFill/>
          </a:ln>
        </p:spPr>
        <p:txBody>
          <a:bodyPr spcFirstLastPara="1" wrap="square" lIns="91425" tIns="91425" rIns="91425" bIns="91425" anchor="t" anchorCtr="0">
            <a:normAutofit/>
          </a:bodyPr>
          <a:lstStyle/>
          <a:p>
            <a:pPr marL="457200" lvl="0" indent="-330200" algn="l" rtl="0">
              <a:spcBef>
                <a:spcPts val="0"/>
              </a:spcBef>
              <a:spcAft>
                <a:spcPts val="0"/>
              </a:spcAft>
              <a:buSzPts val="1600"/>
              <a:buAutoNum type="alphaUcPeriod"/>
            </a:pPr>
            <a:r>
              <a:rPr lang="en" sz="1600"/>
              <a:t>Abnormal platelets, abnormal PT, abnormal PTT</a:t>
            </a:r>
            <a:endParaRPr sz="1600"/>
          </a:p>
          <a:p>
            <a:pPr marL="457200" lvl="0" indent="-330200" algn="l" rtl="0">
              <a:spcBef>
                <a:spcPts val="0"/>
              </a:spcBef>
              <a:spcAft>
                <a:spcPts val="0"/>
              </a:spcAft>
              <a:buSzPts val="1600"/>
              <a:buAutoNum type="alphaUcPeriod"/>
            </a:pPr>
            <a:r>
              <a:rPr lang="en" sz="1600"/>
              <a:t>Normal platelets, abnormal PT, normal PTT</a:t>
            </a:r>
            <a:endParaRPr sz="1600"/>
          </a:p>
          <a:p>
            <a:pPr marL="457200" lvl="0" indent="-330200" algn="l" rtl="0">
              <a:spcBef>
                <a:spcPts val="0"/>
              </a:spcBef>
              <a:spcAft>
                <a:spcPts val="0"/>
              </a:spcAft>
              <a:buSzPts val="1600"/>
              <a:buAutoNum type="alphaUcPeriod"/>
            </a:pPr>
            <a:r>
              <a:rPr lang="en" sz="1600" b="1" u="sng"/>
              <a:t>Normal platelets, normal PT, abnormal PTT</a:t>
            </a:r>
            <a:endParaRPr sz="1600" b="1" u="sng"/>
          </a:p>
          <a:p>
            <a:pPr marL="457200" lvl="0" indent="-330200" algn="l" rtl="0">
              <a:spcBef>
                <a:spcPts val="0"/>
              </a:spcBef>
              <a:spcAft>
                <a:spcPts val="0"/>
              </a:spcAft>
              <a:buSzPts val="1600"/>
              <a:buAutoNum type="alphaUcPeriod"/>
            </a:pPr>
            <a:r>
              <a:rPr lang="en" sz="1600"/>
              <a:t>Normal platelets, normal PT, normal PTT</a:t>
            </a:r>
            <a:endParaRPr sz="1600"/>
          </a:p>
        </p:txBody>
      </p:sp>
      <p:sp>
        <p:nvSpPr>
          <p:cNvPr id="134" name="Google Shape;134;p22"/>
          <p:cNvSpPr txBox="1">
            <a:spLocks noGrp="1"/>
          </p:cNvSpPr>
          <p:nvPr>
            <p:ph type="subTitle" idx="4294967295"/>
          </p:nvPr>
        </p:nvSpPr>
        <p:spPr>
          <a:xfrm>
            <a:off x="6713850" y="4707550"/>
            <a:ext cx="2455500" cy="388200"/>
          </a:xfrm>
          <a:prstGeom prst="rect">
            <a:avLst/>
          </a:prstGeom>
          <a:ln>
            <a:noFill/>
          </a:ln>
        </p:spPr>
        <p:txBody>
          <a:bodyPr spcFirstLastPara="1" wrap="square" lIns="91425" tIns="91425" rIns="91425" bIns="91425" anchor="t" anchorCtr="0">
            <a:normAutofit fontScale="70000"/>
          </a:bodyPr>
          <a:lstStyle/>
          <a:p>
            <a:pPr marL="0" lvl="0" indent="0" algn="l" rtl="0">
              <a:spcBef>
                <a:spcPts val="0"/>
              </a:spcBef>
              <a:spcAft>
                <a:spcPts val="1200"/>
              </a:spcAft>
              <a:buNone/>
            </a:pPr>
            <a:r>
              <a:rPr lang="en"/>
              <a:t>CME </a:t>
            </a:r>
            <a:r>
              <a:rPr lang="en" b="1"/>
              <a:t>52706 // </a:t>
            </a:r>
            <a:r>
              <a:rPr lang="en"/>
              <a:t>513-409-9506</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38"/>
        <p:cNvGrpSpPr/>
        <p:nvPr/>
      </p:nvGrpSpPr>
      <p:grpSpPr>
        <a:xfrm>
          <a:off x="0" y="0"/>
          <a:ext cx="0" cy="0"/>
          <a:chOff x="0" y="0"/>
          <a:chExt cx="0" cy="0"/>
        </a:xfrm>
      </p:grpSpPr>
      <p:sp>
        <p:nvSpPr>
          <p:cNvPr id="139" name="Google Shape;139;p2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Hemophilia</a:t>
            </a:r>
            <a:endParaRPr/>
          </a:p>
        </p:txBody>
      </p:sp>
      <p:sp>
        <p:nvSpPr>
          <p:cNvPr id="140" name="Google Shape;140;p23"/>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457200" lvl="0" indent="-342900" algn="l" rtl="0">
              <a:spcBef>
                <a:spcPts val="0"/>
              </a:spcBef>
              <a:spcAft>
                <a:spcPts val="0"/>
              </a:spcAft>
              <a:buSzPts val="1800"/>
              <a:buChar char="●"/>
            </a:pPr>
            <a:r>
              <a:rPr lang="en"/>
              <a:t>Post circ bleeding is common presentation for patients with undiagnosed hemophilia</a:t>
            </a:r>
            <a:endParaRPr/>
          </a:p>
          <a:p>
            <a:pPr marL="914400" lvl="1" indent="-317500" algn="l" rtl="0">
              <a:spcBef>
                <a:spcPts val="0"/>
              </a:spcBef>
              <a:spcAft>
                <a:spcPts val="0"/>
              </a:spcAft>
              <a:buSzPts val="1400"/>
              <a:buChar char="○"/>
            </a:pPr>
            <a:r>
              <a:rPr lang="en"/>
              <a:t>Work-up: CBC, T/S, “coags” = PT, INR, PTT</a:t>
            </a:r>
            <a:endParaRPr/>
          </a:p>
          <a:p>
            <a:pPr marL="1371600" lvl="2" indent="-317500" algn="l" rtl="0">
              <a:spcBef>
                <a:spcPts val="0"/>
              </a:spcBef>
              <a:spcAft>
                <a:spcPts val="0"/>
              </a:spcAft>
              <a:buSzPts val="1400"/>
              <a:buChar char="■"/>
            </a:pPr>
            <a:r>
              <a:rPr lang="en"/>
              <a:t>Step 2: factors 8 and 9</a:t>
            </a:r>
            <a:endParaRPr/>
          </a:p>
          <a:p>
            <a:pPr marL="457200" lvl="0" indent="-342900" algn="l" rtl="0">
              <a:spcBef>
                <a:spcPts val="0"/>
              </a:spcBef>
              <a:spcAft>
                <a:spcPts val="0"/>
              </a:spcAft>
              <a:buSzPts val="1800"/>
              <a:buChar char="●"/>
            </a:pPr>
            <a:r>
              <a:rPr lang="en"/>
              <a:t>Early detection important for prevention of severe bleeds and early initiation of prophylaxis </a:t>
            </a:r>
            <a:r>
              <a:rPr lang="en" b="1"/>
              <a:t>can prevent inhibitor formation</a:t>
            </a:r>
            <a:endParaRPr b="1"/>
          </a:p>
          <a:p>
            <a:pPr marL="457200" lvl="0" indent="-342900" algn="l" rtl="0">
              <a:spcBef>
                <a:spcPts val="0"/>
              </a:spcBef>
              <a:spcAft>
                <a:spcPts val="0"/>
              </a:spcAft>
              <a:buSzPts val="1800"/>
              <a:buChar char="●"/>
            </a:pPr>
            <a:r>
              <a:rPr lang="en" b="1"/>
              <a:t>X-linked inheritance</a:t>
            </a:r>
            <a:endParaRPr b="1"/>
          </a:p>
          <a:p>
            <a:pPr marL="914400" lvl="1" indent="-317500" algn="l" rtl="0">
              <a:spcBef>
                <a:spcPts val="0"/>
              </a:spcBef>
              <a:spcAft>
                <a:spcPts val="0"/>
              </a:spcAft>
              <a:buSzPts val="1400"/>
              <a:buChar char="○"/>
            </a:pPr>
            <a:r>
              <a:rPr lang="en"/>
              <a:t>Test question: boys</a:t>
            </a:r>
            <a:endParaRPr/>
          </a:p>
        </p:txBody>
      </p:sp>
      <p:sp>
        <p:nvSpPr>
          <p:cNvPr id="141" name="Google Shape;141;p23"/>
          <p:cNvSpPr txBox="1">
            <a:spLocks noGrp="1"/>
          </p:cNvSpPr>
          <p:nvPr>
            <p:ph type="subTitle" idx="4294967295"/>
          </p:nvPr>
        </p:nvSpPr>
        <p:spPr>
          <a:xfrm>
            <a:off x="6713850" y="4707550"/>
            <a:ext cx="2455500" cy="388200"/>
          </a:xfrm>
          <a:prstGeom prst="rect">
            <a:avLst/>
          </a:prstGeom>
          <a:ln>
            <a:noFill/>
          </a:ln>
        </p:spPr>
        <p:txBody>
          <a:bodyPr spcFirstLastPara="1" wrap="square" lIns="91425" tIns="91425" rIns="91425" bIns="91425" anchor="t" anchorCtr="0">
            <a:normAutofit fontScale="70000"/>
          </a:bodyPr>
          <a:lstStyle/>
          <a:p>
            <a:pPr marL="0" lvl="0" indent="0" algn="l" rtl="0">
              <a:spcBef>
                <a:spcPts val="0"/>
              </a:spcBef>
              <a:spcAft>
                <a:spcPts val="1200"/>
              </a:spcAft>
              <a:buNone/>
            </a:pPr>
            <a:r>
              <a:rPr lang="en"/>
              <a:t>CME </a:t>
            </a:r>
            <a:r>
              <a:rPr lang="en" b="1"/>
              <a:t>52706 // </a:t>
            </a:r>
            <a:r>
              <a:rPr lang="en"/>
              <a:t>513-409-9506</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146" name="Google Shape;146;p2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Coagulation Cascade</a:t>
            </a:r>
            <a:endParaRPr/>
          </a:p>
        </p:txBody>
      </p:sp>
      <p:sp>
        <p:nvSpPr>
          <p:cNvPr id="147" name="Google Shape;147;p24"/>
          <p:cNvSpPr txBox="1">
            <a:spLocks noGrp="1"/>
          </p:cNvSpPr>
          <p:nvPr>
            <p:ph type="subTitle" idx="4294967295"/>
          </p:nvPr>
        </p:nvSpPr>
        <p:spPr>
          <a:xfrm>
            <a:off x="6713850" y="4707550"/>
            <a:ext cx="2455500" cy="388200"/>
          </a:xfrm>
          <a:prstGeom prst="rect">
            <a:avLst/>
          </a:prstGeom>
          <a:ln>
            <a:noFill/>
          </a:ln>
        </p:spPr>
        <p:txBody>
          <a:bodyPr spcFirstLastPara="1" wrap="square" lIns="91425" tIns="91425" rIns="91425" bIns="91425" anchor="t" anchorCtr="0">
            <a:normAutofit fontScale="70000"/>
          </a:bodyPr>
          <a:lstStyle/>
          <a:p>
            <a:pPr marL="0" lvl="0" indent="0" algn="l" rtl="0">
              <a:spcBef>
                <a:spcPts val="0"/>
              </a:spcBef>
              <a:spcAft>
                <a:spcPts val="1200"/>
              </a:spcAft>
              <a:buNone/>
            </a:pPr>
            <a:r>
              <a:rPr lang="en"/>
              <a:t>CME </a:t>
            </a:r>
            <a:r>
              <a:rPr lang="en" b="1"/>
              <a:t>52706 // </a:t>
            </a:r>
            <a:r>
              <a:rPr lang="en"/>
              <a:t>513-409-9506</a:t>
            </a:r>
            <a:endParaRPr/>
          </a:p>
        </p:txBody>
      </p:sp>
      <p:pic>
        <p:nvPicPr>
          <p:cNvPr id="148" name="Google Shape;148;p24"/>
          <p:cNvPicPr preferRelativeResize="0"/>
          <p:nvPr/>
        </p:nvPicPr>
        <p:blipFill>
          <a:blip r:embed="rId3">
            <a:alphaModFix/>
          </a:blip>
          <a:stretch>
            <a:fillRect/>
          </a:stretch>
        </p:blipFill>
        <p:spPr>
          <a:xfrm>
            <a:off x="1024200" y="958675"/>
            <a:ext cx="6799126" cy="363835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p2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Coagulation Cascade</a:t>
            </a:r>
            <a:endParaRPr/>
          </a:p>
        </p:txBody>
      </p:sp>
      <p:sp>
        <p:nvSpPr>
          <p:cNvPr id="154" name="Google Shape;154;p25"/>
          <p:cNvSpPr txBox="1">
            <a:spLocks noGrp="1"/>
          </p:cNvSpPr>
          <p:nvPr>
            <p:ph type="subTitle" idx="4294967295"/>
          </p:nvPr>
        </p:nvSpPr>
        <p:spPr>
          <a:xfrm>
            <a:off x="6713850" y="4707550"/>
            <a:ext cx="2455500" cy="388200"/>
          </a:xfrm>
          <a:prstGeom prst="rect">
            <a:avLst/>
          </a:prstGeom>
          <a:ln>
            <a:noFill/>
          </a:ln>
        </p:spPr>
        <p:txBody>
          <a:bodyPr spcFirstLastPara="1" wrap="square" lIns="91425" tIns="91425" rIns="91425" bIns="91425" anchor="t" anchorCtr="0">
            <a:normAutofit fontScale="70000"/>
          </a:bodyPr>
          <a:lstStyle/>
          <a:p>
            <a:pPr marL="0" lvl="0" indent="0" algn="l" rtl="0">
              <a:spcBef>
                <a:spcPts val="0"/>
              </a:spcBef>
              <a:spcAft>
                <a:spcPts val="1200"/>
              </a:spcAft>
              <a:buNone/>
            </a:pPr>
            <a:r>
              <a:rPr lang="en"/>
              <a:t>CME </a:t>
            </a:r>
            <a:r>
              <a:rPr lang="en" b="1"/>
              <a:t>52706 // </a:t>
            </a:r>
            <a:r>
              <a:rPr lang="en"/>
              <a:t>513-409-9506</a:t>
            </a:r>
            <a:endParaRPr/>
          </a:p>
        </p:txBody>
      </p:sp>
      <p:pic>
        <p:nvPicPr>
          <p:cNvPr id="155" name="Google Shape;155;p25"/>
          <p:cNvPicPr preferRelativeResize="0"/>
          <p:nvPr/>
        </p:nvPicPr>
        <p:blipFill>
          <a:blip r:embed="rId3">
            <a:alphaModFix/>
          </a:blip>
          <a:stretch>
            <a:fillRect/>
          </a:stretch>
        </p:blipFill>
        <p:spPr>
          <a:xfrm>
            <a:off x="1024200" y="958675"/>
            <a:ext cx="6799126" cy="3638350"/>
          </a:xfrm>
          <a:prstGeom prst="rect">
            <a:avLst/>
          </a:prstGeom>
          <a:noFill/>
          <a:ln>
            <a:noFill/>
          </a:ln>
        </p:spPr>
      </p:pic>
      <p:sp>
        <p:nvSpPr>
          <p:cNvPr id="156" name="Google Shape;156;p25"/>
          <p:cNvSpPr txBox="1"/>
          <p:nvPr/>
        </p:nvSpPr>
        <p:spPr>
          <a:xfrm>
            <a:off x="3032075" y="1205200"/>
            <a:ext cx="465900" cy="38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dk1"/>
                </a:solidFill>
                <a:latin typeface="Helvetica Neue"/>
                <a:ea typeface="Helvetica Neue"/>
                <a:cs typeface="Helvetica Neue"/>
                <a:sym typeface="Helvetica Neue"/>
              </a:rPr>
              <a:t>12</a:t>
            </a:r>
            <a:endParaRPr sz="1800">
              <a:solidFill>
                <a:schemeClr val="dk1"/>
              </a:solidFill>
              <a:latin typeface="Helvetica Neue"/>
              <a:ea typeface="Helvetica Neue"/>
              <a:cs typeface="Helvetica Neue"/>
              <a:sym typeface="Helvetica Neue"/>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60"/>
        <p:cNvGrpSpPr/>
        <p:nvPr/>
      </p:nvGrpSpPr>
      <p:grpSpPr>
        <a:xfrm>
          <a:off x="0" y="0"/>
          <a:ext cx="0" cy="0"/>
          <a:chOff x="0" y="0"/>
          <a:chExt cx="0" cy="0"/>
        </a:xfrm>
      </p:grpSpPr>
      <p:sp>
        <p:nvSpPr>
          <p:cNvPr id="161" name="Google Shape;161;p2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Coagulation Cascade</a:t>
            </a:r>
            <a:endParaRPr/>
          </a:p>
        </p:txBody>
      </p:sp>
      <p:sp>
        <p:nvSpPr>
          <p:cNvPr id="162" name="Google Shape;162;p26"/>
          <p:cNvSpPr txBox="1">
            <a:spLocks noGrp="1"/>
          </p:cNvSpPr>
          <p:nvPr>
            <p:ph type="subTitle" idx="4294967295"/>
          </p:nvPr>
        </p:nvSpPr>
        <p:spPr>
          <a:xfrm>
            <a:off x="6713850" y="4707550"/>
            <a:ext cx="2455500" cy="388200"/>
          </a:xfrm>
          <a:prstGeom prst="rect">
            <a:avLst/>
          </a:prstGeom>
          <a:ln>
            <a:noFill/>
          </a:ln>
        </p:spPr>
        <p:txBody>
          <a:bodyPr spcFirstLastPara="1" wrap="square" lIns="91425" tIns="91425" rIns="91425" bIns="91425" anchor="t" anchorCtr="0">
            <a:normAutofit fontScale="70000"/>
          </a:bodyPr>
          <a:lstStyle/>
          <a:p>
            <a:pPr marL="0" lvl="0" indent="0" algn="l" rtl="0">
              <a:spcBef>
                <a:spcPts val="0"/>
              </a:spcBef>
              <a:spcAft>
                <a:spcPts val="1200"/>
              </a:spcAft>
              <a:buNone/>
            </a:pPr>
            <a:r>
              <a:rPr lang="en"/>
              <a:t>CME </a:t>
            </a:r>
            <a:r>
              <a:rPr lang="en" b="1"/>
              <a:t>52706 // </a:t>
            </a:r>
            <a:r>
              <a:rPr lang="en"/>
              <a:t>513-409-9506</a:t>
            </a:r>
            <a:endParaRPr/>
          </a:p>
        </p:txBody>
      </p:sp>
      <p:pic>
        <p:nvPicPr>
          <p:cNvPr id="163" name="Google Shape;163;p26"/>
          <p:cNvPicPr preferRelativeResize="0"/>
          <p:nvPr/>
        </p:nvPicPr>
        <p:blipFill>
          <a:blip r:embed="rId3">
            <a:alphaModFix/>
          </a:blip>
          <a:stretch>
            <a:fillRect/>
          </a:stretch>
        </p:blipFill>
        <p:spPr>
          <a:xfrm>
            <a:off x="1024200" y="958675"/>
            <a:ext cx="6799126" cy="3638350"/>
          </a:xfrm>
          <a:prstGeom prst="rect">
            <a:avLst/>
          </a:prstGeom>
          <a:noFill/>
          <a:ln>
            <a:noFill/>
          </a:ln>
        </p:spPr>
      </p:pic>
      <p:sp>
        <p:nvSpPr>
          <p:cNvPr id="164" name="Google Shape;164;p26"/>
          <p:cNvSpPr txBox="1"/>
          <p:nvPr/>
        </p:nvSpPr>
        <p:spPr>
          <a:xfrm>
            <a:off x="3032075" y="1205200"/>
            <a:ext cx="465900" cy="38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dk1"/>
                </a:solidFill>
                <a:latin typeface="Helvetica Neue"/>
                <a:ea typeface="Helvetica Neue"/>
                <a:cs typeface="Helvetica Neue"/>
                <a:sym typeface="Helvetica Neue"/>
              </a:rPr>
              <a:t>12</a:t>
            </a:r>
            <a:endParaRPr sz="1800">
              <a:solidFill>
                <a:schemeClr val="dk1"/>
              </a:solidFill>
              <a:latin typeface="Helvetica Neue"/>
              <a:ea typeface="Helvetica Neue"/>
              <a:cs typeface="Helvetica Neue"/>
              <a:sym typeface="Helvetica Neue"/>
            </a:endParaRPr>
          </a:p>
        </p:txBody>
      </p:sp>
      <p:sp>
        <p:nvSpPr>
          <p:cNvPr id="165" name="Google Shape;165;p26"/>
          <p:cNvSpPr txBox="1"/>
          <p:nvPr/>
        </p:nvSpPr>
        <p:spPr>
          <a:xfrm>
            <a:off x="3413075" y="1586200"/>
            <a:ext cx="465900" cy="38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dk1"/>
                </a:solidFill>
                <a:latin typeface="Helvetica Neue"/>
                <a:ea typeface="Helvetica Neue"/>
                <a:cs typeface="Helvetica Neue"/>
                <a:sym typeface="Helvetica Neue"/>
              </a:rPr>
              <a:t>11</a:t>
            </a:r>
            <a:endParaRPr sz="1800">
              <a:solidFill>
                <a:schemeClr val="dk1"/>
              </a:solidFill>
              <a:latin typeface="Helvetica Neue"/>
              <a:ea typeface="Helvetica Neue"/>
              <a:cs typeface="Helvetica Neue"/>
              <a:sym typeface="Helvetica Neue"/>
            </a:endParaRPr>
          </a:p>
        </p:txBody>
      </p:sp>
      <p:sp>
        <p:nvSpPr>
          <p:cNvPr id="166" name="Google Shape;166;p26"/>
          <p:cNvSpPr/>
          <p:nvPr/>
        </p:nvSpPr>
        <p:spPr>
          <a:xfrm rot="2957349">
            <a:off x="3345290" y="1586829"/>
            <a:ext cx="204219" cy="85091"/>
          </a:xfrm>
          <a:prstGeom prst="rightArrow">
            <a:avLst>
              <a:gd name="adj1" fmla="val 50000"/>
              <a:gd name="adj2" fmla="val 5000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sp>
        <p:nvSpPr>
          <p:cNvPr id="171" name="Google Shape;171;p2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Coagulation Cascade</a:t>
            </a:r>
            <a:endParaRPr/>
          </a:p>
        </p:txBody>
      </p:sp>
      <p:sp>
        <p:nvSpPr>
          <p:cNvPr id="172" name="Google Shape;172;p27"/>
          <p:cNvSpPr txBox="1">
            <a:spLocks noGrp="1"/>
          </p:cNvSpPr>
          <p:nvPr>
            <p:ph type="subTitle" idx="4294967295"/>
          </p:nvPr>
        </p:nvSpPr>
        <p:spPr>
          <a:xfrm>
            <a:off x="6713850" y="4707550"/>
            <a:ext cx="2455500" cy="388200"/>
          </a:xfrm>
          <a:prstGeom prst="rect">
            <a:avLst/>
          </a:prstGeom>
          <a:ln>
            <a:noFill/>
          </a:ln>
        </p:spPr>
        <p:txBody>
          <a:bodyPr spcFirstLastPara="1" wrap="square" lIns="91425" tIns="91425" rIns="91425" bIns="91425" anchor="t" anchorCtr="0">
            <a:normAutofit fontScale="70000"/>
          </a:bodyPr>
          <a:lstStyle/>
          <a:p>
            <a:pPr marL="0" lvl="0" indent="0" algn="l" rtl="0">
              <a:spcBef>
                <a:spcPts val="0"/>
              </a:spcBef>
              <a:spcAft>
                <a:spcPts val="1200"/>
              </a:spcAft>
              <a:buNone/>
            </a:pPr>
            <a:r>
              <a:rPr lang="en"/>
              <a:t>CME </a:t>
            </a:r>
            <a:r>
              <a:rPr lang="en" b="1"/>
              <a:t>52706 // </a:t>
            </a:r>
            <a:r>
              <a:rPr lang="en"/>
              <a:t>513-409-9506</a:t>
            </a:r>
            <a:endParaRPr/>
          </a:p>
        </p:txBody>
      </p:sp>
      <p:pic>
        <p:nvPicPr>
          <p:cNvPr id="173" name="Google Shape;173;p27"/>
          <p:cNvPicPr preferRelativeResize="0"/>
          <p:nvPr/>
        </p:nvPicPr>
        <p:blipFill>
          <a:blip r:embed="rId3">
            <a:alphaModFix/>
          </a:blip>
          <a:stretch>
            <a:fillRect/>
          </a:stretch>
        </p:blipFill>
        <p:spPr>
          <a:xfrm>
            <a:off x="1024200" y="958675"/>
            <a:ext cx="6799126" cy="3638350"/>
          </a:xfrm>
          <a:prstGeom prst="rect">
            <a:avLst/>
          </a:prstGeom>
          <a:noFill/>
          <a:ln>
            <a:noFill/>
          </a:ln>
        </p:spPr>
      </p:pic>
      <p:sp>
        <p:nvSpPr>
          <p:cNvPr id="174" name="Google Shape;174;p27"/>
          <p:cNvSpPr txBox="1"/>
          <p:nvPr/>
        </p:nvSpPr>
        <p:spPr>
          <a:xfrm>
            <a:off x="3032075" y="1205200"/>
            <a:ext cx="465900" cy="38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dk1"/>
                </a:solidFill>
                <a:latin typeface="Helvetica Neue"/>
                <a:ea typeface="Helvetica Neue"/>
                <a:cs typeface="Helvetica Neue"/>
                <a:sym typeface="Helvetica Neue"/>
              </a:rPr>
              <a:t>12</a:t>
            </a:r>
            <a:endParaRPr sz="1800">
              <a:solidFill>
                <a:schemeClr val="dk1"/>
              </a:solidFill>
              <a:latin typeface="Helvetica Neue"/>
              <a:ea typeface="Helvetica Neue"/>
              <a:cs typeface="Helvetica Neue"/>
              <a:sym typeface="Helvetica Neue"/>
            </a:endParaRPr>
          </a:p>
        </p:txBody>
      </p:sp>
      <p:sp>
        <p:nvSpPr>
          <p:cNvPr id="175" name="Google Shape;175;p27"/>
          <p:cNvSpPr txBox="1"/>
          <p:nvPr/>
        </p:nvSpPr>
        <p:spPr>
          <a:xfrm>
            <a:off x="3413075" y="1586200"/>
            <a:ext cx="465900" cy="38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dk1"/>
                </a:solidFill>
                <a:latin typeface="Helvetica Neue"/>
                <a:ea typeface="Helvetica Neue"/>
                <a:cs typeface="Helvetica Neue"/>
                <a:sym typeface="Helvetica Neue"/>
              </a:rPr>
              <a:t>11</a:t>
            </a:r>
            <a:endParaRPr sz="1800">
              <a:solidFill>
                <a:schemeClr val="dk1"/>
              </a:solidFill>
              <a:latin typeface="Helvetica Neue"/>
              <a:ea typeface="Helvetica Neue"/>
              <a:cs typeface="Helvetica Neue"/>
              <a:sym typeface="Helvetica Neue"/>
            </a:endParaRPr>
          </a:p>
        </p:txBody>
      </p:sp>
      <p:sp>
        <p:nvSpPr>
          <p:cNvPr id="176" name="Google Shape;176;p27"/>
          <p:cNvSpPr txBox="1"/>
          <p:nvPr/>
        </p:nvSpPr>
        <p:spPr>
          <a:xfrm>
            <a:off x="3851050" y="2112400"/>
            <a:ext cx="465900" cy="38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dk1"/>
                </a:solidFill>
                <a:latin typeface="Helvetica Neue"/>
                <a:ea typeface="Helvetica Neue"/>
                <a:cs typeface="Helvetica Neue"/>
                <a:sym typeface="Helvetica Neue"/>
              </a:rPr>
              <a:t>9</a:t>
            </a:r>
            <a:endParaRPr sz="1800">
              <a:solidFill>
                <a:schemeClr val="dk1"/>
              </a:solidFill>
              <a:latin typeface="Helvetica Neue"/>
              <a:ea typeface="Helvetica Neue"/>
              <a:cs typeface="Helvetica Neue"/>
              <a:sym typeface="Helvetica Neue"/>
            </a:endParaRPr>
          </a:p>
        </p:txBody>
      </p:sp>
      <p:sp>
        <p:nvSpPr>
          <p:cNvPr id="177" name="Google Shape;177;p27"/>
          <p:cNvSpPr/>
          <p:nvPr/>
        </p:nvSpPr>
        <p:spPr>
          <a:xfrm rot="2957349">
            <a:off x="3345290" y="1586829"/>
            <a:ext cx="204219" cy="85091"/>
          </a:xfrm>
          <a:prstGeom prst="rightArrow">
            <a:avLst>
              <a:gd name="adj1" fmla="val 50000"/>
              <a:gd name="adj2" fmla="val 5000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
        <p:nvSpPr>
          <p:cNvPr id="178" name="Google Shape;178;p27"/>
          <p:cNvSpPr/>
          <p:nvPr/>
        </p:nvSpPr>
        <p:spPr>
          <a:xfrm rot="2957349">
            <a:off x="3726290" y="2044029"/>
            <a:ext cx="204219" cy="85091"/>
          </a:xfrm>
          <a:prstGeom prst="rightArrow">
            <a:avLst>
              <a:gd name="adj1" fmla="val 50000"/>
              <a:gd name="adj2" fmla="val 5000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sp>
        <p:nvSpPr>
          <p:cNvPr id="183" name="Google Shape;183;p2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Coagulation Cascade</a:t>
            </a:r>
            <a:endParaRPr/>
          </a:p>
        </p:txBody>
      </p:sp>
      <p:sp>
        <p:nvSpPr>
          <p:cNvPr id="184" name="Google Shape;184;p28"/>
          <p:cNvSpPr txBox="1">
            <a:spLocks noGrp="1"/>
          </p:cNvSpPr>
          <p:nvPr>
            <p:ph type="subTitle" idx="4294967295"/>
          </p:nvPr>
        </p:nvSpPr>
        <p:spPr>
          <a:xfrm>
            <a:off x="6713850" y="4707550"/>
            <a:ext cx="2455500" cy="388200"/>
          </a:xfrm>
          <a:prstGeom prst="rect">
            <a:avLst/>
          </a:prstGeom>
          <a:ln>
            <a:noFill/>
          </a:ln>
        </p:spPr>
        <p:txBody>
          <a:bodyPr spcFirstLastPara="1" wrap="square" lIns="91425" tIns="91425" rIns="91425" bIns="91425" anchor="t" anchorCtr="0">
            <a:normAutofit fontScale="70000"/>
          </a:bodyPr>
          <a:lstStyle/>
          <a:p>
            <a:pPr marL="0" lvl="0" indent="0" algn="l" rtl="0">
              <a:spcBef>
                <a:spcPts val="0"/>
              </a:spcBef>
              <a:spcAft>
                <a:spcPts val="1200"/>
              </a:spcAft>
              <a:buNone/>
            </a:pPr>
            <a:r>
              <a:rPr lang="en"/>
              <a:t>CME </a:t>
            </a:r>
            <a:r>
              <a:rPr lang="en" b="1"/>
              <a:t>52706 // </a:t>
            </a:r>
            <a:r>
              <a:rPr lang="en"/>
              <a:t>513-409-9506</a:t>
            </a:r>
            <a:endParaRPr/>
          </a:p>
        </p:txBody>
      </p:sp>
      <p:pic>
        <p:nvPicPr>
          <p:cNvPr id="185" name="Google Shape;185;p28"/>
          <p:cNvPicPr preferRelativeResize="0"/>
          <p:nvPr/>
        </p:nvPicPr>
        <p:blipFill>
          <a:blip r:embed="rId3">
            <a:alphaModFix/>
          </a:blip>
          <a:stretch>
            <a:fillRect/>
          </a:stretch>
        </p:blipFill>
        <p:spPr>
          <a:xfrm>
            <a:off x="1024200" y="958675"/>
            <a:ext cx="6799126" cy="3638350"/>
          </a:xfrm>
          <a:prstGeom prst="rect">
            <a:avLst/>
          </a:prstGeom>
          <a:noFill/>
          <a:ln>
            <a:noFill/>
          </a:ln>
        </p:spPr>
      </p:pic>
      <p:sp>
        <p:nvSpPr>
          <p:cNvPr id="186" name="Google Shape;186;p28"/>
          <p:cNvSpPr txBox="1"/>
          <p:nvPr/>
        </p:nvSpPr>
        <p:spPr>
          <a:xfrm>
            <a:off x="3032075" y="1205200"/>
            <a:ext cx="465900" cy="38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dk1"/>
                </a:solidFill>
                <a:latin typeface="Helvetica Neue"/>
                <a:ea typeface="Helvetica Neue"/>
                <a:cs typeface="Helvetica Neue"/>
                <a:sym typeface="Helvetica Neue"/>
              </a:rPr>
              <a:t>12</a:t>
            </a:r>
            <a:endParaRPr sz="1800">
              <a:solidFill>
                <a:schemeClr val="dk1"/>
              </a:solidFill>
              <a:latin typeface="Helvetica Neue"/>
              <a:ea typeface="Helvetica Neue"/>
              <a:cs typeface="Helvetica Neue"/>
              <a:sym typeface="Helvetica Neue"/>
            </a:endParaRPr>
          </a:p>
        </p:txBody>
      </p:sp>
      <p:sp>
        <p:nvSpPr>
          <p:cNvPr id="187" name="Google Shape;187;p28"/>
          <p:cNvSpPr txBox="1"/>
          <p:nvPr/>
        </p:nvSpPr>
        <p:spPr>
          <a:xfrm>
            <a:off x="3413075" y="1586200"/>
            <a:ext cx="465900" cy="38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dk1"/>
                </a:solidFill>
                <a:latin typeface="Helvetica Neue"/>
                <a:ea typeface="Helvetica Neue"/>
                <a:cs typeface="Helvetica Neue"/>
                <a:sym typeface="Helvetica Neue"/>
              </a:rPr>
              <a:t>11</a:t>
            </a:r>
            <a:endParaRPr sz="1800">
              <a:solidFill>
                <a:schemeClr val="dk1"/>
              </a:solidFill>
              <a:latin typeface="Helvetica Neue"/>
              <a:ea typeface="Helvetica Neue"/>
              <a:cs typeface="Helvetica Neue"/>
              <a:sym typeface="Helvetica Neue"/>
            </a:endParaRPr>
          </a:p>
        </p:txBody>
      </p:sp>
      <p:sp>
        <p:nvSpPr>
          <p:cNvPr id="188" name="Google Shape;188;p28"/>
          <p:cNvSpPr txBox="1"/>
          <p:nvPr/>
        </p:nvSpPr>
        <p:spPr>
          <a:xfrm>
            <a:off x="3851050" y="2112400"/>
            <a:ext cx="465900" cy="38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dk1"/>
                </a:solidFill>
                <a:latin typeface="Helvetica Neue"/>
                <a:ea typeface="Helvetica Neue"/>
                <a:cs typeface="Helvetica Neue"/>
                <a:sym typeface="Helvetica Neue"/>
              </a:rPr>
              <a:t>9</a:t>
            </a:r>
            <a:endParaRPr sz="1800">
              <a:solidFill>
                <a:schemeClr val="dk1"/>
              </a:solidFill>
              <a:latin typeface="Helvetica Neue"/>
              <a:ea typeface="Helvetica Neue"/>
              <a:cs typeface="Helvetica Neue"/>
              <a:sym typeface="Helvetica Neue"/>
            </a:endParaRPr>
          </a:p>
        </p:txBody>
      </p:sp>
      <p:sp>
        <p:nvSpPr>
          <p:cNvPr id="189" name="Google Shape;189;p28"/>
          <p:cNvSpPr txBox="1"/>
          <p:nvPr/>
        </p:nvSpPr>
        <p:spPr>
          <a:xfrm>
            <a:off x="4175075" y="2500600"/>
            <a:ext cx="465900" cy="38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dk1"/>
                </a:solidFill>
                <a:latin typeface="Helvetica Neue"/>
                <a:ea typeface="Helvetica Neue"/>
                <a:cs typeface="Helvetica Neue"/>
                <a:sym typeface="Helvetica Neue"/>
              </a:rPr>
              <a:t>8</a:t>
            </a:r>
            <a:endParaRPr sz="1800">
              <a:solidFill>
                <a:schemeClr val="dk1"/>
              </a:solidFill>
              <a:latin typeface="Helvetica Neue"/>
              <a:ea typeface="Helvetica Neue"/>
              <a:cs typeface="Helvetica Neue"/>
              <a:sym typeface="Helvetica Neue"/>
            </a:endParaRPr>
          </a:p>
        </p:txBody>
      </p:sp>
      <p:sp>
        <p:nvSpPr>
          <p:cNvPr id="190" name="Google Shape;190;p28"/>
          <p:cNvSpPr/>
          <p:nvPr/>
        </p:nvSpPr>
        <p:spPr>
          <a:xfrm rot="2957349">
            <a:off x="3345290" y="1586829"/>
            <a:ext cx="204219" cy="85091"/>
          </a:xfrm>
          <a:prstGeom prst="rightArrow">
            <a:avLst>
              <a:gd name="adj1" fmla="val 50000"/>
              <a:gd name="adj2" fmla="val 5000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
        <p:nvSpPr>
          <p:cNvPr id="191" name="Google Shape;191;p28"/>
          <p:cNvSpPr/>
          <p:nvPr/>
        </p:nvSpPr>
        <p:spPr>
          <a:xfrm rot="2957349">
            <a:off x="3726290" y="2044029"/>
            <a:ext cx="204219" cy="85091"/>
          </a:xfrm>
          <a:prstGeom prst="rightArrow">
            <a:avLst>
              <a:gd name="adj1" fmla="val 50000"/>
              <a:gd name="adj2" fmla="val 5000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
        <p:nvSpPr>
          <p:cNvPr id="192" name="Google Shape;192;p28"/>
          <p:cNvSpPr/>
          <p:nvPr/>
        </p:nvSpPr>
        <p:spPr>
          <a:xfrm rot="2957349">
            <a:off x="4077315" y="2529204"/>
            <a:ext cx="204219" cy="85091"/>
          </a:xfrm>
          <a:prstGeom prst="rightArrow">
            <a:avLst>
              <a:gd name="adj1" fmla="val 50000"/>
              <a:gd name="adj2" fmla="val 5000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96"/>
        <p:cNvGrpSpPr/>
        <p:nvPr/>
      </p:nvGrpSpPr>
      <p:grpSpPr>
        <a:xfrm>
          <a:off x="0" y="0"/>
          <a:ext cx="0" cy="0"/>
          <a:chOff x="0" y="0"/>
          <a:chExt cx="0" cy="0"/>
        </a:xfrm>
      </p:grpSpPr>
      <p:sp>
        <p:nvSpPr>
          <p:cNvPr id="197" name="Google Shape;197;p2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Coagulation Cascade</a:t>
            </a:r>
            <a:endParaRPr/>
          </a:p>
        </p:txBody>
      </p:sp>
      <p:sp>
        <p:nvSpPr>
          <p:cNvPr id="198" name="Google Shape;198;p29"/>
          <p:cNvSpPr txBox="1">
            <a:spLocks noGrp="1"/>
          </p:cNvSpPr>
          <p:nvPr>
            <p:ph type="subTitle" idx="4294967295"/>
          </p:nvPr>
        </p:nvSpPr>
        <p:spPr>
          <a:xfrm>
            <a:off x="6713850" y="4707550"/>
            <a:ext cx="2455500" cy="388200"/>
          </a:xfrm>
          <a:prstGeom prst="rect">
            <a:avLst/>
          </a:prstGeom>
          <a:ln>
            <a:noFill/>
          </a:ln>
        </p:spPr>
        <p:txBody>
          <a:bodyPr spcFirstLastPara="1" wrap="square" lIns="91425" tIns="91425" rIns="91425" bIns="91425" anchor="t" anchorCtr="0">
            <a:normAutofit fontScale="70000"/>
          </a:bodyPr>
          <a:lstStyle/>
          <a:p>
            <a:pPr marL="0" lvl="0" indent="0" algn="l" rtl="0">
              <a:spcBef>
                <a:spcPts val="0"/>
              </a:spcBef>
              <a:spcAft>
                <a:spcPts val="1200"/>
              </a:spcAft>
              <a:buNone/>
            </a:pPr>
            <a:r>
              <a:rPr lang="en"/>
              <a:t>CME </a:t>
            </a:r>
            <a:r>
              <a:rPr lang="en" b="1"/>
              <a:t>52706 // </a:t>
            </a:r>
            <a:r>
              <a:rPr lang="en"/>
              <a:t>513-409-9506</a:t>
            </a:r>
            <a:endParaRPr/>
          </a:p>
        </p:txBody>
      </p:sp>
      <p:pic>
        <p:nvPicPr>
          <p:cNvPr id="199" name="Google Shape;199;p29"/>
          <p:cNvPicPr preferRelativeResize="0"/>
          <p:nvPr/>
        </p:nvPicPr>
        <p:blipFill>
          <a:blip r:embed="rId3">
            <a:alphaModFix/>
          </a:blip>
          <a:stretch>
            <a:fillRect/>
          </a:stretch>
        </p:blipFill>
        <p:spPr>
          <a:xfrm>
            <a:off x="1024200" y="958675"/>
            <a:ext cx="6799126" cy="3638350"/>
          </a:xfrm>
          <a:prstGeom prst="rect">
            <a:avLst/>
          </a:prstGeom>
          <a:noFill/>
          <a:ln>
            <a:noFill/>
          </a:ln>
        </p:spPr>
      </p:pic>
      <p:sp>
        <p:nvSpPr>
          <p:cNvPr id="200" name="Google Shape;200;p29"/>
          <p:cNvSpPr txBox="1"/>
          <p:nvPr/>
        </p:nvSpPr>
        <p:spPr>
          <a:xfrm>
            <a:off x="3032075" y="1205200"/>
            <a:ext cx="465900" cy="38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dk1"/>
                </a:solidFill>
                <a:latin typeface="Helvetica Neue"/>
                <a:ea typeface="Helvetica Neue"/>
                <a:cs typeface="Helvetica Neue"/>
                <a:sym typeface="Helvetica Neue"/>
              </a:rPr>
              <a:t>12</a:t>
            </a:r>
            <a:endParaRPr sz="1800">
              <a:solidFill>
                <a:schemeClr val="dk1"/>
              </a:solidFill>
              <a:latin typeface="Helvetica Neue"/>
              <a:ea typeface="Helvetica Neue"/>
              <a:cs typeface="Helvetica Neue"/>
              <a:sym typeface="Helvetica Neue"/>
            </a:endParaRPr>
          </a:p>
        </p:txBody>
      </p:sp>
      <p:sp>
        <p:nvSpPr>
          <p:cNvPr id="201" name="Google Shape;201;p29"/>
          <p:cNvSpPr txBox="1"/>
          <p:nvPr/>
        </p:nvSpPr>
        <p:spPr>
          <a:xfrm>
            <a:off x="3413075" y="1586200"/>
            <a:ext cx="465900" cy="38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dk1"/>
                </a:solidFill>
                <a:latin typeface="Helvetica Neue"/>
                <a:ea typeface="Helvetica Neue"/>
                <a:cs typeface="Helvetica Neue"/>
                <a:sym typeface="Helvetica Neue"/>
              </a:rPr>
              <a:t>11</a:t>
            </a:r>
            <a:endParaRPr sz="1800">
              <a:solidFill>
                <a:schemeClr val="dk1"/>
              </a:solidFill>
              <a:latin typeface="Helvetica Neue"/>
              <a:ea typeface="Helvetica Neue"/>
              <a:cs typeface="Helvetica Neue"/>
              <a:sym typeface="Helvetica Neue"/>
            </a:endParaRPr>
          </a:p>
        </p:txBody>
      </p:sp>
      <p:sp>
        <p:nvSpPr>
          <p:cNvPr id="202" name="Google Shape;202;p29"/>
          <p:cNvSpPr txBox="1"/>
          <p:nvPr/>
        </p:nvSpPr>
        <p:spPr>
          <a:xfrm>
            <a:off x="3851050" y="2112400"/>
            <a:ext cx="465900" cy="38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dk1"/>
                </a:solidFill>
                <a:latin typeface="Helvetica Neue"/>
                <a:ea typeface="Helvetica Neue"/>
                <a:cs typeface="Helvetica Neue"/>
                <a:sym typeface="Helvetica Neue"/>
              </a:rPr>
              <a:t>9</a:t>
            </a:r>
            <a:endParaRPr sz="1800">
              <a:solidFill>
                <a:schemeClr val="dk1"/>
              </a:solidFill>
              <a:latin typeface="Helvetica Neue"/>
              <a:ea typeface="Helvetica Neue"/>
              <a:cs typeface="Helvetica Neue"/>
              <a:sym typeface="Helvetica Neue"/>
            </a:endParaRPr>
          </a:p>
        </p:txBody>
      </p:sp>
      <p:sp>
        <p:nvSpPr>
          <p:cNvPr id="203" name="Google Shape;203;p29"/>
          <p:cNvSpPr txBox="1"/>
          <p:nvPr/>
        </p:nvSpPr>
        <p:spPr>
          <a:xfrm>
            <a:off x="4175075" y="2500600"/>
            <a:ext cx="465900" cy="38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dk1"/>
                </a:solidFill>
                <a:latin typeface="Helvetica Neue"/>
                <a:ea typeface="Helvetica Neue"/>
                <a:cs typeface="Helvetica Neue"/>
                <a:sym typeface="Helvetica Neue"/>
              </a:rPr>
              <a:t>8</a:t>
            </a:r>
            <a:endParaRPr sz="1800">
              <a:solidFill>
                <a:schemeClr val="dk1"/>
              </a:solidFill>
              <a:latin typeface="Helvetica Neue"/>
              <a:ea typeface="Helvetica Neue"/>
              <a:cs typeface="Helvetica Neue"/>
              <a:sym typeface="Helvetica Neue"/>
            </a:endParaRPr>
          </a:p>
        </p:txBody>
      </p:sp>
      <p:sp>
        <p:nvSpPr>
          <p:cNvPr id="204" name="Google Shape;204;p29"/>
          <p:cNvSpPr txBox="1"/>
          <p:nvPr/>
        </p:nvSpPr>
        <p:spPr>
          <a:xfrm>
            <a:off x="4572000" y="2805125"/>
            <a:ext cx="465900" cy="38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dk1"/>
                </a:solidFill>
                <a:latin typeface="Helvetica Neue"/>
                <a:ea typeface="Helvetica Neue"/>
                <a:cs typeface="Helvetica Neue"/>
                <a:sym typeface="Helvetica Neue"/>
              </a:rPr>
              <a:t>10</a:t>
            </a:r>
            <a:endParaRPr sz="1800">
              <a:solidFill>
                <a:schemeClr val="dk1"/>
              </a:solidFill>
              <a:latin typeface="Helvetica Neue"/>
              <a:ea typeface="Helvetica Neue"/>
              <a:cs typeface="Helvetica Neue"/>
              <a:sym typeface="Helvetica Neue"/>
            </a:endParaRPr>
          </a:p>
        </p:txBody>
      </p:sp>
      <p:sp>
        <p:nvSpPr>
          <p:cNvPr id="205" name="Google Shape;205;p29"/>
          <p:cNvSpPr/>
          <p:nvPr/>
        </p:nvSpPr>
        <p:spPr>
          <a:xfrm rot="2957349">
            <a:off x="3345290" y="1586829"/>
            <a:ext cx="204219" cy="85091"/>
          </a:xfrm>
          <a:prstGeom prst="rightArrow">
            <a:avLst>
              <a:gd name="adj1" fmla="val 50000"/>
              <a:gd name="adj2" fmla="val 5000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
        <p:nvSpPr>
          <p:cNvPr id="206" name="Google Shape;206;p29"/>
          <p:cNvSpPr/>
          <p:nvPr/>
        </p:nvSpPr>
        <p:spPr>
          <a:xfrm rot="2957349">
            <a:off x="3726290" y="2044029"/>
            <a:ext cx="204219" cy="85091"/>
          </a:xfrm>
          <a:prstGeom prst="rightArrow">
            <a:avLst>
              <a:gd name="adj1" fmla="val 50000"/>
              <a:gd name="adj2" fmla="val 5000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
        <p:nvSpPr>
          <p:cNvPr id="207" name="Google Shape;207;p29"/>
          <p:cNvSpPr/>
          <p:nvPr/>
        </p:nvSpPr>
        <p:spPr>
          <a:xfrm rot="2957349">
            <a:off x="4077315" y="2529204"/>
            <a:ext cx="204219" cy="85091"/>
          </a:xfrm>
          <a:prstGeom prst="rightArrow">
            <a:avLst>
              <a:gd name="adj1" fmla="val 50000"/>
              <a:gd name="adj2" fmla="val 5000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
        <p:nvSpPr>
          <p:cNvPr id="208" name="Google Shape;208;p29"/>
          <p:cNvSpPr/>
          <p:nvPr/>
        </p:nvSpPr>
        <p:spPr>
          <a:xfrm rot="1923479">
            <a:off x="4450677" y="2844582"/>
            <a:ext cx="242475" cy="85160"/>
          </a:xfrm>
          <a:prstGeom prst="rightArrow">
            <a:avLst>
              <a:gd name="adj1" fmla="val 50000"/>
              <a:gd name="adj2" fmla="val 5000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12"/>
        <p:cNvGrpSpPr/>
        <p:nvPr/>
      </p:nvGrpSpPr>
      <p:grpSpPr>
        <a:xfrm>
          <a:off x="0" y="0"/>
          <a:ext cx="0" cy="0"/>
          <a:chOff x="0" y="0"/>
          <a:chExt cx="0" cy="0"/>
        </a:xfrm>
      </p:grpSpPr>
      <p:sp>
        <p:nvSpPr>
          <p:cNvPr id="213" name="Google Shape;213;p3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Coagulation Cascade</a:t>
            </a:r>
            <a:endParaRPr/>
          </a:p>
        </p:txBody>
      </p:sp>
      <p:sp>
        <p:nvSpPr>
          <p:cNvPr id="214" name="Google Shape;214;p30"/>
          <p:cNvSpPr txBox="1">
            <a:spLocks noGrp="1"/>
          </p:cNvSpPr>
          <p:nvPr>
            <p:ph type="subTitle" idx="4294967295"/>
          </p:nvPr>
        </p:nvSpPr>
        <p:spPr>
          <a:xfrm>
            <a:off x="6713850" y="4707550"/>
            <a:ext cx="2455500" cy="388200"/>
          </a:xfrm>
          <a:prstGeom prst="rect">
            <a:avLst/>
          </a:prstGeom>
          <a:ln>
            <a:noFill/>
          </a:ln>
        </p:spPr>
        <p:txBody>
          <a:bodyPr spcFirstLastPara="1" wrap="square" lIns="91425" tIns="91425" rIns="91425" bIns="91425" anchor="t" anchorCtr="0">
            <a:normAutofit fontScale="70000"/>
          </a:bodyPr>
          <a:lstStyle/>
          <a:p>
            <a:pPr marL="0" lvl="0" indent="0" algn="l" rtl="0">
              <a:spcBef>
                <a:spcPts val="0"/>
              </a:spcBef>
              <a:spcAft>
                <a:spcPts val="1200"/>
              </a:spcAft>
              <a:buNone/>
            </a:pPr>
            <a:r>
              <a:rPr lang="en"/>
              <a:t>CME </a:t>
            </a:r>
            <a:r>
              <a:rPr lang="en" b="1"/>
              <a:t>52706 // </a:t>
            </a:r>
            <a:r>
              <a:rPr lang="en"/>
              <a:t>513-409-9506</a:t>
            </a:r>
            <a:endParaRPr/>
          </a:p>
        </p:txBody>
      </p:sp>
      <p:pic>
        <p:nvPicPr>
          <p:cNvPr id="215" name="Google Shape;215;p30"/>
          <p:cNvPicPr preferRelativeResize="0"/>
          <p:nvPr/>
        </p:nvPicPr>
        <p:blipFill>
          <a:blip r:embed="rId3">
            <a:alphaModFix/>
          </a:blip>
          <a:stretch>
            <a:fillRect/>
          </a:stretch>
        </p:blipFill>
        <p:spPr>
          <a:xfrm>
            <a:off x="1024200" y="958675"/>
            <a:ext cx="6799126" cy="3638350"/>
          </a:xfrm>
          <a:prstGeom prst="rect">
            <a:avLst/>
          </a:prstGeom>
          <a:noFill/>
          <a:ln>
            <a:noFill/>
          </a:ln>
        </p:spPr>
      </p:pic>
      <p:sp>
        <p:nvSpPr>
          <p:cNvPr id="216" name="Google Shape;216;p30"/>
          <p:cNvSpPr txBox="1"/>
          <p:nvPr/>
        </p:nvSpPr>
        <p:spPr>
          <a:xfrm>
            <a:off x="3032075" y="1205200"/>
            <a:ext cx="465900" cy="38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dk1"/>
                </a:solidFill>
                <a:latin typeface="Helvetica Neue"/>
                <a:ea typeface="Helvetica Neue"/>
                <a:cs typeface="Helvetica Neue"/>
                <a:sym typeface="Helvetica Neue"/>
              </a:rPr>
              <a:t>12</a:t>
            </a:r>
            <a:endParaRPr sz="1800">
              <a:solidFill>
                <a:schemeClr val="dk1"/>
              </a:solidFill>
              <a:latin typeface="Helvetica Neue"/>
              <a:ea typeface="Helvetica Neue"/>
              <a:cs typeface="Helvetica Neue"/>
              <a:sym typeface="Helvetica Neue"/>
            </a:endParaRPr>
          </a:p>
        </p:txBody>
      </p:sp>
      <p:sp>
        <p:nvSpPr>
          <p:cNvPr id="217" name="Google Shape;217;p30"/>
          <p:cNvSpPr txBox="1"/>
          <p:nvPr/>
        </p:nvSpPr>
        <p:spPr>
          <a:xfrm>
            <a:off x="3413075" y="1586200"/>
            <a:ext cx="465900" cy="38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dk1"/>
                </a:solidFill>
                <a:latin typeface="Helvetica Neue"/>
                <a:ea typeface="Helvetica Neue"/>
                <a:cs typeface="Helvetica Neue"/>
                <a:sym typeface="Helvetica Neue"/>
              </a:rPr>
              <a:t>11</a:t>
            </a:r>
            <a:endParaRPr sz="1800">
              <a:solidFill>
                <a:schemeClr val="dk1"/>
              </a:solidFill>
              <a:latin typeface="Helvetica Neue"/>
              <a:ea typeface="Helvetica Neue"/>
              <a:cs typeface="Helvetica Neue"/>
              <a:sym typeface="Helvetica Neue"/>
            </a:endParaRPr>
          </a:p>
        </p:txBody>
      </p:sp>
      <p:sp>
        <p:nvSpPr>
          <p:cNvPr id="218" name="Google Shape;218;p30"/>
          <p:cNvSpPr txBox="1"/>
          <p:nvPr/>
        </p:nvSpPr>
        <p:spPr>
          <a:xfrm>
            <a:off x="3851050" y="2112400"/>
            <a:ext cx="465900" cy="38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dk1"/>
                </a:solidFill>
                <a:latin typeface="Helvetica Neue"/>
                <a:ea typeface="Helvetica Neue"/>
                <a:cs typeface="Helvetica Neue"/>
                <a:sym typeface="Helvetica Neue"/>
              </a:rPr>
              <a:t>9</a:t>
            </a:r>
            <a:endParaRPr sz="1800">
              <a:solidFill>
                <a:schemeClr val="dk1"/>
              </a:solidFill>
              <a:latin typeface="Helvetica Neue"/>
              <a:ea typeface="Helvetica Neue"/>
              <a:cs typeface="Helvetica Neue"/>
              <a:sym typeface="Helvetica Neue"/>
            </a:endParaRPr>
          </a:p>
        </p:txBody>
      </p:sp>
      <p:sp>
        <p:nvSpPr>
          <p:cNvPr id="219" name="Google Shape;219;p30"/>
          <p:cNvSpPr txBox="1"/>
          <p:nvPr/>
        </p:nvSpPr>
        <p:spPr>
          <a:xfrm>
            <a:off x="4175075" y="2500600"/>
            <a:ext cx="465900" cy="38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dk1"/>
                </a:solidFill>
                <a:latin typeface="Helvetica Neue"/>
                <a:ea typeface="Helvetica Neue"/>
                <a:cs typeface="Helvetica Neue"/>
                <a:sym typeface="Helvetica Neue"/>
              </a:rPr>
              <a:t>8</a:t>
            </a:r>
            <a:endParaRPr sz="1800">
              <a:solidFill>
                <a:schemeClr val="dk1"/>
              </a:solidFill>
              <a:latin typeface="Helvetica Neue"/>
              <a:ea typeface="Helvetica Neue"/>
              <a:cs typeface="Helvetica Neue"/>
              <a:sym typeface="Helvetica Neue"/>
            </a:endParaRPr>
          </a:p>
        </p:txBody>
      </p:sp>
      <p:sp>
        <p:nvSpPr>
          <p:cNvPr id="220" name="Google Shape;220;p30"/>
          <p:cNvSpPr txBox="1"/>
          <p:nvPr/>
        </p:nvSpPr>
        <p:spPr>
          <a:xfrm>
            <a:off x="5021975" y="2148375"/>
            <a:ext cx="465900" cy="38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dk1"/>
                </a:solidFill>
                <a:latin typeface="Helvetica Neue"/>
                <a:ea typeface="Helvetica Neue"/>
                <a:cs typeface="Helvetica Neue"/>
                <a:sym typeface="Helvetica Neue"/>
              </a:rPr>
              <a:t>7</a:t>
            </a:r>
            <a:endParaRPr sz="1800">
              <a:solidFill>
                <a:schemeClr val="dk1"/>
              </a:solidFill>
              <a:latin typeface="Helvetica Neue"/>
              <a:ea typeface="Helvetica Neue"/>
              <a:cs typeface="Helvetica Neue"/>
              <a:sym typeface="Helvetica Neue"/>
            </a:endParaRPr>
          </a:p>
        </p:txBody>
      </p:sp>
      <p:sp>
        <p:nvSpPr>
          <p:cNvPr id="221" name="Google Shape;221;p30"/>
          <p:cNvSpPr txBox="1"/>
          <p:nvPr/>
        </p:nvSpPr>
        <p:spPr>
          <a:xfrm>
            <a:off x="4572000" y="2805125"/>
            <a:ext cx="465900" cy="38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dk1"/>
                </a:solidFill>
                <a:latin typeface="Helvetica Neue"/>
                <a:ea typeface="Helvetica Neue"/>
                <a:cs typeface="Helvetica Neue"/>
                <a:sym typeface="Helvetica Neue"/>
              </a:rPr>
              <a:t>10</a:t>
            </a:r>
            <a:endParaRPr sz="1800">
              <a:solidFill>
                <a:schemeClr val="dk1"/>
              </a:solidFill>
              <a:latin typeface="Helvetica Neue"/>
              <a:ea typeface="Helvetica Neue"/>
              <a:cs typeface="Helvetica Neue"/>
              <a:sym typeface="Helvetica Neue"/>
            </a:endParaRPr>
          </a:p>
        </p:txBody>
      </p:sp>
      <p:sp>
        <p:nvSpPr>
          <p:cNvPr id="222" name="Google Shape;222;p30"/>
          <p:cNvSpPr/>
          <p:nvPr/>
        </p:nvSpPr>
        <p:spPr>
          <a:xfrm rot="2957349">
            <a:off x="3345290" y="1586829"/>
            <a:ext cx="204219" cy="85091"/>
          </a:xfrm>
          <a:prstGeom prst="rightArrow">
            <a:avLst>
              <a:gd name="adj1" fmla="val 50000"/>
              <a:gd name="adj2" fmla="val 5000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
        <p:nvSpPr>
          <p:cNvPr id="223" name="Google Shape;223;p30"/>
          <p:cNvSpPr/>
          <p:nvPr/>
        </p:nvSpPr>
        <p:spPr>
          <a:xfrm rot="2957349">
            <a:off x="3726290" y="2044029"/>
            <a:ext cx="204219" cy="85091"/>
          </a:xfrm>
          <a:prstGeom prst="rightArrow">
            <a:avLst>
              <a:gd name="adj1" fmla="val 50000"/>
              <a:gd name="adj2" fmla="val 5000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
        <p:nvSpPr>
          <p:cNvPr id="224" name="Google Shape;224;p30"/>
          <p:cNvSpPr/>
          <p:nvPr/>
        </p:nvSpPr>
        <p:spPr>
          <a:xfrm rot="2957349">
            <a:off x="4077315" y="2529204"/>
            <a:ext cx="204219" cy="85091"/>
          </a:xfrm>
          <a:prstGeom prst="rightArrow">
            <a:avLst>
              <a:gd name="adj1" fmla="val 50000"/>
              <a:gd name="adj2" fmla="val 5000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
        <p:nvSpPr>
          <p:cNvPr id="225" name="Google Shape;225;p30"/>
          <p:cNvSpPr/>
          <p:nvPr/>
        </p:nvSpPr>
        <p:spPr>
          <a:xfrm rot="1923479">
            <a:off x="4450677" y="2844582"/>
            <a:ext cx="242475" cy="85160"/>
          </a:xfrm>
          <a:prstGeom prst="rightArrow">
            <a:avLst>
              <a:gd name="adj1" fmla="val 50000"/>
              <a:gd name="adj2" fmla="val 5000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
        <p:nvSpPr>
          <p:cNvPr id="226" name="Google Shape;226;p30"/>
          <p:cNvSpPr/>
          <p:nvPr/>
        </p:nvSpPr>
        <p:spPr>
          <a:xfrm rot="7148661">
            <a:off x="4788137" y="2652210"/>
            <a:ext cx="465081" cy="84997"/>
          </a:xfrm>
          <a:prstGeom prst="rightArrow">
            <a:avLst>
              <a:gd name="adj1" fmla="val 50000"/>
              <a:gd name="adj2" fmla="val 5000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30"/>
        <p:cNvGrpSpPr/>
        <p:nvPr/>
      </p:nvGrpSpPr>
      <p:grpSpPr>
        <a:xfrm>
          <a:off x="0" y="0"/>
          <a:ext cx="0" cy="0"/>
          <a:chOff x="0" y="0"/>
          <a:chExt cx="0" cy="0"/>
        </a:xfrm>
      </p:grpSpPr>
      <p:sp>
        <p:nvSpPr>
          <p:cNvPr id="231" name="Google Shape;231;p3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Coagulation Cascade</a:t>
            </a:r>
            <a:endParaRPr/>
          </a:p>
        </p:txBody>
      </p:sp>
      <p:sp>
        <p:nvSpPr>
          <p:cNvPr id="232" name="Google Shape;232;p31"/>
          <p:cNvSpPr txBox="1">
            <a:spLocks noGrp="1"/>
          </p:cNvSpPr>
          <p:nvPr>
            <p:ph type="subTitle" idx="4294967295"/>
          </p:nvPr>
        </p:nvSpPr>
        <p:spPr>
          <a:xfrm>
            <a:off x="6713850" y="4707550"/>
            <a:ext cx="2455500" cy="388200"/>
          </a:xfrm>
          <a:prstGeom prst="rect">
            <a:avLst/>
          </a:prstGeom>
          <a:ln>
            <a:noFill/>
          </a:ln>
        </p:spPr>
        <p:txBody>
          <a:bodyPr spcFirstLastPara="1" wrap="square" lIns="91425" tIns="91425" rIns="91425" bIns="91425" anchor="t" anchorCtr="0">
            <a:normAutofit fontScale="70000"/>
          </a:bodyPr>
          <a:lstStyle/>
          <a:p>
            <a:pPr marL="0" lvl="0" indent="0" algn="l" rtl="0">
              <a:spcBef>
                <a:spcPts val="0"/>
              </a:spcBef>
              <a:spcAft>
                <a:spcPts val="1200"/>
              </a:spcAft>
              <a:buNone/>
            </a:pPr>
            <a:r>
              <a:rPr lang="en"/>
              <a:t>CME </a:t>
            </a:r>
            <a:r>
              <a:rPr lang="en" b="1"/>
              <a:t>52706 // </a:t>
            </a:r>
            <a:r>
              <a:rPr lang="en"/>
              <a:t>513-409-9506</a:t>
            </a:r>
            <a:endParaRPr/>
          </a:p>
        </p:txBody>
      </p:sp>
      <p:pic>
        <p:nvPicPr>
          <p:cNvPr id="233" name="Google Shape;233;p31"/>
          <p:cNvPicPr preferRelativeResize="0"/>
          <p:nvPr/>
        </p:nvPicPr>
        <p:blipFill>
          <a:blip r:embed="rId3">
            <a:alphaModFix/>
          </a:blip>
          <a:stretch>
            <a:fillRect/>
          </a:stretch>
        </p:blipFill>
        <p:spPr>
          <a:xfrm>
            <a:off x="1024200" y="958675"/>
            <a:ext cx="6799126" cy="3638350"/>
          </a:xfrm>
          <a:prstGeom prst="rect">
            <a:avLst/>
          </a:prstGeom>
          <a:noFill/>
          <a:ln>
            <a:noFill/>
          </a:ln>
        </p:spPr>
      </p:pic>
      <p:sp>
        <p:nvSpPr>
          <p:cNvPr id="234" name="Google Shape;234;p31"/>
          <p:cNvSpPr txBox="1"/>
          <p:nvPr/>
        </p:nvSpPr>
        <p:spPr>
          <a:xfrm>
            <a:off x="3032075" y="1205200"/>
            <a:ext cx="465900" cy="38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dk1"/>
                </a:solidFill>
                <a:latin typeface="Helvetica Neue"/>
                <a:ea typeface="Helvetica Neue"/>
                <a:cs typeface="Helvetica Neue"/>
                <a:sym typeface="Helvetica Neue"/>
              </a:rPr>
              <a:t>12</a:t>
            </a:r>
            <a:endParaRPr sz="1800">
              <a:solidFill>
                <a:schemeClr val="dk1"/>
              </a:solidFill>
              <a:latin typeface="Helvetica Neue"/>
              <a:ea typeface="Helvetica Neue"/>
              <a:cs typeface="Helvetica Neue"/>
              <a:sym typeface="Helvetica Neue"/>
            </a:endParaRPr>
          </a:p>
        </p:txBody>
      </p:sp>
      <p:sp>
        <p:nvSpPr>
          <p:cNvPr id="235" name="Google Shape;235;p31"/>
          <p:cNvSpPr txBox="1"/>
          <p:nvPr/>
        </p:nvSpPr>
        <p:spPr>
          <a:xfrm>
            <a:off x="3413075" y="1586200"/>
            <a:ext cx="465900" cy="38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dk1"/>
                </a:solidFill>
                <a:latin typeface="Helvetica Neue"/>
                <a:ea typeface="Helvetica Neue"/>
                <a:cs typeface="Helvetica Neue"/>
                <a:sym typeface="Helvetica Neue"/>
              </a:rPr>
              <a:t>11</a:t>
            </a:r>
            <a:endParaRPr sz="1800">
              <a:solidFill>
                <a:schemeClr val="dk1"/>
              </a:solidFill>
              <a:latin typeface="Helvetica Neue"/>
              <a:ea typeface="Helvetica Neue"/>
              <a:cs typeface="Helvetica Neue"/>
              <a:sym typeface="Helvetica Neue"/>
            </a:endParaRPr>
          </a:p>
        </p:txBody>
      </p:sp>
      <p:sp>
        <p:nvSpPr>
          <p:cNvPr id="236" name="Google Shape;236;p31"/>
          <p:cNvSpPr txBox="1"/>
          <p:nvPr/>
        </p:nvSpPr>
        <p:spPr>
          <a:xfrm>
            <a:off x="3851050" y="2112400"/>
            <a:ext cx="465900" cy="38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dk1"/>
                </a:solidFill>
                <a:latin typeface="Helvetica Neue"/>
                <a:ea typeface="Helvetica Neue"/>
                <a:cs typeface="Helvetica Neue"/>
                <a:sym typeface="Helvetica Neue"/>
              </a:rPr>
              <a:t>9</a:t>
            </a:r>
            <a:endParaRPr sz="1800">
              <a:solidFill>
                <a:schemeClr val="dk1"/>
              </a:solidFill>
              <a:latin typeface="Helvetica Neue"/>
              <a:ea typeface="Helvetica Neue"/>
              <a:cs typeface="Helvetica Neue"/>
              <a:sym typeface="Helvetica Neue"/>
            </a:endParaRPr>
          </a:p>
        </p:txBody>
      </p:sp>
      <p:sp>
        <p:nvSpPr>
          <p:cNvPr id="237" name="Google Shape;237;p31"/>
          <p:cNvSpPr txBox="1"/>
          <p:nvPr/>
        </p:nvSpPr>
        <p:spPr>
          <a:xfrm>
            <a:off x="4175075" y="2500600"/>
            <a:ext cx="465900" cy="38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dk1"/>
                </a:solidFill>
                <a:latin typeface="Helvetica Neue"/>
                <a:ea typeface="Helvetica Neue"/>
                <a:cs typeface="Helvetica Neue"/>
                <a:sym typeface="Helvetica Neue"/>
              </a:rPr>
              <a:t>8</a:t>
            </a:r>
            <a:endParaRPr sz="1800">
              <a:solidFill>
                <a:schemeClr val="dk1"/>
              </a:solidFill>
              <a:latin typeface="Helvetica Neue"/>
              <a:ea typeface="Helvetica Neue"/>
              <a:cs typeface="Helvetica Neue"/>
              <a:sym typeface="Helvetica Neue"/>
            </a:endParaRPr>
          </a:p>
        </p:txBody>
      </p:sp>
      <p:sp>
        <p:nvSpPr>
          <p:cNvPr id="238" name="Google Shape;238;p31"/>
          <p:cNvSpPr txBox="1"/>
          <p:nvPr/>
        </p:nvSpPr>
        <p:spPr>
          <a:xfrm>
            <a:off x="5021975" y="2148375"/>
            <a:ext cx="465900" cy="38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dk1"/>
                </a:solidFill>
                <a:latin typeface="Helvetica Neue"/>
                <a:ea typeface="Helvetica Neue"/>
                <a:cs typeface="Helvetica Neue"/>
                <a:sym typeface="Helvetica Neue"/>
              </a:rPr>
              <a:t>7</a:t>
            </a:r>
            <a:endParaRPr sz="1800">
              <a:solidFill>
                <a:schemeClr val="dk1"/>
              </a:solidFill>
              <a:latin typeface="Helvetica Neue"/>
              <a:ea typeface="Helvetica Neue"/>
              <a:cs typeface="Helvetica Neue"/>
              <a:sym typeface="Helvetica Neue"/>
            </a:endParaRPr>
          </a:p>
        </p:txBody>
      </p:sp>
      <p:sp>
        <p:nvSpPr>
          <p:cNvPr id="239" name="Google Shape;239;p31"/>
          <p:cNvSpPr txBox="1"/>
          <p:nvPr/>
        </p:nvSpPr>
        <p:spPr>
          <a:xfrm>
            <a:off x="4572000" y="2805125"/>
            <a:ext cx="465900" cy="38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dk1"/>
                </a:solidFill>
                <a:latin typeface="Helvetica Neue"/>
                <a:ea typeface="Helvetica Neue"/>
                <a:cs typeface="Helvetica Neue"/>
                <a:sym typeface="Helvetica Neue"/>
              </a:rPr>
              <a:t>10</a:t>
            </a:r>
            <a:endParaRPr sz="1800">
              <a:solidFill>
                <a:schemeClr val="dk1"/>
              </a:solidFill>
              <a:latin typeface="Helvetica Neue"/>
              <a:ea typeface="Helvetica Neue"/>
              <a:cs typeface="Helvetica Neue"/>
              <a:sym typeface="Helvetica Neue"/>
            </a:endParaRPr>
          </a:p>
        </p:txBody>
      </p:sp>
      <p:sp>
        <p:nvSpPr>
          <p:cNvPr id="240" name="Google Shape;240;p31"/>
          <p:cNvSpPr txBox="1"/>
          <p:nvPr/>
        </p:nvSpPr>
        <p:spPr>
          <a:xfrm>
            <a:off x="4640975" y="3193325"/>
            <a:ext cx="465900" cy="38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dk1"/>
                </a:solidFill>
                <a:latin typeface="Helvetica Neue"/>
                <a:ea typeface="Helvetica Neue"/>
                <a:cs typeface="Helvetica Neue"/>
                <a:sym typeface="Helvetica Neue"/>
              </a:rPr>
              <a:t>5</a:t>
            </a:r>
            <a:endParaRPr sz="1800">
              <a:solidFill>
                <a:schemeClr val="dk1"/>
              </a:solidFill>
              <a:latin typeface="Helvetica Neue"/>
              <a:ea typeface="Helvetica Neue"/>
              <a:cs typeface="Helvetica Neue"/>
              <a:sym typeface="Helvetica Neue"/>
            </a:endParaRPr>
          </a:p>
        </p:txBody>
      </p:sp>
      <p:sp>
        <p:nvSpPr>
          <p:cNvPr id="241" name="Google Shape;241;p31"/>
          <p:cNvSpPr/>
          <p:nvPr/>
        </p:nvSpPr>
        <p:spPr>
          <a:xfrm rot="2957349">
            <a:off x="3345290" y="1586829"/>
            <a:ext cx="204219" cy="85091"/>
          </a:xfrm>
          <a:prstGeom prst="rightArrow">
            <a:avLst>
              <a:gd name="adj1" fmla="val 50000"/>
              <a:gd name="adj2" fmla="val 5000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
        <p:nvSpPr>
          <p:cNvPr id="242" name="Google Shape;242;p31"/>
          <p:cNvSpPr/>
          <p:nvPr/>
        </p:nvSpPr>
        <p:spPr>
          <a:xfrm rot="2957349">
            <a:off x="3726290" y="2044029"/>
            <a:ext cx="204219" cy="85091"/>
          </a:xfrm>
          <a:prstGeom prst="rightArrow">
            <a:avLst>
              <a:gd name="adj1" fmla="val 50000"/>
              <a:gd name="adj2" fmla="val 5000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
        <p:nvSpPr>
          <p:cNvPr id="243" name="Google Shape;243;p31"/>
          <p:cNvSpPr/>
          <p:nvPr/>
        </p:nvSpPr>
        <p:spPr>
          <a:xfrm rot="2957349">
            <a:off x="4077315" y="2529204"/>
            <a:ext cx="204219" cy="85091"/>
          </a:xfrm>
          <a:prstGeom prst="rightArrow">
            <a:avLst>
              <a:gd name="adj1" fmla="val 50000"/>
              <a:gd name="adj2" fmla="val 5000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
        <p:nvSpPr>
          <p:cNvPr id="244" name="Google Shape;244;p31"/>
          <p:cNvSpPr/>
          <p:nvPr/>
        </p:nvSpPr>
        <p:spPr>
          <a:xfrm rot="1923479">
            <a:off x="4450677" y="2844582"/>
            <a:ext cx="242475" cy="85160"/>
          </a:xfrm>
          <a:prstGeom prst="rightArrow">
            <a:avLst>
              <a:gd name="adj1" fmla="val 50000"/>
              <a:gd name="adj2" fmla="val 5000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
        <p:nvSpPr>
          <p:cNvPr id="245" name="Google Shape;245;p31"/>
          <p:cNvSpPr/>
          <p:nvPr/>
        </p:nvSpPr>
        <p:spPr>
          <a:xfrm rot="7148661">
            <a:off x="4788137" y="2652210"/>
            <a:ext cx="465081" cy="84997"/>
          </a:xfrm>
          <a:prstGeom prst="rightArrow">
            <a:avLst>
              <a:gd name="adj1" fmla="val 50000"/>
              <a:gd name="adj2" fmla="val 5000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
        <p:nvSpPr>
          <p:cNvPr id="246" name="Google Shape;246;p31"/>
          <p:cNvSpPr/>
          <p:nvPr/>
        </p:nvSpPr>
        <p:spPr>
          <a:xfrm rot="5181017">
            <a:off x="4730868" y="3196139"/>
            <a:ext cx="146096" cy="85072"/>
          </a:xfrm>
          <a:prstGeom prst="rightArrow">
            <a:avLst>
              <a:gd name="adj1" fmla="val 50000"/>
              <a:gd name="adj2" fmla="val 5000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50"/>
        <p:cNvGrpSpPr/>
        <p:nvPr/>
      </p:nvGrpSpPr>
      <p:grpSpPr>
        <a:xfrm>
          <a:off x="0" y="0"/>
          <a:ext cx="0" cy="0"/>
          <a:chOff x="0" y="0"/>
          <a:chExt cx="0" cy="0"/>
        </a:xfrm>
      </p:grpSpPr>
      <p:sp>
        <p:nvSpPr>
          <p:cNvPr id="251" name="Google Shape;251;p3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Coagulation Cascade</a:t>
            </a:r>
            <a:endParaRPr/>
          </a:p>
        </p:txBody>
      </p:sp>
      <p:sp>
        <p:nvSpPr>
          <p:cNvPr id="252" name="Google Shape;252;p32"/>
          <p:cNvSpPr txBox="1">
            <a:spLocks noGrp="1"/>
          </p:cNvSpPr>
          <p:nvPr>
            <p:ph type="subTitle" idx="4294967295"/>
          </p:nvPr>
        </p:nvSpPr>
        <p:spPr>
          <a:xfrm>
            <a:off x="6713850" y="4707550"/>
            <a:ext cx="2455500" cy="388200"/>
          </a:xfrm>
          <a:prstGeom prst="rect">
            <a:avLst/>
          </a:prstGeom>
          <a:ln>
            <a:noFill/>
          </a:ln>
        </p:spPr>
        <p:txBody>
          <a:bodyPr spcFirstLastPara="1" wrap="square" lIns="91425" tIns="91425" rIns="91425" bIns="91425" anchor="t" anchorCtr="0">
            <a:normAutofit fontScale="70000"/>
          </a:bodyPr>
          <a:lstStyle/>
          <a:p>
            <a:pPr marL="0" lvl="0" indent="0" algn="l" rtl="0">
              <a:spcBef>
                <a:spcPts val="0"/>
              </a:spcBef>
              <a:spcAft>
                <a:spcPts val="1200"/>
              </a:spcAft>
              <a:buNone/>
            </a:pPr>
            <a:r>
              <a:rPr lang="en"/>
              <a:t>CME </a:t>
            </a:r>
            <a:r>
              <a:rPr lang="en" b="1"/>
              <a:t>52706 // </a:t>
            </a:r>
            <a:r>
              <a:rPr lang="en"/>
              <a:t>513-409-9506</a:t>
            </a:r>
            <a:endParaRPr/>
          </a:p>
        </p:txBody>
      </p:sp>
      <p:pic>
        <p:nvPicPr>
          <p:cNvPr id="253" name="Google Shape;253;p32"/>
          <p:cNvPicPr preferRelativeResize="0"/>
          <p:nvPr/>
        </p:nvPicPr>
        <p:blipFill>
          <a:blip r:embed="rId3">
            <a:alphaModFix/>
          </a:blip>
          <a:stretch>
            <a:fillRect/>
          </a:stretch>
        </p:blipFill>
        <p:spPr>
          <a:xfrm>
            <a:off x="1024200" y="958675"/>
            <a:ext cx="6799126" cy="3638350"/>
          </a:xfrm>
          <a:prstGeom prst="rect">
            <a:avLst/>
          </a:prstGeom>
          <a:noFill/>
          <a:ln>
            <a:noFill/>
          </a:ln>
        </p:spPr>
      </p:pic>
      <p:sp>
        <p:nvSpPr>
          <p:cNvPr id="254" name="Google Shape;254;p32"/>
          <p:cNvSpPr txBox="1"/>
          <p:nvPr/>
        </p:nvSpPr>
        <p:spPr>
          <a:xfrm>
            <a:off x="3032075" y="1205200"/>
            <a:ext cx="465900" cy="38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dk1"/>
                </a:solidFill>
                <a:latin typeface="Helvetica Neue"/>
                <a:ea typeface="Helvetica Neue"/>
                <a:cs typeface="Helvetica Neue"/>
                <a:sym typeface="Helvetica Neue"/>
              </a:rPr>
              <a:t>12</a:t>
            </a:r>
            <a:endParaRPr sz="1800">
              <a:solidFill>
                <a:schemeClr val="dk1"/>
              </a:solidFill>
              <a:latin typeface="Helvetica Neue"/>
              <a:ea typeface="Helvetica Neue"/>
              <a:cs typeface="Helvetica Neue"/>
              <a:sym typeface="Helvetica Neue"/>
            </a:endParaRPr>
          </a:p>
        </p:txBody>
      </p:sp>
      <p:sp>
        <p:nvSpPr>
          <p:cNvPr id="255" name="Google Shape;255;p32"/>
          <p:cNvSpPr txBox="1"/>
          <p:nvPr/>
        </p:nvSpPr>
        <p:spPr>
          <a:xfrm>
            <a:off x="3413075" y="1586200"/>
            <a:ext cx="465900" cy="38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dk1"/>
                </a:solidFill>
                <a:latin typeface="Helvetica Neue"/>
                <a:ea typeface="Helvetica Neue"/>
                <a:cs typeface="Helvetica Neue"/>
                <a:sym typeface="Helvetica Neue"/>
              </a:rPr>
              <a:t>11</a:t>
            </a:r>
            <a:endParaRPr sz="1800">
              <a:solidFill>
                <a:schemeClr val="dk1"/>
              </a:solidFill>
              <a:latin typeface="Helvetica Neue"/>
              <a:ea typeface="Helvetica Neue"/>
              <a:cs typeface="Helvetica Neue"/>
              <a:sym typeface="Helvetica Neue"/>
            </a:endParaRPr>
          </a:p>
        </p:txBody>
      </p:sp>
      <p:sp>
        <p:nvSpPr>
          <p:cNvPr id="256" name="Google Shape;256;p32"/>
          <p:cNvSpPr txBox="1"/>
          <p:nvPr/>
        </p:nvSpPr>
        <p:spPr>
          <a:xfrm>
            <a:off x="3851050" y="2112400"/>
            <a:ext cx="465900" cy="38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dk1"/>
                </a:solidFill>
                <a:latin typeface="Helvetica Neue"/>
                <a:ea typeface="Helvetica Neue"/>
                <a:cs typeface="Helvetica Neue"/>
                <a:sym typeface="Helvetica Neue"/>
              </a:rPr>
              <a:t>9</a:t>
            </a:r>
            <a:endParaRPr sz="1800">
              <a:solidFill>
                <a:schemeClr val="dk1"/>
              </a:solidFill>
              <a:latin typeface="Helvetica Neue"/>
              <a:ea typeface="Helvetica Neue"/>
              <a:cs typeface="Helvetica Neue"/>
              <a:sym typeface="Helvetica Neue"/>
            </a:endParaRPr>
          </a:p>
        </p:txBody>
      </p:sp>
      <p:sp>
        <p:nvSpPr>
          <p:cNvPr id="257" name="Google Shape;257;p32"/>
          <p:cNvSpPr txBox="1"/>
          <p:nvPr/>
        </p:nvSpPr>
        <p:spPr>
          <a:xfrm>
            <a:off x="4175075" y="2500600"/>
            <a:ext cx="465900" cy="38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dk1"/>
                </a:solidFill>
                <a:latin typeface="Helvetica Neue"/>
                <a:ea typeface="Helvetica Neue"/>
                <a:cs typeface="Helvetica Neue"/>
                <a:sym typeface="Helvetica Neue"/>
              </a:rPr>
              <a:t>8</a:t>
            </a:r>
            <a:endParaRPr sz="1800">
              <a:solidFill>
                <a:schemeClr val="dk1"/>
              </a:solidFill>
              <a:latin typeface="Helvetica Neue"/>
              <a:ea typeface="Helvetica Neue"/>
              <a:cs typeface="Helvetica Neue"/>
              <a:sym typeface="Helvetica Neue"/>
            </a:endParaRPr>
          </a:p>
        </p:txBody>
      </p:sp>
      <p:sp>
        <p:nvSpPr>
          <p:cNvPr id="258" name="Google Shape;258;p32"/>
          <p:cNvSpPr txBox="1"/>
          <p:nvPr/>
        </p:nvSpPr>
        <p:spPr>
          <a:xfrm>
            <a:off x="5021975" y="2148375"/>
            <a:ext cx="465900" cy="38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dk1"/>
                </a:solidFill>
                <a:latin typeface="Helvetica Neue"/>
                <a:ea typeface="Helvetica Neue"/>
                <a:cs typeface="Helvetica Neue"/>
                <a:sym typeface="Helvetica Neue"/>
              </a:rPr>
              <a:t>7</a:t>
            </a:r>
            <a:endParaRPr sz="1800">
              <a:solidFill>
                <a:schemeClr val="dk1"/>
              </a:solidFill>
              <a:latin typeface="Helvetica Neue"/>
              <a:ea typeface="Helvetica Neue"/>
              <a:cs typeface="Helvetica Neue"/>
              <a:sym typeface="Helvetica Neue"/>
            </a:endParaRPr>
          </a:p>
        </p:txBody>
      </p:sp>
      <p:sp>
        <p:nvSpPr>
          <p:cNvPr id="259" name="Google Shape;259;p32"/>
          <p:cNvSpPr txBox="1"/>
          <p:nvPr/>
        </p:nvSpPr>
        <p:spPr>
          <a:xfrm>
            <a:off x="4572000" y="2805125"/>
            <a:ext cx="465900" cy="38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dk1"/>
                </a:solidFill>
                <a:latin typeface="Helvetica Neue"/>
                <a:ea typeface="Helvetica Neue"/>
                <a:cs typeface="Helvetica Neue"/>
                <a:sym typeface="Helvetica Neue"/>
              </a:rPr>
              <a:t>10</a:t>
            </a:r>
            <a:endParaRPr sz="1800">
              <a:solidFill>
                <a:schemeClr val="dk1"/>
              </a:solidFill>
              <a:latin typeface="Helvetica Neue"/>
              <a:ea typeface="Helvetica Neue"/>
              <a:cs typeface="Helvetica Neue"/>
              <a:sym typeface="Helvetica Neue"/>
            </a:endParaRPr>
          </a:p>
        </p:txBody>
      </p:sp>
      <p:sp>
        <p:nvSpPr>
          <p:cNvPr id="260" name="Google Shape;260;p32"/>
          <p:cNvSpPr txBox="1"/>
          <p:nvPr/>
        </p:nvSpPr>
        <p:spPr>
          <a:xfrm>
            <a:off x="4640975" y="3193325"/>
            <a:ext cx="465900" cy="38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dk1"/>
                </a:solidFill>
                <a:latin typeface="Helvetica Neue"/>
                <a:ea typeface="Helvetica Neue"/>
                <a:cs typeface="Helvetica Neue"/>
                <a:sym typeface="Helvetica Neue"/>
              </a:rPr>
              <a:t>5</a:t>
            </a:r>
            <a:endParaRPr sz="1800">
              <a:solidFill>
                <a:schemeClr val="dk1"/>
              </a:solidFill>
              <a:latin typeface="Helvetica Neue"/>
              <a:ea typeface="Helvetica Neue"/>
              <a:cs typeface="Helvetica Neue"/>
              <a:sym typeface="Helvetica Neue"/>
            </a:endParaRPr>
          </a:p>
        </p:txBody>
      </p:sp>
      <p:sp>
        <p:nvSpPr>
          <p:cNvPr id="261" name="Google Shape;261;p32"/>
          <p:cNvSpPr txBox="1"/>
          <p:nvPr/>
        </p:nvSpPr>
        <p:spPr>
          <a:xfrm>
            <a:off x="4640975" y="3581525"/>
            <a:ext cx="465900" cy="38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dk1"/>
                </a:solidFill>
                <a:latin typeface="Helvetica Neue"/>
                <a:ea typeface="Helvetica Neue"/>
                <a:cs typeface="Helvetica Neue"/>
                <a:sym typeface="Helvetica Neue"/>
              </a:rPr>
              <a:t>2</a:t>
            </a:r>
            <a:endParaRPr sz="1800">
              <a:solidFill>
                <a:schemeClr val="dk1"/>
              </a:solidFill>
              <a:latin typeface="Helvetica Neue"/>
              <a:ea typeface="Helvetica Neue"/>
              <a:cs typeface="Helvetica Neue"/>
              <a:sym typeface="Helvetica Neue"/>
            </a:endParaRPr>
          </a:p>
        </p:txBody>
      </p:sp>
      <p:sp>
        <p:nvSpPr>
          <p:cNvPr id="262" name="Google Shape;262;p32"/>
          <p:cNvSpPr/>
          <p:nvPr/>
        </p:nvSpPr>
        <p:spPr>
          <a:xfrm rot="2957349">
            <a:off x="3345290" y="1586829"/>
            <a:ext cx="204219" cy="85091"/>
          </a:xfrm>
          <a:prstGeom prst="rightArrow">
            <a:avLst>
              <a:gd name="adj1" fmla="val 50000"/>
              <a:gd name="adj2" fmla="val 5000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
        <p:nvSpPr>
          <p:cNvPr id="263" name="Google Shape;263;p32"/>
          <p:cNvSpPr/>
          <p:nvPr/>
        </p:nvSpPr>
        <p:spPr>
          <a:xfrm rot="2957349">
            <a:off x="3726290" y="2044029"/>
            <a:ext cx="204219" cy="85091"/>
          </a:xfrm>
          <a:prstGeom prst="rightArrow">
            <a:avLst>
              <a:gd name="adj1" fmla="val 50000"/>
              <a:gd name="adj2" fmla="val 5000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
        <p:nvSpPr>
          <p:cNvPr id="264" name="Google Shape;264;p32"/>
          <p:cNvSpPr/>
          <p:nvPr/>
        </p:nvSpPr>
        <p:spPr>
          <a:xfrm rot="2957349">
            <a:off x="4077315" y="2529204"/>
            <a:ext cx="204219" cy="85091"/>
          </a:xfrm>
          <a:prstGeom prst="rightArrow">
            <a:avLst>
              <a:gd name="adj1" fmla="val 50000"/>
              <a:gd name="adj2" fmla="val 5000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
        <p:nvSpPr>
          <p:cNvPr id="265" name="Google Shape;265;p32"/>
          <p:cNvSpPr/>
          <p:nvPr/>
        </p:nvSpPr>
        <p:spPr>
          <a:xfrm rot="1923479">
            <a:off x="4450677" y="2844582"/>
            <a:ext cx="242475" cy="85160"/>
          </a:xfrm>
          <a:prstGeom prst="rightArrow">
            <a:avLst>
              <a:gd name="adj1" fmla="val 50000"/>
              <a:gd name="adj2" fmla="val 5000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
        <p:nvSpPr>
          <p:cNvPr id="266" name="Google Shape;266;p32"/>
          <p:cNvSpPr/>
          <p:nvPr/>
        </p:nvSpPr>
        <p:spPr>
          <a:xfrm rot="7148661">
            <a:off x="4788137" y="2652210"/>
            <a:ext cx="465081" cy="84997"/>
          </a:xfrm>
          <a:prstGeom prst="rightArrow">
            <a:avLst>
              <a:gd name="adj1" fmla="val 50000"/>
              <a:gd name="adj2" fmla="val 5000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
        <p:nvSpPr>
          <p:cNvPr id="267" name="Google Shape;267;p32"/>
          <p:cNvSpPr/>
          <p:nvPr/>
        </p:nvSpPr>
        <p:spPr>
          <a:xfrm rot="5181017">
            <a:off x="4730868" y="3196139"/>
            <a:ext cx="146096" cy="85072"/>
          </a:xfrm>
          <a:prstGeom prst="rightArrow">
            <a:avLst>
              <a:gd name="adj1" fmla="val 50000"/>
              <a:gd name="adj2" fmla="val 5000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
        <p:nvSpPr>
          <p:cNvPr id="268" name="Google Shape;268;p32"/>
          <p:cNvSpPr/>
          <p:nvPr/>
        </p:nvSpPr>
        <p:spPr>
          <a:xfrm rot="5181017">
            <a:off x="4730868" y="3577139"/>
            <a:ext cx="146096" cy="85072"/>
          </a:xfrm>
          <a:prstGeom prst="rightArrow">
            <a:avLst>
              <a:gd name="adj1" fmla="val 50000"/>
              <a:gd name="adj2" fmla="val 5000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72"/>
        <p:cNvGrpSpPr/>
        <p:nvPr/>
      </p:nvGrpSpPr>
      <p:grpSpPr>
        <a:xfrm>
          <a:off x="0" y="0"/>
          <a:ext cx="0" cy="0"/>
          <a:chOff x="0" y="0"/>
          <a:chExt cx="0" cy="0"/>
        </a:xfrm>
      </p:grpSpPr>
      <p:sp>
        <p:nvSpPr>
          <p:cNvPr id="273" name="Google Shape;273;p3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Coagulation Cascade</a:t>
            </a:r>
            <a:endParaRPr/>
          </a:p>
        </p:txBody>
      </p:sp>
      <p:sp>
        <p:nvSpPr>
          <p:cNvPr id="274" name="Google Shape;274;p33"/>
          <p:cNvSpPr txBox="1">
            <a:spLocks noGrp="1"/>
          </p:cNvSpPr>
          <p:nvPr>
            <p:ph type="subTitle" idx="4294967295"/>
          </p:nvPr>
        </p:nvSpPr>
        <p:spPr>
          <a:xfrm>
            <a:off x="6713850" y="4707550"/>
            <a:ext cx="2455500" cy="388200"/>
          </a:xfrm>
          <a:prstGeom prst="rect">
            <a:avLst/>
          </a:prstGeom>
          <a:ln>
            <a:noFill/>
          </a:ln>
        </p:spPr>
        <p:txBody>
          <a:bodyPr spcFirstLastPara="1" wrap="square" lIns="91425" tIns="91425" rIns="91425" bIns="91425" anchor="t" anchorCtr="0">
            <a:normAutofit fontScale="70000"/>
          </a:bodyPr>
          <a:lstStyle/>
          <a:p>
            <a:pPr marL="0" lvl="0" indent="0" algn="l" rtl="0">
              <a:spcBef>
                <a:spcPts val="0"/>
              </a:spcBef>
              <a:spcAft>
                <a:spcPts val="1200"/>
              </a:spcAft>
              <a:buNone/>
            </a:pPr>
            <a:r>
              <a:rPr lang="en"/>
              <a:t>CME </a:t>
            </a:r>
            <a:r>
              <a:rPr lang="en" b="1"/>
              <a:t>52706 // </a:t>
            </a:r>
            <a:r>
              <a:rPr lang="en"/>
              <a:t>513-409-9506</a:t>
            </a:r>
            <a:endParaRPr/>
          </a:p>
        </p:txBody>
      </p:sp>
      <p:pic>
        <p:nvPicPr>
          <p:cNvPr id="275" name="Google Shape;275;p33"/>
          <p:cNvPicPr preferRelativeResize="0"/>
          <p:nvPr/>
        </p:nvPicPr>
        <p:blipFill>
          <a:blip r:embed="rId3">
            <a:alphaModFix/>
          </a:blip>
          <a:stretch>
            <a:fillRect/>
          </a:stretch>
        </p:blipFill>
        <p:spPr>
          <a:xfrm>
            <a:off x="1024200" y="958675"/>
            <a:ext cx="6799126" cy="3638350"/>
          </a:xfrm>
          <a:prstGeom prst="rect">
            <a:avLst/>
          </a:prstGeom>
          <a:noFill/>
          <a:ln>
            <a:noFill/>
          </a:ln>
        </p:spPr>
      </p:pic>
      <p:sp>
        <p:nvSpPr>
          <p:cNvPr id="276" name="Google Shape;276;p33"/>
          <p:cNvSpPr txBox="1"/>
          <p:nvPr/>
        </p:nvSpPr>
        <p:spPr>
          <a:xfrm>
            <a:off x="3032075" y="1205200"/>
            <a:ext cx="465900" cy="38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dk1"/>
                </a:solidFill>
                <a:latin typeface="Helvetica Neue"/>
                <a:ea typeface="Helvetica Neue"/>
                <a:cs typeface="Helvetica Neue"/>
                <a:sym typeface="Helvetica Neue"/>
              </a:rPr>
              <a:t>12</a:t>
            </a:r>
            <a:endParaRPr sz="1800">
              <a:solidFill>
                <a:schemeClr val="dk1"/>
              </a:solidFill>
              <a:latin typeface="Helvetica Neue"/>
              <a:ea typeface="Helvetica Neue"/>
              <a:cs typeface="Helvetica Neue"/>
              <a:sym typeface="Helvetica Neue"/>
            </a:endParaRPr>
          </a:p>
        </p:txBody>
      </p:sp>
      <p:sp>
        <p:nvSpPr>
          <p:cNvPr id="277" name="Google Shape;277;p33"/>
          <p:cNvSpPr txBox="1"/>
          <p:nvPr/>
        </p:nvSpPr>
        <p:spPr>
          <a:xfrm>
            <a:off x="3413075" y="1586200"/>
            <a:ext cx="465900" cy="38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dk1"/>
                </a:solidFill>
                <a:latin typeface="Helvetica Neue"/>
                <a:ea typeface="Helvetica Neue"/>
                <a:cs typeface="Helvetica Neue"/>
                <a:sym typeface="Helvetica Neue"/>
              </a:rPr>
              <a:t>11</a:t>
            </a:r>
            <a:endParaRPr sz="1800">
              <a:solidFill>
                <a:schemeClr val="dk1"/>
              </a:solidFill>
              <a:latin typeface="Helvetica Neue"/>
              <a:ea typeface="Helvetica Neue"/>
              <a:cs typeface="Helvetica Neue"/>
              <a:sym typeface="Helvetica Neue"/>
            </a:endParaRPr>
          </a:p>
        </p:txBody>
      </p:sp>
      <p:sp>
        <p:nvSpPr>
          <p:cNvPr id="278" name="Google Shape;278;p33"/>
          <p:cNvSpPr txBox="1"/>
          <p:nvPr/>
        </p:nvSpPr>
        <p:spPr>
          <a:xfrm>
            <a:off x="3851050" y="2112400"/>
            <a:ext cx="465900" cy="38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dk1"/>
                </a:solidFill>
                <a:latin typeface="Helvetica Neue"/>
                <a:ea typeface="Helvetica Neue"/>
                <a:cs typeface="Helvetica Neue"/>
                <a:sym typeface="Helvetica Neue"/>
              </a:rPr>
              <a:t>9</a:t>
            </a:r>
            <a:endParaRPr sz="1800">
              <a:solidFill>
                <a:schemeClr val="dk1"/>
              </a:solidFill>
              <a:latin typeface="Helvetica Neue"/>
              <a:ea typeface="Helvetica Neue"/>
              <a:cs typeface="Helvetica Neue"/>
              <a:sym typeface="Helvetica Neue"/>
            </a:endParaRPr>
          </a:p>
        </p:txBody>
      </p:sp>
      <p:sp>
        <p:nvSpPr>
          <p:cNvPr id="279" name="Google Shape;279;p33"/>
          <p:cNvSpPr txBox="1"/>
          <p:nvPr/>
        </p:nvSpPr>
        <p:spPr>
          <a:xfrm>
            <a:off x="4175075" y="2500600"/>
            <a:ext cx="465900" cy="38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dk1"/>
                </a:solidFill>
                <a:latin typeface="Helvetica Neue"/>
                <a:ea typeface="Helvetica Neue"/>
                <a:cs typeface="Helvetica Neue"/>
                <a:sym typeface="Helvetica Neue"/>
              </a:rPr>
              <a:t>8</a:t>
            </a:r>
            <a:endParaRPr sz="1800">
              <a:solidFill>
                <a:schemeClr val="dk1"/>
              </a:solidFill>
              <a:latin typeface="Helvetica Neue"/>
              <a:ea typeface="Helvetica Neue"/>
              <a:cs typeface="Helvetica Neue"/>
              <a:sym typeface="Helvetica Neue"/>
            </a:endParaRPr>
          </a:p>
        </p:txBody>
      </p:sp>
      <p:sp>
        <p:nvSpPr>
          <p:cNvPr id="280" name="Google Shape;280;p33"/>
          <p:cNvSpPr txBox="1"/>
          <p:nvPr/>
        </p:nvSpPr>
        <p:spPr>
          <a:xfrm>
            <a:off x="5021975" y="2148375"/>
            <a:ext cx="465900" cy="38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dk1"/>
                </a:solidFill>
                <a:latin typeface="Helvetica Neue"/>
                <a:ea typeface="Helvetica Neue"/>
                <a:cs typeface="Helvetica Neue"/>
                <a:sym typeface="Helvetica Neue"/>
              </a:rPr>
              <a:t>7</a:t>
            </a:r>
            <a:endParaRPr sz="1800">
              <a:solidFill>
                <a:schemeClr val="dk1"/>
              </a:solidFill>
              <a:latin typeface="Helvetica Neue"/>
              <a:ea typeface="Helvetica Neue"/>
              <a:cs typeface="Helvetica Neue"/>
              <a:sym typeface="Helvetica Neue"/>
            </a:endParaRPr>
          </a:p>
        </p:txBody>
      </p:sp>
      <p:sp>
        <p:nvSpPr>
          <p:cNvPr id="281" name="Google Shape;281;p33"/>
          <p:cNvSpPr txBox="1"/>
          <p:nvPr/>
        </p:nvSpPr>
        <p:spPr>
          <a:xfrm>
            <a:off x="4572000" y="2805125"/>
            <a:ext cx="465900" cy="38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dk1"/>
                </a:solidFill>
                <a:latin typeface="Helvetica Neue"/>
                <a:ea typeface="Helvetica Neue"/>
                <a:cs typeface="Helvetica Neue"/>
                <a:sym typeface="Helvetica Neue"/>
              </a:rPr>
              <a:t>10</a:t>
            </a:r>
            <a:endParaRPr sz="1800">
              <a:solidFill>
                <a:schemeClr val="dk1"/>
              </a:solidFill>
              <a:latin typeface="Helvetica Neue"/>
              <a:ea typeface="Helvetica Neue"/>
              <a:cs typeface="Helvetica Neue"/>
              <a:sym typeface="Helvetica Neue"/>
            </a:endParaRPr>
          </a:p>
        </p:txBody>
      </p:sp>
      <p:sp>
        <p:nvSpPr>
          <p:cNvPr id="282" name="Google Shape;282;p33"/>
          <p:cNvSpPr txBox="1"/>
          <p:nvPr/>
        </p:nvSpPr>
        <p:spPr>
          <a:xfrm>
            <a:off x="4640975" y="3193325"/>
            <a:ext cx="465900" cy="38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dk1"/>
                </a:solidFill>
                <a:latin typeface="Helvetica Neue"/>
                <a:ea typeface="Helvetica Neue"/>
                <a:cs typeface="Helvetica Neue"/>
                <a:sym typeface="Helvetica Neue"/>
              </a:rPr>
              <a:t>5</a:t>
            </a:r>
            <a:endParaRPr sz="1800">
              <a:solidFill>
                <a:schemeClr val="dk1"/>
              </a:solidFill>
              <a:latin typeface="Helvetica Neue"/>
              <a:ea typeface="Helvetica Neue"/>
              <a:cs typeface="Helvetica Neue"/>
              <a:sym typeface="Helvetica Neue"/>
            </a:endParaRPr>
          </a:p>
        </p:txBody>
      </p:sp>
      <p:sp>
        <p:nvSpPr>
          <p:cNvPr id="283" name="Google Shape;283;p33"/>
          <p:cNvSpPr txBox="1"/>
          <p:nvPr/>
        </p:nvSpPr>
        <p:spPr>
          <a:xfrm>
            <a:off x="4640975" y="3581525"/>
            <a:ext cx="465900" cy="38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dk1"/>
                </a:solidFill>
                <a:latin typeface="Helvetica Neue"/>
                <a:ea typeface="Helvetica Neue"/>
                <a:cs typeface="Helvetica Neue"/>
                <a:sym typeface="Helvetica Neue"/>
              </a:rPr>
              <a:t>2</a:t>
            </a:r>
            <a:endParaRPr sz="1800">
              <a:solidFill>
                <a:schemeClr val="dk1"/>
              </a:solidFill>
              <a:latin typeface="Helvetica Neue"/>
              <a:ea typeface="Helvetica Neue"/>
              <a:cs typeface="Helvetica Neue"/>
              <a:sym typeface="Helvetica Neue"/>
            </a:endParaRPr>
          </a:p>
        </p:txBody>
      </p:sp>
      <p:sp>
        <p:nvSpPr>
          <p:cNvPr id="284" name="Google Shape;284;p33"/>
          <p:cNvSpPr txBox="1"/>
          <p:nvPr/>
        </p:nvSpPr>
        <p:spPr>
          <a:xfrm>
            <a:off x="4640975" y="3969725"/>
            <a:ext cx="465900" cy="38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dk1"/>
                </a:solidFill>
                <a:latin typeface="Helvetica Neue"/>
                <a:ea typeface="Helvetica Neue"/>
                <a:cs typeface="Helvetica Neue"/>
                <a:sym typeface="Helvetica Neue"/>
              </a:rPr>
              <a:t>1</a:t>
            </a:r>
            <a:endParaRPr sz="1800">
              <a:solidFill>
                <a:schemeClr val="dk1"/>
              </a:solidFill>
              <a:latin typeface="Helvetica Neue"/>
              <a:ea typeface="Helvetica Neue"/>
              <a:cs typeface="Helvetica Neue"/>
              <a:sym typeface="Helvetica Neue"/>
            </a:endParaRPr>
          </a:p>
        </p:txBody>
      </p:sp>
      <p:sp>
        <p:nvSpPr>
          <p:cNvPr id="285" name="Google Shape;285;p33"/>
          <p:cNvSpPr/>
          <p:nvPr/>
        </p:nvSpPr>
        <p:spPr>
          <a:xfrm rot="2957349">
            <a:off x="3345290" y="1586829"/>
            <a:ext cx="204219" cy="85091"/>
          </a:xfrm>
          <a:prstGeom prst="rightArrow">
            <a:avLst>
              <a:gd name="adj1" fmla="val 50000"/>
              <a:gd name="adj2" fmla="val 5000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
        <p:nvSpPr>
          <p:cNvPr id="286" name="Google Shape;286;p33"/>
          <p:cNvSpPr/>
          <p:nvPr/>
        </p:nvSpPr>
        <p:spPr>
          <a:xfrm rot="2957349">
            <a:off x="3726290" y="2044029"/>
            <a:ext cx="204219" cy="85091"/>
          </a:xfrm>
          <a:prstGeom prst="rightArrow">
            <a:avLst>
              <a:gd name="adj1" fmla="val 50000"/>
              <a:gd name="adj2" fmla="val 5000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
        <p:nvSpPr>
          <p:cNvPr id="287" name="Google Shape;287;p33"/>
          <p:cNvSpPr/>
          <p:nvPr/>
        </p:nvSpPr>
        <p:spPr>
          <a:xfrm rot="2957349">
            <a:off x="4077315" y="2529204"/>
            <a:ext cx="204219" cy="85091"/>
          </a:xfrm>
          <a:prstGeom prst="rightArrow">
            <a:avLst>
              <a:gd name="adj1" fmla="val 50000"/>
              <a:gd name="adj2" fmla="val 5000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
        <p:nvSpPr>
          <p:cNvPr id="288" name="Google Shape;288;p33"/>
          <p:cNvSpPr/>
          <p:nvPr/>
        </p:nvSpPr>
        <p:spPr>
          <a:xfrm rot="1923479">
            <a:off x="4450677" y="2844582"/>
            <a:ext cx="242475" cy="85160"/>
          </a:xfrm>
          <a:prstGeom prst="rightArrow">
            <a:avLst>
              <a:gd name="adj1" fmla="val 50000"/>
              <a:gd name="adj2" fmla="val 5000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
        <p:nvSpPr>
          <p:cNvPr id="289" name="Google Shape;289;p33"/>
          <p:cNvSpPr/>
          <p:nvPr/>
        </p:nvSpPr>
        <p:spPr>
          <a:xfrm rot="7148661">
            <a:off x="4788137" y="2652210"/>
            <a:ext cx="465081" cy="84997"/>
          </a:xfrm>
          <a:prstGeom prst="rightArrow">
            <a:avLst>
              <a:gd name="adj1" fmla="val 50000"/>
              <a:gd name="adj2" fmla="val 5000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
        <p:nvSpPr>
          <p:cNvPr id="290" name="Google Shape;290;p33"/>
          <p:cNvSpPr/>
          <p:nvPr/>
        </p:nvSpPr>
        <p:spPr>
          <a:xfrm rot="5181017">
            <a:off x="4730868" y="3196139"/>
            <a:ext cx="146096" cy="85072"/>
          </a:xfrm>
          <a:prstGeom prst="rightArrow">
            <a:avLst>
              <a:gd name="adj1" fmla="val 50000"/>
              <a:gd name="adj2" fmla="val 5000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
        <p:nvSpPr>
          <p:cNvPr id="291" name="Google Shape;291;p33"/>
          <p:cNvSpPr/>
          <p:nvPr/>
        </p:nvSpPr>
        <p:spPr>
          <a:xfrm rot="5181017">
            <a:off x="4730868" y="3577139"/>
            <a:ext cx="146096" cy="85072"/>
          </a:xfrm>
          <a:prstGeom prst="rightArrow">
            <a:avLst>
              <a:gd name="adj1" fmla="val 50000"/>
              <a:gd name="adj2" fmla="val 5000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
        <p:nvSpPr>
          <p:cNvPr id="292" name="Google Shape;292;p33"/>
          <p:cNvSpPr/>
          <p:nvPr/>
        </p:nvSpPr>
        <p:spPr>
          <a:xfrm rot="5181017">
            <a:off x="4730868" y="3958139"/>
            <a:ext cx="146096" cy="85072"/>
          </a:xfrm>
          <a:prstGeom prst="rightArrow">
            <a:avLst>
              <a:gd name="adj1" fmla="val 50000"/>
              <a:gd name="adj2" fmla="val 5000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96"/>
        <p:cNvGrpSpPr/>
        <p:nvPr/>
      </p:nvGrpSpPr>
      <p:grpSpPr>
        <a:xfrm>
          <a:off x="0" y="0"/>
          <a:ext cx="0" cy="0"/>
          <a:chOff x="0" y="0"/>
          <a:chExt cx="0" cy="0"/>
        </a:xfrm>
      </p:grpSpPr>
      <p:sp>
        <p:nvSpPr>
          <p:cNvPr id="297" name="Google Shape;297;p3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Coagulation Cascade</a:t>
            </a:r>
            <a:endParaRPr/>
          </a:p>
        </p:txBody>
      </p:sp>
      <p:sp>
        <p:nvSpPr>
          <p:cNvPr id="298" name="Google Shape;298;p34"/>
          <p:cNvSpPr txBox="1">
            <a:spLocks noGrp="1"/>
          </p:cNvSpPr>
          <p:nvPr>
            <p:ph type="subTitle" idx="4294967295"/>
          </p:nvPr>
        </p:nvSpPr>
        <p:spPr>
          <a:xfrm>
            <a:off x="6713850" y="4707550"/>
            <a:ext cx="2455500" cy="388200"/>
          </a:xfrm>
          <a:prstGeom prst="rect">
            <a:avLst/>
          </a:prstGeom>
          <a:ln>
            <a:noFill/>
          </a:ln>
        </p:spPr>
        <p:txBody>
          <a:bodyPr spcFirstLastPara="1" wrap="square" lIns="91425" tIns="91425" rIns="91425" bIns="91425" anchor="t" anchorCtr="0">
            <a:normAutofit fontScale="70000"/>
          </a:bodyPr>
          <a:lstStyle/>
          <a:p>
            <a:pPr marL="0" lvl="0" indent="0" algn="l" rtl="0">
              <a:spcBef>
                <a:spcPts val="0"/>
              </a:spcBef>
              <a:spcAft>
                <a:spcPts val="1200"/>
              </a:spcAft>
              <a:buNone/>
            </a:pPr>
            <a:r>
              <a:rPr lang="en"/>
              <a:t>CME </a:t>
            </a:r>
            <a:r>
              <a:rPr lang="en" b="1"/>
              <a:t>52706 // </a:t>
            </a:r>
            <a:r>
              <a:rPr lang="en"/>
              <a:t>513-409-9506</a:t>
            </a:r>
            <a:endParaRPr/>
          </a:p>
        </p:txBody>
      </p:sp>
      <p:sp>
        <p:nvSpPr>
          <p:cNvPr id="299" name="Google Shape;299;p34"/>
          <p:cNvSpPr txBox="1"/>
          <p:nvPr/>
        </p:nvSpPr>
        <p:spPr>
          <a:xfrm>
            <a:off x="3032075" y="1205200"/>
            <a:ext cx="465900" cy="38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dk1"/>
                </a:solidFill>
                <a:latin typeface="Helvetica Neue"/>
                <a:ea typeface="Helvetica Neue"/>
                <a:cs typeface="Helvetica Neue"/>
                <a:sym typeface="Helvetica Neue"/>
              </a:rPr>
              <a:t>12</a:t>
            </a:r>
            <a:endParaRPr sz="1800">
              <a:solidFill>
                <a:schemeClr val="dk1"/>
              </a:solidFill>
              <a:latin typeface="Helvetica Neue"/>
              <a:ea typeface="Helvetica Neue"/>
              <a:cs typeface="Helvetica Neue"/>
              <a:sym typeface="Helvetica Neue"/>
            </a:endParaRPr>
          </a:p>
        </p:txBody>
      </p:sp>
      <p:sp>
        <p:nvSpPr>
          <p:cNvPr id="300" name="Google Shape;300;p34"/>
          <p:cNvSpPr txBox="1"/>
          <p:nvPr/>
        </p:nvSpPr>
        <p:spPr>
          <a:xfrm>
            <a:off x="3413075" y="1586200"/>
            <a:ext cx="465900" cy="38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dk1"/>
                </a:solidFill>
                <a:latin typeface="Helvetica Neue"/>
                <a:ea typeface="Helvetica Neue"/>
                <a:cs typeface="Helvetica Neue"/>
                <a:sym typeface="Helvetica Neue"/>
              </a:rPr>
              <a:t>11</a:t>
            </a:r>
            <a:endParaRPr sz="1800">
              <a:solidFill>
                <a:schemeClr val="dk1"/>
              </a:solidFill>
              <a:latin typeface="Helvetica Neue"/>
              <a:ea typeface="Helvetica Neue"/>
              <a:cs typeface="Helvetica Neue"/>
              <a:sym typeface="Helvetica Neue"/>
            </a:endParaRPr>
          </a:p>
        </p:txBody>
      </p:sp>
      <p:sp>
        <p:nvSpPr>
          <p:cNvPr id="301" name="Google Shape;301;p34"/>
          <p:cNvSpPr txBox="1"/>
          <p:nvPr/>
        </p:nvSpPr>
        <p:spPr>
          <a:xfrm>
            <a:off x="3851050" y="2112400"/>
            <a:ext cx="465900" cy="38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dk1"/>
                </a:solidFill>
                <a:latin typeface="Helvetica Neue"/>
                <a:ea typeface="Helvetica Neue"/>
                <a:cs typeface="Helvetica Neue"/>
                <a:sym typeface="Helvetica Neue"/>
              </a:rPr>
              <a:t>9</a:t>
            </a:r>
            <a:endParaRPr sz="1800">
              <a:solidFill>
                <a:schemeClr val="dk1"/>
              </a:solidFill>
              <a:latin typeface="Helvetica Neue"/>
              <a:ea typeface="Helvetica Neue"/>
              <a:cs typeface="Helvetica Neue"/>
              <a:sym typeface="Helvetica Neue"/>
            </a:endParaRPr>
          </a:p>
        </p:txBody>
      </p:sp>
      <p:sp>
        <p:nvSpPr>
          <p:cNvPr id="302" name="Google Shape;302;p34"/>
          <p:cNvSpPr txBox="1"/>
          <p:nvPr/>
        </p:nvSpPr>
        <p:spPr>
          <a:xfrm>
            <a:off x="4175075" y="2500600"/>
            <a:ext cx="465900" cy="38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dk1"/>
                </a:solidFill>
                <a:latin typeface="Helvetica Neue"/>
                <a:ea typeface="Helvetica Neue"/>
                <a:cs typeface="Helvetica Neue"/>
                <a:sym typeface="Helvetica Neue"/>
              </a:rPr>
              <a:t>8</a:t>
            </a:r>
            <a:endParaRPr sz="1800">
              <a:solidFill>
                <a:schemeClr val="dk1"/>
              </a:solidFill>
              <a:latin typeface="Helvetica Neue"/>
              <a:ea typeface="Helvetica Neue"/>
              <a:cs typeface="Helvetica Neue"/>
              <a:sym typeface="Helvetica Neue"/>
            </a:endParaRPr>
          </a:p>
        </p:txBody>
      </p:sp>
      <p:sp>
        <p:nvSpPr>
          <p:cNvPr id="303" name="Google Shape;303;p34"/>
          <p:cNvSpPr txBox="1"/>
          <p:nvPr/>
        </p:nvSpPr>
        <p:spPr>
          <a:xfrm>
            <a:off x="5021975" y="2148375"/>
            <a:ext cx="465900" cy="38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dk1"/>
                </a:solidFill>
                <a:latin typeface="Helvetica Neue"/>
                <a:ea typeface="Helvetica Neue"/>
                <a:cs typeface="Helvetica Neue"/>
                <a:sym typeface="Helvetica Neue"/>
              </a:rPr>
              <a:t>7</a:t>
            </a:r>
            <a:endParaRPr sz="1800">
              <a:solidFill>
                <a:schemeClr val="dk1"/>
              </a:solidFill>
              <a:latin typeface="Helvetica Neue"/>
              <a:ea typeface="Helvetica Neue"/>
              <a:cs typeface="Helvetica Neue"/>
              <a:sym typeface="Helvetica Neue"/>
            </a:endParaRPr>
          </a:p>
        </p:txBody>
      </p:sp>
      <p:sp>
        <p:nvSpPr>
          <p:cNvPr id="304" name="Google Shape;304;p34"/>
          <p:cNvSpPr txBox="1"/>
          <p:nvPr/>
        </p:nvSpPr>
        <p:spPr>
          <a:xfrm>
            <a:off x="4572000" y="2805125"/>
            <a:ext cx="465900" cy="38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dk1"/>
                </a:solidFill>
                <a:latin typeface="Helvetica Neue"/>
                <a:ea typeface="Helvetica Neue"/>
                <a:cs typeface="Helvetica Neue"/>
                <a:sym typeface="Helvetica Neue"/>
              </a:rPr>
              <a:t>10</a:t>
            </a:r>
            <a:endParaRPr sz="1800">
              <a:solidFill>
                <a:schemeClr val="dk1"/>
              </a:solidFill>
              <a:latin typeface="Helvetica Neue"/>
              <a:ea typeface="Helvetica Neue"/>
              <a:cs typeface="Helvetica Neue"/>
              <a:sym typeface="Helvetica Neue"/>
            </a:endParaRPr>
          </a:p>
        </p:txBody>
      </p:sp>
      <p:sp>
        <p:nvSpPr>
          <p:cNvPr id="305" name="Google Shape;305;p34"/>
          <p:cNvSpPr txBox="1"/>
          <p:nvPr/>
        </p:nvSpPr>
        <p:spPr>
          <a:xfrm>
            <a:off x="4640975" y="3193325"/>
            <a:ext cx="465900" cy="38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dk1"/>
                </a:solidFill>
                <a:latin typeface="Helvetica Neue"/>
                <a:ea typeface="Helvetica Neue"/>
                <a:cs typeface="Helvetica Neue"/>
                <a:sym typeface="Helvetica Neue"/>
              </a:rPr>
              <a:t>5</a:t>
            </a:r>
            <a:endParaRPr sz="1800">
              <a:solidFill>
                <a:schemeClr val="dk1"/>
              </a:solidFill>
              <a:latin typeface="Helvetica Neue"/>
              <a:ea typeface="Helvetica Neue"/>
              <a:cs typeface="Helvetica Neue"/>
              <a:sym typeface="Helvetica Neue"/>
            </a:endParaRPr>
          </a:p>
        </p:txBody>
      </p:sp>
      <p:sp>
        <p:nvSpPr>
          <p:cNvPr id="306" name="Google Shape;306;p34"/>
          <p:cNvSpPr txBox="1"/>
          <p:nvPr/>
        </p:nvSpPr>
        <p:spPr>
          <a:xfrm>
            <a:off x="4640975" y="3581525"/>
            <a:ext cx="465900" cy="38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dk1"/>
                </a:solidFill>
                <a:latin typeface="Helvetica Neue"/>
                <a:ea typeface="Helvetica Neue"/>
                <a:cs typeface="Helvetica Neue"/>
                <a:sym typeface="Helvetica Neue"/>
              </a:rPr>
              <a:t>2</a:t>
            </a:r>
            <a:endParaRPr sz="1800">
              <a:solidFill>
                <a:schemeClr val="dk1"/>
              </a:solidFill>
              <a:latin typeface="Helvetica Neue"/>
              <a:ea typeface="Helvetica Neue"/>
              <a:cs typeface="Helvetica Neue"/>
              <a:sym typeface="Helvetica Neue"/>
            </a:endParaRPr>
          </a:p>
        </p:txBody>
      </p:sp>
      <p:sp>
        <p:nvSpPr>
          <p:cNvPr id="307" name="Google Shape;307;p34"/>
          <p:cNvSpPr txBox="1"/>
          <p:nvPr/>
        </p:nvSpPr>
        <p:spPr>
          <a:xfrm>
            <a:off x="4640975" y="3969725"/>
            <a:ext cx="465900" cy="38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dk1"/>
                </a:solidFill>
                <a:latin typeface="Helvetica Neue"/>
                <a:ea typeface="Helvetica Neue"/>
                <a:cs typeface="Helvetica Neue"/>
                <a:sym typeface="Helvetica Neue"/>
              </a:rPr>
              <a:t>1</a:t>
            </a:r>
            <a:endParaRPr sz="1800">
              <a:solidFill>
                <a:schemeClr val="dk1"/>
              </a:solidFill>
              <a:latin typeface="Helvetica Neue"/>
              <a:ea typeface="Helvetica Neue"/>
              <a:cs typeface="Helvetica Neue"/>
              <a:sym typeface="Helvetica Neue"/>
            </a:endParaRPr>
          </a:p>
        </p:txBody>
      </p:sp>
      <p:sp>
        <p:nvSpPr>
          <p:cNvPr id="308" name="Google Shape;308;p34"/>
          <p:cNvSpPr/>
          <p:nvPr/>
        </p:nvSpPr>
        <p:spPr>
          <a:xfrm rot="2957349">
            <a:off x="3345290" y="1586829"/>
            <a:ext cx="204219" cy="85091"/>
          </a:xfrm>
          <a:prstGeom prst="rightArrow">
            <a:avLst>
              <a:gd name="adj1" fmla="val 50000"/>
              <a:gd name="adj2" fmla="val 5000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
        <p:nvSpPr>
          <p:cNvPr id="309" name="Google Shape;309;p34"/>
          <p:cNvSpPr/>
          <p:nvPr/>
        </p:nvSpPr>
        <p:spPr>
          <a:xfrm rot="2957349">
            <a:off x="3726290" y="2044029"/>
            <a:ext cx="204219" cy="85091"/>
          </a:xfrm>
          <a:prstGeom prst="rightArrow">
            <a:avLst>
              <a:gd name="adj1" fmla="val 50000"/>
              <a:gd name="adj2" fmla="val 5000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
        <p:nvSpPr>
          <p:cNvPr id="310" name="Google Shape;310;p34"/>
          <p:cNvSpPr/>
          <p:nvPr/>
        </p:nvSpPr>
        <p:spPr>
          <a:xfrm rot="2957349">
            <a:off x="4077315" y="2529204"/>
            <a:ext cx="204219" cy="85091"/>
          </a:xfrm>
          <a:prstGeom prst="rightArrow">
            <a:avLst>
              <a:gd name="adj1" fmla="val 50000"/>
              <a:gd name="adj2" fmla="val 5000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
        <p:nvSpPr>
          <p:cNvPr id="311" name="Google Shape;311;p34"/>
          <p:cNvSpPr/>
          <p:nvPr/>
        </p:nvSpPr>
        <p:spPr>
          <a:xfrm rot="1923479">
            <a:off x="4450677" y="2844582"/>
            <a:ext cx="242475" cy="85160"/>
          </a:xfrm>
          <a:prstGeom prst="rightArrow">
            <a:avLst>
              <a:gd name="adj1" fmla="val 50000"/>
              <a:gd name="adj2" fmla="val 5000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
        <p:nvSpPr>
          <p:cNvPr id="312" name="Google Shape;312;p34"/>
          <p:cNvSpPr/>
          <p:nvPr/>
        </p:nvSpPr>
        <p:spPr>
          <a:xfrm rot="7148661">
            <a:off x="4788137" y="2652210"/>
            <a:ext cx="465081" cy="84997"/>
          </a:xfrm>
          <a:prstGeom prst="rightArrow">
            <a:avLst>
              <a:gd name="adj1" fmla="val 50000"/>
              <a:gd name="adj2" fmla="val 5000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
        <p:nvSpPr>
          <p:cNvPr id="313" name="Google Shape;313;p34"/>
          <p:cNvSpPr/>
          <p:nvPr/>
        </p:nvSpPr>
        <p:spPr>
          <a:xfrm rot="5181017">
            <a:off x="4730868" y="3196139"/>
            <a:ext cx="146096" cy="85072"/>
          </a:xfrm>
          <a:prstGeom prst="rightArrow">
            <a:avLst>
              <a:gd name="adj1" fmla="val 50000"/>
              <a:gd name="adj2" fmla="val 5000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
        <p:nvSpPr>
          <p:cNvPr id="314" name="Google Shape;314;p34"/>
          <p:cNvSpPr/>
          <p:nvPr/>
        </p:nvSpPr>
        <p:spPr>
          <a:xfrm rot="5181017">
            <a:off x="4730868" y="3577139"/>
            <a:ext cx="146096" cy="85072"/>
          </a:xfrm>
          <a:prstGeom prst="rightArrow">
            <a:avLst>
              <a:gd name="adj1" fmla="val 50000"/>
              <a:gd name="adj2" fmla="val 5000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
        <p:nvSpPr>
          <p:cNvPr id="315" name="Google Shape;315;p34"/>
          <p:cNvSpPr/>
          <p:nvPr/>
        </p:nvSpPr>
        <p:spPr>
          <a:xfrm rot="5181017">
            <a:off x="4730868" y="3958139"/>
            <a:ext cx="146096" cy="85072"/>
          </a:xfrm>
          <a:prstGeom prst="rightArrow">
            <a:avLst>
              <a:gd name="adj1" fmla="val 50000"/>
              <a:gd name="adj2" fmla="val 5000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19"/>
        <p:cNvGrpSpPr/>
        <p:nvPr/>
      </p:nvGrpSpPr>
      <p:grpSpPr>
        <a:xfrm>
          <a:off x="0" y="0"/>
          <a:ext cx="0" cy="0"/>
          <a:chOff x="0" y="0"/>
          <a:chExt cx="0" cy="0"/>
        </a:xfrm>
      </p:grpSpPr>
      <p:sp>
        <p:nvSpPr>
          <p:cNvPr id="320" name="Google Shape;320;p3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Coagulation Cascade</a:t>
            </a:r>
            <a:endParaRPr/>
          </a:p>
        </p:txBody>
      </p:sp>
      <p:sp>
        <p:nvSpPr>
          <p:cNvPr id="321" name="Google Shape;321;p35"/>
          <p:cNvSpPr txBox="1">
            <a:spLocks noGrp="1"/>
          </p:cNvSpPr>
          <p:nvPr>
            <p:ph type="subTitle" idx="4294967295"/>
          </p:nvPr>
        </p:nvSpPr>
        <p:spPr>
          <a:xfrm>
            <a:off x="6713850" y="4707550"/>
            <a:ext cx="2455500" cy="388200"/>
          </a:xfrm>
          <a:prstGeom prst="rect">
            <a:avLst/>
          </a:prstGeom>
          <a:ln>
            <a:noFill/>
          </a:ln>
        </p:spPr>
        <p:txBody>
          <a:bodyPr spcFirstLastPara="1" wrap="square" lIns="91425" tIns="91425" rIns="91425" bIns="91425" anchor="t" anchorCtr="0">
            <a:normAutofit fontScale="70000"/>
          </a:bodyPr>
          <a:lstStyle/>
          <a:p>
            <a:pPr marL="0" lvl="0" indent="0" algn="l" rtl="0">
              <a:spcBef>
                <a:spcPts val="0"/>
              </a:spcBef>
              <a:spcAft>
                <a:spcPts val="1200"/>
              </a:spcAft>
              <a:buNone/>
            </a:pPr>
            <a:r>
              <a:rPr lang="en"/>
              <a:t>CME </a:t>
            </a:r>
            <a:r>
              <a:rPr lang="en" b="1"/>
              <a:t>52706 // </a:t>
            </a:r>
            <a:r>
              <a:rPr lang="en"/>
              <a:t>513-409-9506</a:t>
            </a:r>
            <a:endParaRPr/>
          </a:p>
        </p:txBody>
      </p:sp>
      <p:sp>
        <p:nvSpPr>
          <p:cNvPr id="322" name="Google Shape;322;p35"/>
          <p:cNvSpPr txBox="1"/>
          <p:nvPr/>
        </p:nvSpPr>
        <p:spPr>
          <a:xfrm>
            <a:off x="3032075" y="1205200"/>
            <a:ext cx="465900" cy="38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dk1"/>
                </a:solidFill>
                <a:latin typeface="Helvetica Neue"/>
                <a:ea typeface="Helvetica Neue"/>
                <a:cs typeface="Helvetica Neue"/>
                <a:sym typeface="Helvetica Neue"/>
              </a:rPr>
              <a:t>12</a:t>
            </a:r>
            <a:endParaRPr sz="1800">
              <a:solidFill>
                <a:schemeClr val="dk1"/>
              </a:solidFill>
              <a:latin typeface="Helvetica Neue"/>
              <a:ea typeface="Helvetica Neue"/>
              <a:cs typeface="Helvetica Neue"/>
              <a:sym typeface="Helvetica Neue"/>
            </a:endParaRPr>
          </a:p>
        </p:txBody>
      </p:sp>
      <p:sp>
        <p:nvSpPr>
          <p:cNvPr id="323" name="Google Shape;323;p35"/>
          <p:cNvSpPr txBox="1"/>
          <p:nvPr/>
        </p:nvSpPr>
        <p:spPr>
          <a:xfrm>
            <a:off x="3413075" y="1586200"/>
            <a:ext cx="465900" cy="38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dk1"/>
                </a:solidFill>
                <a:latin typeface="Helvetica Neue"/>
                <a:ea typeface="Helvetica Neue"/>
                <a:cs typeface="Helvetica Neue"/>
                <a:sym typeface="Helvetica Neue"/>
              </a:rPr>
              <a:t>11</a:t>
            </a:r>
            <a:endParaRPr sz="1800">
              <a:solidFill>
                <a:schemeClr val="dk1"/>
              </a:solidFill>
              <a:latin typeface="Helvetica Neue"/>
              <a:ea typeface="Helvetica Neue"/>
              <a:cs typeface="Helvetica Neue"/>
              <a:sym typeface="Helvetica Neue"/>
            </a:endParaRPr>
          </a:p>
        </p:txBody>
      </p:sp>
      <p:sp>
        <p:nvSpPr>
          <p:cNvPr id="324" name="Google Shape;324;p35"/>
          <p:cNvSpPr txBox="1"/>
          <p:nvPr/>
        </p:nvSpPr>
        <p:spPr>
          <a:xfrm>
            <a:off x="3851050" y="2112400"/>
            <a:ext cx="465900" cy="38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dk1"/>
                </a:solidFill>
                <a:latin typeface="Helvetica Neue"/>
                <a:ea typeface="Helvetica Neue"/>
                <a:cs typeface="Helvetica Neue"/>
                <a:sym typeface="Helvetica Neue"/>
              </a:rPr>
              <a:t>9</a:t>
            </a:r>
            <a:endParaRPr sz="1800">
              <a:solidFill>
                <a:schemeClr val="dk1"/>
              </a:solidFill>
              <a:latin typeface="Helvetica Neue"/>
              <a:ea typeface="Helvetica Neue"/>
              <a:cs typeface="Helvetica Neue"/>
              <a:sym typeface="Helvetica Neue"/>
            </a:endParaRPr>
          </a:p>
        </p:txBody>
      </p:sp>
      <p:sp>
        <p:nvSpPr>
          <p:cNvPr id="325" name="Google Shape;325;p35"/>
          <p:cNvSpPr txBox="1"/>
          <p:nvPr/>
        </p:nvSpPr>
        <p:spPr>
          <a:xfrm>
            <a:off x="4175075" y="2500600"/>
            <a:ext cx="465900" cy="38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dk1"/>
                </a:solidFill>
                <a:latin typeface="Helvetica Neue"/>
                <a:ea typeface="Helvetica Neue"/>
                <a:cs typeface="Helvetica Neue"/>
                <a:sym typeface="Helvetica Neue"/>
              </a:rPr>
              <a:t>8</a:t>
            </a:r>
            <a:endParaRPr sz="1800">
              <a:solidFill>
                <a:schemeClr val="dk1"/>
              </a:solidFill>
              <a:latin typeface="Helvetica Neue"/>
              <a:ea typeface="Helvetica Neue"/>
              <a:cs typeface="Helvetica Neue"/>
              <a:sym typeface="Helvetica Neue"/>
            </a:endParaRPr>
          </a:p>
        </p:txBody>
      </p:sp>
      <p:sp>
        <p:nvSpPr>
          <p:cNvPr id="326" name="Google Shape;326;p35"/>
          <p:cNvSpPr txBox="1"/>
          <p:nvPr/>
        </p:nvSpPr>
        <p:spPr>
          <a:xfrm>
            <a:off x="5021975" y="2148375"/>
            <a:ext cx="465900" cy="38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dk1"/>
                </a:solidFill>
                <a:latin typeface="Helvetica Neue"/>
                <a:ea typeface="Helvetica Neue"/>
                <a:cs typeface="Helvetica Neue"/>
                <a:sym typeface="Helvetica Neue"/>
              </a:rPr>
              <a:t>7</a:t>
            </a:r>
            <a:endParaRPr sz="1800">
              <a:solidFill>
                <a:schemeClr val="dk1"/>
              </a:solidFill>
              <a:latin typeface="Helvetica Neue"/>
              <a:ea typeface="Helvetica Neue"/>
              <a:cs typeface="Helvetica Neue"/>
              <a:sym typeface="Helvetica Neue"/>
            </a:endParaRPr>
          </a:p>
        </p:txBody>
      </p:sp>
      <p:sp>
        <p:nvSpPr>
          <p:cNvPr id="327" name="Google Shape;327;p35"/>
          <p:cNvSpPr txBox="1"/>
          <p:nvPr/>
        </p:nvSpPr>
        <p:spPr>
          <a:xfrm>
            <a:off x="4572000" y="2805125"/>
            <a:ext cx="465900" cy="38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dk1"/>
                </a:solidFill>
                <a:latin typeface="Helvetica Neue"/>
                <a:ea typeface="Helvetica Neue"/>
                <a:cs typeface="Helvetica Neue"/>
                <a:sym typeface="Helvetica Neue"/>
              </a:rPr>
              <a:t>10</a:t>
            </a:r>
            <a:endParaRPr sz="1800">
              <a:solidFill>
                <a:schemeClr val="dk1"/>
              </a:solidFill>
              <a:latin typeface="Helvetica Neue"/>
              <a:ea typeface="Helvetica Neue"/>
              <a:cs typeface="Helvetica Neue"/>
              <a:sym typeface="Helvetica Neue"/>
            </a:endParaRPr>
          </a:p>
        </p:txBody>
      </p:sp>
      <p:sp>
        <p:nvSpPr>
          <p:cNvPr id="328" name="Google Shape;328;p35"/>
          <p:cNvSpPr txBox="1"/>
          <p:nvPr/>
        </p:nvSpPr>
        <p:spPr>
          <a:xfrm>
            <a:off x="4640975" y="3193325"/>
            <a:ext cx="465900" cy="38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dk1"/>
                </a:solidFill>
                <a:latin typeface="Helvetica Neue"/>
                <a:ea typeface="Helvetica Neue"/>
                <a:cs typeface="Helvetica Neue"/>
                <a:sym typeface="Helvetica Neue"/>
              </a:rPr>
              <a:t>5</a:t>
            </a:r>
            <a:endParaRPr sz="1800">
              <a:solidFill>
                <a:schemeClr val="dk1"/>
              </a:solidFill>
              <a:latin typeface="Helvetica Neue"/>
              <a:ea typeface="Helvetica Neue"/>
              <a:cs typeface="Helvetica Neue"/>
              <a:sym typeface="Helvetica Neue"/>
            </a:endParaRPr>
          </a:p>
        </p:txBody>
      </p:sp>
      <p:sp>
        <p:nvSpPr>
          <p:cNvPr id="329" name="Google Shape;329;p35"/>
          <p:cNvSpPr txBox="1"/>
          <p:nvPr/>
        </p:nvSpPr>
        <p:spPr>
          <a:xfrm>
            <a:off x="4640975" y="3581525"/>
            <a:ext cx="465900" cy="38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dk1"/>
                </a:solidFill>
                <a:latin typeface="Helvetica Neue"/>
                <a:ea typeface="Helvetica Neue"/>
                <a:cs typeface="Helvetica Neue"/>
                <a:sym typeface="Helvetica Neue"/>
              </a:rPr>
              <a:t>2</a:t>
            </a:r>
            <a:endParaRPr sz="1800">
              <a:solidFill>
                <a:schemeClr val="dk1"/>
              </a:solidFill>
              <a:latin typeface="Helvetica Neue"/>
              <a:ea typeface="Helvetica Neue"/>
              <a:cs typeface="Helvetica Neue"/>
              <a:sym typeface="Helvetica Neue"/>
            </a:endParaRPr>
          </a:p>
        </p:txBody>
      </p:sp>
      <p:sp>
        <p:nvSpPr>
          <p:cNvPr id="330" name="Google Shape;330;p35"/>
          <p:cNvSpPr txBox="1"/>
          <p:nvPr/>
        </p:nvSpPr>
        <p:spPr>
          <a:xfrm>
            <a:off x="4640975" y="3969725"/>
            <a:ext cx="465900" cy="38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dk1"/>
                </a:solidFill>
                <a:latin typeface="Helvetica Neue"/>
                <a:ea typeface="Helvetica Neue"/>
                <a:cs typeface="Helvetica Neue"/>
                <a:sym typeface="Helvetica Neue"/>
              </a:rPr>
              <a:t>1</a:t>
            </a:r>
            <a:endParaRPr sz="1800">
              <a:solidFill>
                <a:schemeClr val="dk1"/>
              </a:solidFill>
              <a:latin typeface="Helvetica Neue"/>
              <a:ea typeface="Helvetica Neue"/>
              <a:cs typeface="Helvetica Neue"/>
              <a:sym typeface="Helvetica Neue"/>
            </a:endParaRPr>
          </a:p>
        </p:txBody>
      </p:sp>
      <p:sp>
        <p:nvSpPr>
          <p:cNvPr id="331" name="Google Shape;331;p35"/>
          <p:cNvSpPr/>
          <p:nvPr/>
        </p:nvSpPr>
        <p:spPr>
          <a:xfrm rot="2957349">
            <a:off x="3345290" y="1586829"/>
            <a:ext cx="204219" cy="85091"/>
          </a:xfrm>
          <a:prstGeom prst="rightArrow">
            <a:avLst>
              <a:gd name="adj1" fmla="val 50000"/>
              <a:gd name="adj2" fmla="val 5000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
        <p:nvSpPr>
          <p:cNvPr id="332" name="Google Shape;332;p35"/>
          <p:cNvSpPr/>
          <p:nvPr/>
        </p:nvSpPr>
        <p:spPr>
          <a:xfrm rot="2957349">
            <a:off x="3726290" y="2044029"/>
            <a:ext cx="204219" cy="85091"/>
          </a:xfrm>
          <a:prstGeom prst="rightArrow">
            <a:avLst>
              <a:gd name="adj1" fmla="val 50000"/>
              <a:gd name="adj2" fmla="val 5000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
        <p:nvSpPr>
          <p:cNvPr id="333" name="Google Shape;333;p35"/>
          <p:cNvSpPr/>
          <p:nvPr/>
        </p:nvSpPr>
        <p:spPr>
          <a:xfrm rot="2957349">
            <a:off x="4077315" y="2529204"/>
            <a:ext cx="204219" cy="85091"/>
          </a:xfrm>
          <a:prstGeom prst="rightArrow">
            <a:avLst>
              <a:gd name="adj1" fmla="val 50000"/>
              <a:gd name="adj2" fmla="val 5000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
        <p:nvSpPr>
          <p:cNvPr id="334" name="Google Shape;334;p35"/>
          <p:cNvSpPr/>
          <p:nvPr/>
        </p:nvSpPr>
        <p:spPr>
          <a:xfrm rot="1923479">
            <a:off x="4450677" y="2844582"/>
            <a:ext cx="242475" cy="85160"/>
          </a:xfrm>
          <a:prstGeom prst="rightArrow">
            <a:avLst>
              <a:gd name="adj1" fmla="val 50000"/>
              <a:gd name="adj2" fmla="val 5000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
        <p:nvSpPr>
          <p:cNvPr id="335" name="Google Shape;335;p35"/>
          <p:cNvSpPr/>
          <p:nvPr/>
        </p:nvSpPr>
        <p:spPr>
          <a:xfrm rot="7148661">
            <a:off x="4788137" y="2652210"/>
            <a:ext cx="465081" cy="84997"/>
          </a:xfrm>
          <a:prstGeom prst="rightArrow">
            <a:avLst>
              <a:gd name="adj1" fmla="val 50000"/>
              <a:gd name="adj2" fmla="val 5000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
        <p:nvSpPr>
          <p:cNvPr id="336" name="Google Shape;336;p35"/>
          <p:cNvSpPr/>
          <p:nvPr/>
        </p:nvSpPr>
        <p:spPr>
          <a:xfrm rot="5181017">
            <a:off x="4730868" y="3196139"/>
            <a:ext cx="146096" cy="85072"/>
          </a:xfrm>
          <a:prstGeom prst="rightArrow">
            <a:avLst>
              <a:gd name="adj1" fmla="val 50000"/>
              <a:gd name="adj2" fmla="val 5000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
        <p:nvSpPr>
          <p:cNvPr id="337" name="Google Shape;337;p35"/>
          <p:cNvSpPr/>
          <p:nvPr/>
        </p:nvSpPr>
        <p:spPr>
          <a:xfrm rot="5181017">
            <a:off x="4730868" y="3577139"/>
            <a:ext cx="146096" cy="85072"/>
          </a:xfrm>
          <a:prstGeom prst="rightArrow">
            <a:avLst>
              <a:gd name="adj1" fmla="val 50000"/>
              <a:gd name="adj2" fmla="val 5000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
        <p:nvSpPr>
          <p:cNvPr id="338" name="Google Shape;338;p35"/>
          <p:cNvSpPr/>
          <p:nvPr/>
        </p:nvSpPr>
        <p:spPr>
          <a:xfrm rot="5181017">
            <a:off x="4730868" y="3958139"/>
            <a:ext cx="146096" cy="85072"/>
          </a:xfrm>
          <a:prstGeom prst="rightArrow">
            <a:avLst>
              <a:gd name="adj1" fmla="val 50000"/>
              <a:gd name="adj2" fmla="val 5000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cxnSp>
        <p:nvCxnSpPr>
          <p:cNvPr id="339" name="Google Shape;339;p35"/>
          <p:cNvCxnSpPr/>
          <p:nvPr/>
        </p:nvCxnSpPr>
        <p:spPr>
          <a:xfrm rot="10800000" flipH="1">
            <a:off x="2270025" y="1402000"/>
            <a:ext cx="610200" cy="6600"/>
          </a:xfrm>
          <a:prstGeom prst="straightConnector1">
            <a:avLst/>
          </a:prstGeom>
          <a:noFill/>
          <a:ln w="38100" cap="flat" cmpd="sng">
            <a:solidFill>
              <a:srgbClr val="0000FF"/>
            </a:solidFill>
            <a:prstDash val="solid"/>
            <a:round/>
            <a:headEnd type="none" w="med" len="med"/>
            <a:tailEnd type="none" w="med" len="med"/>
          </a:ln>
        </p:spPr>
      </p:cxnSp>
      <p:cxnSp>
        <p:nvCxnSpPr>
          <p:cNvPr id="340" name="Google Shape;340;p35"/>
          <p:cNvCxnSpPr/>
          <p:nvPr/>
        </p:nvCxnSpPr>
        <p:spPr>
          <a:xfrm rot="10800000" flipH="1">
            <a:off x="3489225" y="2849800"/>
            <a:ext cx="610200" cy="6600"/>
          </a:xfrm>
          <a:prstGeom prst="straightConnector1">
            <a:avLst/>
          </a:prstGeom>
          <a:noFill/>
          <a:ln w="38100" cap="flat" cmpd="sng">
            <a:solidFill>
              <a:srgbClr val="0000FF"/>
            </a:solidFill>
            <a:prstDash val="solid"/>
            <a:round/>
            <a:headEnd type="none" w="med" len="med"/>
            <a:tailEnd type="none" w="med" len="med"/>
          </a:ln>
        </p:spPr>
      </p:cxnSp>
      <p:cxnSp>
        <p:nvCxnSpPr>
          <p:cNvPr id="341" name="Google Shape;341;p35"/>
          <p:cNvCxnSpPr/>
          <p:nvPr/>
        </p:nvCxnSpPr>
        <p:spPr>
          <a:xfrm>
            <a:off x="2565250" y="1404950"/>
            <a:ext cx="1279200" cy="1453500"/>
          </a:xfrm>
          <a:prstGeom prst="straightConnector1">
            <a:avLst/>
          </a:prstGeom>
          <a:noFill/>
          <a:ln w="38100" cap="flat" cmpd="sng">
            <a:solidFill>
              <a:srgbClr val="0000FF"/>
            </a:solidFill>
            <a:prstDash val="solid"/>
            <a:round/>
            <a:headEnd type="none" w="med" len="med"/>
            <a:tailEnd type="none" w="med" len="med"/>
          </a:ln>
        </p:spPr>
      </p:cxnSp>
      <p:sp>
        <p:nvSpPr>
          <p:cNvPr id="342" name="Google Shape;342;p35"/>
          <p:cNvSpPr txBox="1"/>
          <p:nvPr/>
        </p:nvSpPr>
        <p:spPr>
          <a:xfrm>
            <a:off x="1619200" y="1788588"/>
            <a:ext cx="1195200" cy="447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a:solidFill>
                  <a:srgbClr val="0000FF"/>
                </a:solidFill>
                <a:latin typeface="Helvetica Neue"/>
                <a:ea typeface="Helvetica Neue"/>
                <a:cs typeface="Helvetica Neue"/>
                <a:sym typeface="Helvetica Neue"/>
              </a:rPr>
              <a:t>PTT</a:t>
            </a:r>
            <a:endParaRPr sz="2400">
              <a:solidFill>
                <a:schemeClr val="dk1"/>
              </a:solidFill>
              <a:latin typeface="Helvetica Neue"/>
              <a:ea typeface="Helvetica Neue"/>
              <a:cs typeface="Helvetica Neue"/>
              <a:sym typeface="Helvetica Neue"/>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46"/>
        <p:cNvGrpSpPr/>
        <p:nvPr/>
      </p:nvGrpSpPr>
      <p:grpSpPr>
        <a:xfrm>
          <a:off x="0" y="0"/>
          <a:ext cx="0" cy="0"/>
          <a:chOff x="0" y="0"/>
          <a:chExt cx="0" cy="0"/>
        </a:xfrm>
      </p:grpSpPr>
      <p:sp>
        <p:nvSpPr>
          <p:cNvPr id="347" name="Google Shape;347;p3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Coagulation Cascade</a:t>
            </a:r>
            <a:endParaRPr/>
          </a:p>
        </p:txBody>
      </p:sp>
      <p:sp>
        <p:nvSpPr>
          <p:cNvPr id="348" name="Google Shape;348;p36"/>
          <p:cNvSpPr txBox="1">
            <a:spLocks noGrp="1"/>
          </p:cNvSpPr>
          <p:nvPr>
            <p:ph type="subTitle" idx="4294967295"/>
          </p:nvPr>
        </p:nvSpPr>
        <p:spPr>
          <a:xfrm>
            <a:off x="6713850" y="4707550"/>
            <a:ext cx="2455500" cy="388200"/>
          </a:xfrm>
          <a:prstGeom prst="rect">
            <a:avLst/>
          </a:prstGeom>
          <a:ln>
            <a:noFill/>
          </a:ln>
        </p:spPr>
        <p:txBody>
          <a:bodyPr spcFirstLastPara="1" wrap="square" lIns="91425" tIns="91425" rIns="91425" bIns="91425" anchor="t" anchorCtr="0">
            <a:normAutofit fontScale="70000"/>
          </a:bodyPr>
          <a:lstStyle/>
          <a:p>
            <a:pPr marL="0" lvl="0" indent="0" algn="l" rtl="0">
              <a:spcBef>
                <a:spcPts val="0"/>
              </a:spcBef>
              <a:spcAft>
                <a:spcPts val="1200"/>
              </a:spcAft>
              <a:buNone/>
            </a:pPr>
            <a:r>
              <a:rPr lang="en"/>
              <a:t>CME </a:t>
            </a:r>
            <a:r>
              <a:rPr lang="en" b="1"/>
              <a:t>52706 // </a:t>
            </a:r>
            <a:r>
              <a:rPr lang="en"/>
              <a:t>513-409-9506</a:t>
            </a:r>
            <a:endParaRPr/>
          </a:p>
        </p:txBody>
      </p:sp>
      <p:sp>
        <p:nvSpPr>
          <p:cNvPr id="349" name="Google Shape;349;p36"/>
          <p:cNvSpPr txBox="1"/>
          <p:nvPr/>
        </p:nvSpPr>
        <p:spPr>
          <a:xfrm>
            <a:off x="3032075" y="1205200"/>
            <a:ext cx="465900" cy="38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dk1"/>
                </a:solidFill>
                <a:latin typeface="Helvetica Neue"/>
                <a:ea typeface="Helvetica Neue"/>
                <a:cs typeface="Helvetica Neue"/>
                <a:sym typeface="Helvetica Neue"/>
              </a:rPr>
              <a:t>12</a:t>
            </a:r>
            <a:endParaRPr sz="1800">
              <a:solidFill>
                <a:schemeClr val="dk1"/>
              </a:solidFill>
              <a:latin typeface="Helvetica Neue"/>
              <a:ea typeface="Helvetica Neue"/>
              <a:cs typeface="Helvetica Neue"/>
              <a:sym typeface="Helvetica Neue"/>
            </a:endParaRPr>
          </a:p>
        </p:txBody>
      </p:sp>
      <p:sp>
        <p:nvSpPr>
          <p:cNvPr id="350" name="Google Shape;350;p36"/>
          <p:cNvSpPr txBox="1"/>
          <p:nvPr/>
        </p:nvSpPr>
        <p:spPr>
          <a:xfrm>
            <a:off x="3413075" y="1586200"/>
            <a:ext cx="465900" cy="38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dk1"/>
                </a:solidFill>
                <a:latin typeface="Helvetica Neue"/>
                <a:ea typeface="Helvetica Neue"/>
                <a:cs typeface="Helvetica Neue"/>
                <a:sym typeface="Helvetica Neue"/>
              </a:rPr>
              <a:t>11</a:t>
            </a:r>
            <a:endParaRPr sz="1800">
              <a:solidFill>
                <a:schemeClr val="dk1"/>
              </a:solidFill>
              <a:latin typeface="Helvetica Neue"/>
              <a:ea typeface="Helvetica Neue"/>
              <a:cs typeface="Helvetica Neue"/>
              <a:sym typeface="Helvetica Neue"/>
            </a:endParaRPr>
          </a:p>
        </p:txBody>
      </p:sp>
      <p:sp>
        <p:nvSpPr>
          <p:cNvPr id="351" name="Google Shape;351;p36"/>
          <p:cNvSpPr txBox="1"/>
          <p:nvPr/>
        </p:nvSpPr>
        <p:spPr>
          <a:xfrm>
            <a:off x="3851050" y="2112400"/>
            <a:ext cx="465900" cy="38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dk1"/>
                </a:solidFill>
                <a:latin typeface="Helvetica Neue"/>
                <a:ea typeface="Helvetica Neue"/>
                <a:cs typeface="Helvetica Neue"/>
                <a:sym typeface="Helvetica Neue"/>
              </a:rPr>
              <a:t>9</a:t>
            </a:r>
            <a:endParaRPr sz="1800">
              <a:solidFill>
                <a:schemeClr val="dk1"/>
              </a:solidFill>
              <a:latin typeface="Helvetica Neue"/>
              <a:ea typeface="Helvetica Neue"/>
              <a:cs typeface="Helvetica Neue"/>
              <a:sym typeface="Helvetica Neue"/>
            </a:endParaRPr>
          </a:p>
        </p:txBody>
      </p:sp>
      <p:sp>
        <p:nvSpPr>
          <p:cNvPr id="352" name="Google Shape;352;p36"/>
          <p:cNvSpPr txBox="1"/>
          <p:nvPr/>
        </p:nvSpPr>
        <p:spPr>
          <a:xfrm>
            <a:off x="4175075" y="2500600"/>
            <a:ext cx="465900" cy="38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dk1"/>
                </a:solidFill>
                <a:latin typeface="Helvetica Neue"/>
                <a:ea typeface="Helvetica Neue"/>
                <a:cs typeface="Helvetica Neue"/>
                <a:sym typeface="Helvetica Neue"/>
              </a:rPr>
              <a:t>8</a:t>
            </a:r>
            <a:endParaRPr sz="1800">
              <a:solidFill>
                <a:schemeClr val="dk1"/>
              </a:solidFill>
              <a:latin typeface="Helvetica Neue"/>
              <a:ea typeface="Helvetica Neue"/>
              <a:cs typeface="Helvetica Neue"/>
              <a:sym typeface="Helvetica Neue"/>
            </a:endParaRPr>
          </a:p>
        </p:txBody>
      </p:sp>
      <p:sp>
        <p:nvSpPr>
          <p:cNvPr id="353" name="Google Shape;353;p36"/>
          <p:cNvSpPr txBox="1"/>
          <p:nvPr/>
        </p:nvSpPr>
        <p:spPr>
          <a:xfrm>
            <a:off x="5021975" y="2148375"/>
            <a:ext cx="465900" cy="38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dk1"/>
                </a:solidFill>
                <a:latin typeface="Helvetica Neue"/>
                <a:ea typeface="Helvetica Neue"/>
                <a:cs typeface="Helvetica Neue"/>
                <a:sym typeface="Helvetica Neue"/>
              </a:rPr>
              <a:t>7</a:t>
            </a:r>
            <a:endParaRPr sz="1800">
              <a:solidFill>
                <a:schemeClr val="dk1"/>
              </a:solidFill>
              <a:latin typeface="Helvetica Neue"/>
              <a:ea typeface="Helvetica Neue"/>
              <a:cs typeface="Helvetica Neue"/>
              <a:sym typeface="Helvetica Neue"/>
            </a:endParaRPr>
          </a:p>
        </p:txBody>
      </p:sp>
      <p:sp>
        <p:nvSpPr>
          <p:cNvPr id="354" name="Google Shape;354;p36"/>
          <p:cNvSpPr txBox="1"/>
          <p:nvPr/>
        </p:nvSpPr>
        <p:spPr>
          <a:xfrm>
            <a:off x="4572000" y="2805125"/>
            <a:ext cx="465900" cy="38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dk1"/>
                </a:solidFill>
                <a:latin typeface="Helvetica Neue"/>
                <a:ea typeface="Helvetica Neue"/>
                <a:cs typeface="Helvetica Neue"/>
                <a:sym typeface="Helvetica Neue"/>
              </a:rPr>
              <a:t>10</a:t>
            </a:r>
            <a:endParaRPr sz="1800">
              <a:solidFill>
                <a:schemeClr val="dk1"/>
              </a:solidFill>
              <a:latin typeface="Helvetica Neue"/>
              <a:ea typeface="Helvetica Neue"/>
              <a:cs typeface="Helvetica Neue"/>
              <a:sym typeface="Helvetica Neue"/>
            </a:endParaRPr>
          </a:p>
        </p:txBody>
      </p:sp>
      <p:sp>
        <p:nvSpPr>
          <p:cNvPr id="355" name="Google Shape;355;p36"/>
          <p:cNvSpPr txBox="1"/>
          <p:nvPr/>
        </p:nvSpPr>
        <p:spPr>
          <a:xfrm>
            <a:off x="4640975" y="3193325"/>
            <a:ext cx="465900" cy="38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dk1"/>
                </a:solidFill>
                <a:latin typeface="Helvetica Neue"/>
                <a:ea typeface="Helvetica Neue"/>
                <a:cs typeface="Helvetica Neue"/>
                <a:sym typeface="Helvetica Neue"/>
              </a:rPr>
              <a:t>5</a:t>
            </a:r>
            <a:endParaRPr sz="1800">
              <a:solidFill>
                <a:schemeClr val="dk1"/>
              </a:solidFill>
              <a:latin typeface="Helvetica Neue"/>
              <a:ea typeface="Helvetica Neue"/>
              <a:cs typeface="Helvetica Neue"/>
              <a:sym typeface="Helvetica Neue"/>
            </a:endParaRPr>
          </a:p>
        </p:txBody>
      </p:sp>
      <p:sp>
        <p:nvSpPr>
          <p:cNvPr id="356" name="Google Shape;356;p36"/>
          <p:cNvSpPr txBox="1"/>
          <p:nvPr/>
        </p:nvSpPr>
        <p:spPr>
          <a:xfrm>
            <a:off x="4640975" y="3581525"/>
            <a:ext cx="465900" cy="38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dk1"/>
                </a:solidFill>
                <a:latin typeface="Helvetica Neue"/>
                <a:ea typeface="Helvetica Neue"/>
                <a:cs typeface="Helvetica Neue"/>
                <a:sym typeface="Helvetica Neue"/>
              </a:rPr>
              <a:t>2</a:t>
            </a:r>
            <a:endParaRPr sz="1800">
              <a:solidFill>
                <a:schemeClr val="dk1"/>
              </a:solidFill>
              <a:latin typeface="Helvetica Neue"/>
              <a:ea typeface="Helvetica Neue"/>
              <a:cs typeface="Helvetica Neue"/>
              <a:sym typeface="Helvetica Neue"/>
            </a:endParaRPr>
          </a:p>
        </p:txBody>
      </p:sp>
      <p:sp>
        <p:nvSpPr>
          <p:cNvPr id="357" name="Google Shape;357;p36"/>
          <p:cNvSpPr txBox="1"/>
          <p:nvPr/>
        </p:nvSpPr>
        <p:spPr>
          <a:xfrm>
            <a:off x="4640975" y="3969725"/>
            <a:ext cx="465900" cy="38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dk1"/>
                </a:solidFill>
                <a:latin typeface="Helvetica Neue"/>
                <a:ea typeface="Helvetica Neue"/>
                <a:cs typeface="Helvetica Neue"/>
                <a:sym typeface="Helvetica Neue"/>
              </a:rPr>
              <a:t>1</a:t>
            </a:r>
            <a:endParaRPr sz="1800">
              <a:solidFill>
                <a:schemeClr val="dk1"/>
              </a:solidFill>
              <a:latin typeface="Helvetica Neue"/>
              <a:ea typeface="Helvetica Neue"/>
              <a:cs typeface="Helvetica Neue"/>
              <a:sym typeface="Helvetica Neue"/>
            </a:endParaRPr>
          </a:p>
        </p:txBody>
      </p:sp>
      <p:sp>
        <p:nvSpPr>
          <p:cNvPr id="358" name="Google Shape;358;p36"/>
          <p:cNvSpPr/>
          <p:nvPr/>
        </p:nvSpPr>
        <p:spPr>
          <a:xfrm rot="2957349">
            <a:off x="3345290" y="1586829"/>
            <a:ext cx="204219" cy="85091"/>
          </a:xfrm>
          <a:prstGeom prst="rightArrow">
            <a:avLst>
              <a:gd name="adj1" fmla="val 50000"/>
              <a:gd name="adj2" fmla="val 5000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
        <p:nvSpPr>
          <p:cNvPr id="359" name="Google Shape;359;p36"/>
          <p:cNvSpPr/>
          <p:nvPr/>
        </p:nvSpPr>
        <p:spPr>
          <a:xfrm rot="2957349">
            <a:off x="3726290" y="2044029"/>
            <a:ext cx="204219" cy="85091"/>
          </a:xfrm>
          <a:prstGeom prst="rightArrow">
            <a:avLst>
              <a:gd name="adj1" fmla="val 50000"/>
              <a:gd name="adj2" fmla="val 5000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
        <p:nvSpPr>
          <p:cNvPr id="360" name="Google Shape;360;p36"/>
          <p:cNvSpPr/>
          <p:nvPr/>
        </p:nvSpPr>
        <p:spPr>
          <a:xfrm rot="2957349">
            <a:off x="4077315" y="2529204"/>
            <a:ext cx="204219" cy="85091"/>
          </a:xfrm>
          <a:prstGeom prst="rightArrow">
            <a:avLst>
              <a:gd name="adj1" fmla="val 50000"/>
              <a:gd name="adj2" fmla="val 5000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
        <p:nvSpPr>
          <p:cNvPr id="361" name="Google Shape;361;p36"/>
          <p:cNvSpPr/>
          <p:nvPr/>
        </p:nvSpPr>
        <p:spPr>
          <a:xfrm rot="1923479">
            <a:off x="4450677" y="2844582"/>
            <a:ext cx="242475" cy="85160"/>
          </a:xfrm>
          <a:prstGeom prst="rightArrow">
            <a:avLst>
              <a:gd name="adj1" fmla="val 50000"/>
              <a:gd name="adj2" fmla="val 5000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
        <p:nvSpPr>
          <p:cNvPr id="362" name="Google Shape;362;p36"/>
          <p:cNvSpPr/>
          <p:nvPr/>
        </p:nvSpPr>
        <p:spPr>
          <a:xfrm rot="7148661">
            <a:off x="4788137" y="2652210"/>
            <a:ext cx="465081" cy="84997"/>
          </a:xfrm>
          <a:prstGeom prst="rightArrow">
            <a:avLst>
              <a:gd name="adj1" fmla="val 50000"/>
              <a:gd name="adj2" fmla="val 5000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
        <p:nvSpPr>
          <p:cNvPr id="363" name="Google Shape;363;p36"/>
          <p:cNvSpPr/>
          <p:nvPr/>
        </p:nvSpPr>
        <p:spPr>
          <a:xfrm rot="5181017">
            <a:off x="4730868" y="3196139"/>
            <a:ext cx="146096" cy="85072"/>
          </a:xfrm>
          <a:prstGeom prst="rightArrow">
            <a:avLst>
              <a:gd name="adj1" fmla="val 50000"/>
              <a:gd name="adj2" fmla="val 5000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
        <p:nvSpPr>
          <p:cNvPr id="364" name="Google Shape;364;p36"/>
          <p:cNvSpPr/>
          <p:nvPr/>
        </p:nvSpPr>
        <p:spPr>
          <a:xfrm rot="5181017">
            <a:off x="4730868" y="3577139"/>
            <a:ext cx="146096" cy="85072"/>
          </a:xfrm>
          <a:prstGeom prst="rightArrow">
            <a:avLst>
              <a:gd name="adj1" fmla="val 50000"/>
              <a:gd name="adj2" fmla="val 5000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
        <p:nvSpPr>
          <p:cNvPr id="365" name="Google Shape;365;p36"/>
          <p:cNvSpPr/>
          <p:nvPr/>
        </p:nvSpPr>
        <p:spPr>
          <a:xfrm rot="5181017">
            <a:off x="4730868" y="3958139"/>
            <a:ext cx="146096" cy="85072"/>
          </a:xfrm>
          <a:prstGeom prst="rightArrow">
            <a:avLst>
              <a:gd name="adj1" fmla="val 50000"/>
              <a:gd name="adj2" fmla="val 5000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cxnSp>
        <p:nvCxnSpPr>
          <p:cNvPr id="366" name="Google Shape;366;p36"/>
          <p:cNvCxnSpPr/>
          <p:nvPr/>
        </p:nvCxnSpPr>
        <p:spPr>
          <a:xfrm rot="10800000" flipH="1">
            <a:off x="2270025" y="1402000"/>
            <a:ext cx="610200" cy="6600"/>
          </a:xfrm>
          <a:prstGeom prst="straightConnector1">
            <a:avLst/>
          </a:prstGeom>
          <a:noFill/>
          <a:ln w="38100" cap="flat" cmpd="sng">
            <a:solidFill>
              <a:srgbClr val="0000FF"/>
            </a:solidFill>
            <a:prstDash val="solid"/>
            <a:round/>
            <a:headEnd type="none" w="med" len="med"/>
            <a:tailEnd type="none" w="med" len="med"/>
          </a:ln>
        </p:spPr>
      </p:cxnSp>
      <p:cxnSp>
        <p:nvCxnSpPr>
          <p:cNvPr id="367" name="Google Shape;367;p36"/>
          <p:cNvCxnSpPr/>
          <p:nvPr/>
        </p:nvCxnSpPr>
        <p:spPr>
          <a:xfrm rot="10800000" flipH="1">
            <a:off x="5546625" y="2164000"/>
            <a:ext cx="610200" cy="6600"/>
          </a:xfrm>
          <a:prstGeom prst="straightConnector1">
            <a:avLst/>
          </a:prstGeom>
          <a:noFill/>
          <a:ln w="38100" cap="flat" cmpd="sng">
            <a:solidFill>
              <a:srgbClr val="FF0000"/>
            </a:solidFill>
            <a:prstDash val="solid"/>
            <a:round/>
            <a:headEnd type="none" w="med" len="med"/>
            <a:tailEnd type="none" w="med" len="med"/>
          </a:ln>
        </p:spPr>
      </p:cxnSp>
      <p:cxnSp>
        <p:nvCxnSpPr>
          <p:cNvPr id="368" name="Google Shape;368;p36"/>
          <p:cNvCxnSpPr/>
          <p:nvPr/>
        </p:nvCxnSpPr>
        <p:spPr>
          <a:xfrm rot="10800000" flipH="1">
            <a:off x="5241825" y="2773600"/>
            <a:ext cx="610200" cy="6600"/>
          </a:xfrm>
          <a:prstGeom prst="straightConnector1">
            <a:avLst/>
          </a:prstGeom>
          <a:noFill/>
          <a:ln w="38100" cap="flat" cmpd="sng">
            <a:solidFill>
              <a:srgbClr val="FF0000"/>
            </a:solidFill>
            <a:prstDash val="solid"/>
            <a:round/>
            <a:headEnd type="none" w="med" len="med"/>
            <a:tailEnd type="none" w="med" len="med"/>
          </a:ln>
        </p:spPr>
      </p:cxnSp>
      <p:cxnSp>
        <p:nvCxnSpPr>
          <p:cNvPr id="369" name="Google Shape;369;p36"/>
          <p:cNvCxnSpPr/>
          <p:nvPr/>
        </p:nvCxnSpPr>
        <p:spPr>
          <a:xfrm rot="10800000" flipH="1">
            <a:off x="3489225" y="2849800"/>
            <a:ext cx="610200" cy="6600"/>
          </a:xfrm>
          <a:prstGeom prst="straightConnector1">
            <a:avLst/>
          </a:prstGeom>
          <a:noFill/>
          <a:ln w="38100" cap="flat" cmpd="sng">
            <a:solidFill>
              <a:srgbClr val="0000FF"/>
            </a:solidFill>
            <a:prstDash val="solid"/>
            <a:round/>
            <a:headEnd type="none" w="med" len="med"/>
            <a:tailEnd type="none" w="med" len="med"/>
          </a:ln>
        </p:spPr>
      </p:cxnSp>
      <p:cxnSp>
        <p:nvCxnSpPr>
          <p:cNvPr id="370" name="Google Shape;370;p36"/>
          <p:cNvCxnSpPr/>
          <p:nvPr/>
        </p:nvCxnSpPr>
        <p:spPr>
          <a:xfrm>
            <a:off x="2565250" y="1404950"/>
            <a:ext cx="1279200" cy="1453500"/>
          </a:xfrm>
          <a:prstGeom prst="straightConnector1">
            <a:avLst/>
          </a:prstGeom>
          <a:noFill/>
          <a:ln w="38100" cap="flat" cmpd="sng">
            <a:solidFill>
              <a:srgbClr val="0000FF"/>
            </a:solidFill>
            <a:prstDash val="solid"/>
            <a:round/>
            <a:headEnd type="none" w="med" len="med"/>
            <a:tailEnd type="none" w="med" len="med"/>
          </a:ln>
        </p:spPr>
      </p:cxnSp>
      <p:cxnSp>
        <p:nvCxnSpPr>
          <p:cNvPr id="371" name="Google Shape;371;p36"/>
          <p:cNvCxnSpPr/>
          <p:nvPr/>
        </p:nvCxnSpPr>
        <p:spPr>
          <a:xfrm rot="10800000" flipH="1">
            <a:off x="5510950" y="2169775"/>
            <a:ext cx="354300" cy="623100"/>
          </a:xfrm>
          <a:prstGeom prst="straightConnector1">
            <a:avLst/>
          </a:prstGeom>
          <a:noFill/>
          <a:ln w="38100" cap="flat" cmpd="sng">
            <a:solidFill>
              <a:srgbClr val="FF0000"/>
            </a:solidFill>
            <a:prstDash val="solid"/>
            <a:round/>
            <a:headEnd type="none" w="med" len="med"/>
            <a:tailEnd type="none" w="med" len="med"/>
          </a:ln>
        </p:spPr>
      </p:cxnSp>
      <p:sp>
        <p:nvSpPr>
          <p:cNvPr id="372" name="Google Shape;372;p36"/>
          <p:cNvSpPr txBox="1"/>
          <p:nvPr/>
        </p:nvSpPr>
        <p:spPr>
          <a:xfrm>
            <a:off x="1619200" y="1788588"/>
            <a:ext cx="1195200" cy="447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a:solidFill>
                  <a:srgbClr val="0000FF"/>
                </a:solidFill>
                <a:latin typeface="Helvetica Neue"/>
                <a:ea typeface="Helvetica Neue"/>
                <a:cs typeface="Helvetica Neue"/>
                <a:sym typeface="Helvetica Neue"/>
              </a:rPr>
              <a:t>PTT</a:t>
            </a:r>
            <a:endParaRPr sz="2400">
              <a:solidFill>
                <a:schemeClr val="dk1"/>
              </a:solidFill>
              <a:latin typeface="Helvetica Neue"/>
              <a:ea typeface="Helvetica Neue"/>
              <a:cs typeface="Helvetica Neue"/>
              <a:sym typeface="Helvetica Neue"/>
            </a:endParaRPr>
          </a:p>
        </p:txBody>
      </p:sp>
      <p:sp>
        <p:nvSpPr>
          <p:cNvPr id="373" name="Google Shape;373;p36"/>
          <p:cNvSpPr txBox="1"/>
          <p:nvPr/>
        </p:nvSpPr>
        <p:spPr>
          <a:xfrm>
            <a:off x="6452875" y="2138425"/>
            <a:ext cx="2302800" cy="685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a:solidFill>
                  <a:srgbClr val="FF0000"/>
                </a:solidFill>
                <a:latin typeface="Helvetica Neue"/>
                <a:ea typeface="Helvetica Neue"/>
                <a:cs typeface="Helvetica Neue"/>
                <a:sym typeface="Helvetica Neue"/>
              </a:rPr>
              <a:t>PT/INR</a:t>
            </a:r>
            <a:endParaRPr sz="2400">
              <a:solidFill>
                <a:srgbClr val="434343"/>
              </a:solidFill>
              <a:latin typeface="Helvetica Neue"/>
              <a:ea typeface="Helvetica Neue"/>
              <a:cs typeface="Helvetica Neue"/>
              <a:sym typeface="Helvetica Neue"/>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77"/>
        <p:cNvGrpSpPr/>
        <p:nvPr/>
      </p:nvGrpSpPr>
      <p:grpSpPr>
        <a:xfrm>
          <a:off x="0" y="0"/>
          <a:ext cx="0" cy="0"/>
          <a:chOff x="0" y="0"/>
          <a:chExt cx="0" cy="0"/>
        </a:xfrm>
      </p:grpSpPr>
      <p:sp>
        <p:nvSpPr>
          <p:cNvPr id="378" name="Google Shape;378;p3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Coagulation Cascade</a:t>
            </a:r>
            <a:endParaRPr/>
          </a:p>
        </p:txBody>
      </p:sp>
      <p:sp>
        <p:nvSpPr>
          <p:cNvPr id="379" name="Google Shape;379;p37"/>
          <p:cNvSpPr txBox="1">
            <a:spLocks noGrp="1"/>
          </p:cNvSpPr>
          <p:nvPr>
            <p:ph type="subTitle" idx="4294967295"/>
          </p:nvPr>
        </p:nvSpPr>
        <p:spPr>
          <a:xfrm>
            <a:off x="6713850" y="4707550"/>
            <a:ext cx="2455500" cy="388200"/>
          </a:xfrm>
          <a:prstGeom prst="rect">
            <a:avLst/>
          </a:prstGeom>
          <a:ln>
            <a:noFill/>
          </a:ln>
        </p:spPr>
        <p:txBody>
          <a:bodyPr spcFirstLastPara="1" wrap="square" lIns="91425" tIns="91425" rIns="91425" bIns="91425" anchor="t" anchorCtr="0">
            <a:normAutofit fontScale="70000"/>
          </a:bodyPr>
          <a:lstStyle/>
          <a:p>
            <a:pPr marL="0" lvl="0" indent="0" algn="l" rtl="0">
              <a:spcBef>
                <a:spcPts val="0"/>
              </a:spcBef>
              <a:spcAft>
                <a:spcPts val="1200"/>
              </a:spcAft>
              <a:buNone/>
            </a:pPr>
            <a:r>
              <a:rPr lang="en"/>
              <a:t>CME </a:t>
            </a:r>
            <a:r>
              <a:rPr lang="en" b="1"/>
              <a:t>52706 // </a:t>
            </a:r>
            <a:r>
              <a:rPr lang="en"/>
              <a:t>513-409-9506</a:t>
            </a:r>
            <a:endParaRPr/>
          </a:p>
        </p:txBody>
      </p:sp>
      <p:sp>
        <p:nvSpPr>
          <p:cNvPr id="380" name="Google Shape;380;p37"/>
          <p:cNvSpPr txBox="1"/>
          <p:nvPr/>
        </p:nvSpPr>
        <p:spPr>
          <a:xfrm>
            <a:off x="3032075" y="1205200"/>
            <a:ext cx="465900" cy="38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dk1"/>
                </a:solidFill>
                <a:latin typeface="Helvetica Neue"/>
                <a:ea typeface="Helvetica Neue"/>
                <a:cs typeface="Helvetica Neue"/>
                <a:sym typeface="Helvetica Neue"/>
              </a:rPr>
              <a:t>12</a:t>
            </a:r>
            <a:endParaRPr sz="1800">
              <a:solidFill>
                <a:schemeClr val="dk1"/>
              </a:solidFill>
              <a:latin typeface="Helvetica Neue"/>
              <a:ea typeface="Helvetica Neue"/>
              <a:cs typeface="Helvetica Neue"/>
              <a:sym typeface="Helvetica Neue"/>
            </a:endParaRPr>
          </a:p>
        </p:txBody>
      </p:sp>
      <p:sp>
        <p:nvSpPr>
          <p:cNvPr id="381" name="Google Shape;381;p37"/>
          <p:cNvSpPr txBox="1"/>
          <p:nvPr/>
        </p:nvSpPr>
        <p:spPr>
          <a:xfrm>
            <a:off x="3413075" y="1586200"/>
            <a:ext cx="465900" cy="38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dk1"/>
                </a:solidFill>
                <a:latin typeface="Helvetica Neue"/>
                <a:ea typeface="Helvetica Neue"/>
                <a:cs typeface="Helvetica Neue"/>
                <a:sym typeface="Helvetica Neue"/>
              </a:rPr>
              <a:t>11</a:t>
            </a:r>
            <a:endParaRPr sz="1800">
              <a:solidFill>
                <a:schemeClr val="dk1"/>
              </a:solidFill>
              <a:latin typeface="Helvetica Neue"/>
              <a:ea typeface="Helvetica Neue"/>
              <a:cs typeface="Helvetica Neue"/>
              <a:sym typeface="Helvetica Neue"/>
            </a:endParaRPr>
          </a:p>
        </p:txBody>
      </p:sp>
      <p:sp>
        <p:nvSpPr>
          <p:cNvPr id="382" name="Google Shape;382;p37"/>
          <p:cNvSpPr txBox="1"/>
          <p:nvPr/>
        </p:nvSpPr>
        <p:spPr>
          <a:xfrm>
            <a:off x="3851050" y="2112400"/>
            <a:ext cx="465900" cy="38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dk1"/>
                </a:solidFill>
                <a:latin typeface="Helvetica Neue"/>
                <a:ea typeface="Helvetica Neue"/>
                <a:cs typeface="Helvetica Neue"/>
                <a:sym typeface="Helvetica Neue"/>
              </a:rPr>
              <a:t>9</a:t>
            </a:r>
            <a:endParaRPr sz="1800">
              <a:solidFill>
                <a:schemeClr val="dk1"/>
              </a:solidFill>
              <a:latin typeface="Helvetica Neue"/>
              <a:ea typeface="Helvetica Neue"/>
              <a:cs typeface="Helvetica Neue"/>
              <a:sym typeface="Helvetica Neue"/>
            </a:endParaRPr>
          </a:p>
        </p:txBody>
      </p:sp>
      <p:sp>
        <p:nvSpPr>
          <p:cNvPr id="383" name="Google Shape;383;p37"/>
          <p:cNvSpPr txBox="1"/>
          <p:nvPr/>
        </p:nvSpPr>
        <p:spPr>
          <a:xfrm>
            <a:off x="4175075" y="2500600"/>
            <a:ext cx="465900" cy="38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dk1"/>
                </a:solidFill>
                <a:latin typeface="Helvetica Neue"/>
                <a:ea typeface="Helvetica Neue"/>
                <a:cs typeface="Helvetica Neue"/>
                <a:sym typeface="Helvetica Neue"/>
              </a:rPr>
              <a:t>8</a:t>
            </a:r>
            <a:endParaRPr sz="1800">
              <a:solidFill>
                <a:schemeClr val="dk1"/>
              </a:solidFill>
              <a:latin typeface="Helvetica Neue"/>
              <a:ea typeface="Helvetica Neue"/>
              <a:cs typeface="Helvetica Neue"/>
              <a:sym typeface="Helvetica Neue"/>
            </a:endParaRPr>
          </a:p>
        </p:txBody>
      </p:sp>
      <p:sp>
        <p:nvSpPr>
          <p:cNvPr id="384" name="Google Shape;384;p37"/>
          <p:cNvSpPr txBox="1"/>
          <p:nvPr/>
        </p:nvSpPr>
        <p:spPr>
          <a:xfrm>
            <a:off x="5021975" y="2148375"/>
            <a:ext cx="465900" cy="38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dk1"/>
                </a:solidFill>
                <a:latin typeface="Helvetica Neue"/>
                <a:ea typeface="Helvetica Neue"/>
                <a:cs typeface="Helvetica Neue"/>
                <a:sym typeface="Helvetica Neue"/>
              </a:rPr>
              <a:t>7</a:t>
            </a:r>
            <a:endParaRPr sz="1800">
              <a:solidFill>
                <a:schemeClr val="dk1"/>
              </a:solidFill>
              <a:latin typeface="Helvetica Neue"/>
              <a:ea typeface="Helvetica Neue"/>
              <a:cs typeface="Helvetica Neue"/>
              <a:sym typeface="Helvetica Neue"/>
            </a:endParaRPr>
          </a:p>
        </p:txBody>
      </p:sp>
      <p:sp>
        <p:nvSpPr>
          <p:cNvPr id="385" name="Google Shape;385;p37"/>
          <p:cNvSpPr txBox="1"/>
          <p:nvPr/>
        </p:nvSpPr>
        <p:spPr>
          <a:xfrm>
            <a:off x="4572000" y="2805125"/>
            <a:ext cx="465900" cy="38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dk1"/>
                </a:solidFill>
                <a:latin typeface="Helvetica Neue"/>
                <a:ea typeface="Helvetica Neue"/>
                <a:cs typeface="Helvetica Neue"/>
                <a:sym typeface="Helvetica Neue"/>
              </a:rPr>
              <a:t>10</a:t>
            </a:r>
            <a:endParaRPr sz="1800">
              <a:solidFill>
                <a:schemeClr val="dk1"/>
              </a:solidFill>
              <a:latin typeface="Helvetica Neue"/>
              <a:ea typeface="Helvetica Neue"/>
              <a:cs typeface="Helvetica Neue"/>
              <a:sym typeface="Helvetica Neue"/>
            </a:endParaRPr>
          </a:p>
        </p:txBody>
      </p:sp>
      <p:sp>
        <p:nvSpPr>
          <p:cNvPr id="386" name="Google Shape;386;p37"/>
          <p:cNvSpPr txBox="1"/>
          <p:nvPr/>
        </p:nvSpPr>
        <p:spPr>
          <a:xfrm>
            <a:off x="4640975" y="3193325"/>
            <a:ext cx="465900" cy="38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dk1"/>
                </a:solidFill>
                <a:latin typeface="Helvetica Neue"/>
                <a:ea typeface="Helvetica Neue"/>
                <a:cs typeface="Helvetica Neue"/>
                <a:sym typeface="Helvetica Neue"/>
              </a:rPr>
              <a:t>5</a:t>
            </a:r>
            <a:endParaRPr sz="1800">
              <a:solidFill>
                <a:schemeClr val="dk1"/>
              </a:solidFill>
              <a:latin typeface="Helvetica Neue"/>
              <a:ea typeface="Helvetica Neue"/>
              <a:cs typeface="Helvetica Neue"/>
              <a:sym typeface="Helvetica Neue"/>
            </a:endParaRPr>
          </a:p>
        </p:txBody>
      </p:sp>
      <p:sp>
        <p:nvSpPr>
          <p:cNvPr id="387" name="Google Shape;387;p37"/>
          <p:cNvSpPr txBox="1"/>
          <p:nvPr/>
        </p:nvSpPr>
        <p:spPr>
          <a:xfrm>
            <a:off x="4640975" y="3581525"/>
            <a:ext cx="465900" cy="38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dk1"/>
                </a:solidFill>
                <a:latin typeface="Helvetica Neue"/>
                <a:ea typeface="Helvetica Neue"/>
                <a:cs typeface="Helvetica Neue"/>
                <a:sym typeface="Helvetica Neue"/>
              </a:rPr>
              <a:t>2</a:t>
            </a:r>
            <a:endParaRPr sz="1800">
              <a:solidFill>
                <a:schemeClr val="dk1"/>
              </a:solidFill>
              <a:latin typeface="Helvetica Neue"/>
              <a:ea typeface="Helvetica Neue"/>
              <a:cs typeface="Helvetica Neue"/>
              <a:sym typeface="Helvetica Neue"/>
            </a:endParaRPr>
          </a:p>
        </p:txBody>
      </p:sp>
      <p:sp>
        <p:nvSpPr>
          <p:cNvPr id="388" name="Google Shape;388;p37"/>
          <p:cNvSpPr txBox="1"/>
          <p:nvPr/>
        </p:nvSpPr>
        <p:spPr>
          <a:xfrm>
            <a:off x="4640975" y="3969725"/>
            <a:ext cx="465900" cy="38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dk1"/>
                </a:solidFill>
                <a:latin typeface="Helvetica Neue"/>
                <a:ea typeface="Helvetica Neue"/>
                <a:cs typeface="Helvetica Neue"/>
                <a:sym typeface="Helvetica Neue"/>
              </a:rPr>
              <a:t>1</a:t>
            </a:r>
            <a:endParaRPr sz="1800">
              <a:solidFill>
                <a:schemeClr val="dk1"/>
              </a:solidFill>
              <a:latin typeface="Helvetica Neue"/>
              <a:ea typeface="Helvetica Neue"/>
              <a:cs typeface="Helvetica Neue"/>
              <a:sym typeface="Helvetica Neue"/>
            </a:endParaRPr>
          </a:p>
        </p:txBody>
      </p:sp>
      <p:sp>
        <p:nvSpPr>
          <p:cNvPr id="389" name="Google Shape;389;p37"/>
          <p:cNvSpPr/>
          <p:nvPr/>
        </p:nvSpPr>
        <p:spPr>
          <a:xfrm rot="2957349">
            <a:off x="3345290" y="1586829"/>
            <a:ext cx="204219" cy="85091"/>
          </a:xfrm>
          <a:prstGeom prst="rightArrow">
            <a:avLst>
              <a:gd name="adj1" fmla="val 50000"/>
              <a:gd name="adj2" fmla="val 5000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
        <p:nvSpPr>
          <p:cNvPr id="390" name="Google Shape;390;p37"/>
          <p:cNvSpPr/>
          <p:nvPr/>
        </p:nvSpPr>
        <p:spPr>
          <a:xfrm rot="2957349">
            <a:off x="3726290" y="2044029"/>
            <a:ext cx="204219" cy="85091"/>
          </a:xfrm>
          <a:prstGeom prst="rightArrow">
            <a:avLst>
              <a:gd name="adj1" fmla="val 50000"/>
              <a:gd name="adj2" fmla="val 5000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
        <p:nvSpPr>
          <p:cNvPr id="391" name="Google Shape;391;p37"/>
          <p:cNvSpPr/>
          <p:nvPr/>
        </p:nvSpPr>
        <p:spPr>
          <a:xfrm rot="2957349">
            <a:off x="4077315" y="2529204"/>
            <a:ext cx="204219" cy="85091"/>
          </a:xfrm>
          <a:prstGeom prst="rightArrow">
            <a:avLst>
              <a:gd name="adj1" fmla="val 50000"/>
              <a:gd name="adj2" fmla="val 5000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
        <p:nvSpPr>
          <p:cNvPr id="392" name="Google Shape;392;p37"/>
          <p:cNvSpPr/>
          <p:nvPr/>
        </p:nvSpPr>
        <p:spPr>
          <a:xfrm rot="1923479">
            <a:off x="4450677" y="2844582"/>
            <a:ext cx="242475" cy="85160"/>
          </a:xfrm>
          <a:prstGeom prst="rightArrow">
            <a:avLst>
              <a:gd name="adj1" fmla="val 50000"/>
              <a:gd name="adj2" fmla="val 5000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
        <p:nvSpPr>
          <p:cNvPr id="393" name="Google Shape;393;p37"/>
          <p:cNvSpPr/>
          <p:nvPr/>
        </p:nvSpPr>
        <p:spPr>
          <a:xfrm rot="7148661">
            <a:off x="4788137" y="2652210"/>
            <a:ext cx="465081" cy="84997"/>
          </a:xfrm>
          <a:prstGeom prst="rightArrow">
            <a:avLst>
              <a:gd name="adj1" fmla="val 50000"/>
              <a:gd name="adj2" fmla="val 5000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
        <p:nvSpPr>
          <p:cNvPr id="394" name="Google Shape;394;p37"/>
          <p:cNvSpPr/>
          <p:nvPr/>
        </p:nvSpPr>
        <p:spPr>
          <a:xfrm rot="5181017">
            <a:off x="4730868" y="3196139"/>
            <a:ext cx="146096" cy="85072"/>
          </a:xfrm>
          <a:prstGeom prst="rightArrow">
            <a:avLst>
              <a:gd name="adj1" fmla="val 50000"/>
              <a:gd name="adj2" fmla="val 5000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
        <p:nvSpPr>
          <p:cNvPr id="395" name="Google Shape;395;p37"/>
          <p:cNvSpPr/>
          <p:nvPr/>
        </p:nvSpPr>
        <p:spPr>
          <a:xfrm rot="5181017">
            <a:off x="4730868" y="3577139"/>
            <a:ext cx="146096" cy="85072"/>
          </a:xfrm>
          <a:prstGeom prst="rightArrow">
            <a:avLst>
              <a:gd name="adj1" fmla="val 50000"/>
              <a:gd name="adj2" fmla="val 5000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
        <p:nvSpPr>
          <p:cNvPr id="396" name="Google Shape;396;p37"/>
          <p:cNvSpPr/>
          <p:nvPr/>
        </p:nvSpPr>
        <p:spPr>
          <a:xfrm rot="5181017">
            <a:off x="4730868" y="3958139"/>
            <a:ext cx="146096" cy="85072"/>
          </a:xfrm>
          <a:prstGeom prst="rightArrow">
            <a:avLst>
              <a:gd name="adj1" fmla="val 50000"/>
              <a:gd name="adj2" fmla="val 5000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cxnSp>
        <p:nvCxnSpPr>
          <p:cNvPr id="397" name="Google Shape;397;p37"/>
          <p:cNvCxnSpPr/>
          <p:nvPr/>
        </p:nvCxnSpPr>
        <p:spPr>
          <a:xfrm rot="10800000" flipH="1">
            <a:off x="2270025" y="1402000"/>
            <a:ext cx="610200" cy="6600"/>
          </a:xfrm>
          <a:prstGeom prst="straightConnector1">
            <a:avLst/>
          </a:prstGeom>
          <a:noFill/>
          <a:ln w="38100" cap="flat" cmpd="sng">
            <a:solidFill>
              <a:srgbClr val="0000FF"/>
            </a:solidFill>
            <a:prstDash val="solid"/>
            <a:round/>
            <a:headEnd type="none" w="med" len="med"/>
            <a:tailEnd type="none" w="med" len="med"/>
          </a:ln>
        </p:spPr>
      </p:cxnSp>
      <p:cxnSp>
        <p:nvCxnSpPr>
          <p:cNvPr id="398" name="Google Shape;398;p37"/>
          <p:cNvCxnSpPr/>
          <p:nvPr/>
        </p:nvCxnSpPr>
        <p:spPr>
          <a:xfrm rot="10800000" flipH="1">
            <a:off x="5546625" y="2164000"/>
            <a:ext cx="610200" cy="6600"/>
          </a:xfrm>
          <a:prstGeom prst="straightConnector1">
            <a:avLst/>
          </a:prstGeom>
          <a:noFill/>
          <a:ln w="38100" cap="flat" cmpd="sng">
            <a:solidFill>
              <a:srgbClr val="FF0000"/>
            </a:solidFill>
            <a:prstDash val="solid"/>
            <a:round/>
            <a:headEnd type="none" w="med" len="med"/>
            <a:tailEnd type="none" w="med" len="med"/>
          </a:ln>
        </p:spPr>
      </p:cxnSp>
      <p:cxnSp>
        <p:nvCxnSpPr>
          <p:cNvPr id="399" name="Google Shape;399;p37"/>
          <p:cNvCxnSpPr/>
          <p:nvPr/>
        </p:nvCxnSpPr>
        <p:spPr>
          <a:xfrm rot="10800000" flipH="1">
            <a:off x="5241825" y="2773600"/>
            <a:ext cx="610200" cy="6600"/>
          </a:xfrm>
          <a:prstGeom prst="straightConnector1">
            <a:avLst/>
          </a:prstGeom>
          <a:noFill/>
          <a:ln w="38100" cap="flat" cmpd="sng">
            <a:solidFill>
              <a:srgbClr val="FF0000"/>
            </a:solidFill>
            <a:prstDash val="solid"/>
            <a:round/>
            <a:headEnd type="none" w="med" len="med"/>
            <a:tailEnd type="none" w="med" len="med"/>
          </a:ln>
        </p:spPr>
      </p:cxnSp>
      <p:cxnSp>
        <p:nvCxnSpPr>
          <p:cNvPr id="400" name="Google Shape;400;p37"/>
          <p:cNvCxnSpPr/>
          <p:nvPr/>
        </p:nvCxnSpPr>
        <p:spPr>
          <a:xfrm rot="10800000" flipH="1">
            <a:off x="3946425" y="3002200"/>
            <a:ext cx="610200" cy="6600"/>
          </a:xfrm>
          <a:prstGeom prst="straightConnector1">
            <a:avLst/>
          </a:prstGeom>
          <a:noFill/>
          <a:ln w="38100" cap="flat" cmpd="sng">
            <a:solidFill>
              <a:srgbClr val="9900FF"/>
            </a:solidFill>
            <a:prstDash val="solid"/>
            <a:round/>
            <a:headEnd type="none" w="med" len="med"/>
            <a:tailEnd type="none" w="med" len="med"/>
          </a:ln>
        </p:spPr>
      </p:cxnSp>
      <p:cxnSp>
        <p:nvCxnSpPr>
          <p:cNvPr id="401" name="Google Shape;401;p37"/>
          <p:cNvCxnSpPr/>
          <p:nvPr/>
        </p:nvCxnSpPr>
        <p:spPr>
          <a:xfrm rot="10800000" flipH="1">
            <a:off x="3489225" y="2849800"/>
            <a:ext cx="610200" cy="6600"/>
          </a:xfrm>
          <a:prstGeom prst="straightConnector1">
            <a:avLst/>
          </a:prstGeom>
          <a:noFill/>
          <a:ln w="38100" cap="flat" cmpd="sng">
            <a:solidFill>
              <a:srgbClr val="0000FF"/>
            </a:solidFill>
            <a:prstDash val="solid"/>
            <a:round/>
            <a:headEnd type="none" w="med" len="med"/>
            <a:tailEnd type="none" w="med" len="med"/>
          </a:ln>
        </p:spPr>
      </p:cxnSp>
      <p:cxnSp>
        <p:nvCxnSpPr>
          <p:cNvPr id="402" name="Google Shape;402;p37"/>
          <p:cNvCxnSpPr/>
          <p:nvPr/>
        </p:nvCxnSpPr>
        <p:spPr>
          <a:xfrm>
            <a:off x="2565250" y="1404950"/>
            <a:ext cx="1279200" cy="1453500"/>
          </a:xfrm>
          <a:prstGeom prst="straightConnector1">
            <a:avLst/>
          </a:prstGeom>
          <a:noFill/>
          <a:ln w="38100" cap="flat" cmpd="sng">
            <a:solidFill>
              <a:srgbClr val="0000FF"/>
            </a:solidFill>
            <a:prstDash val="solid"/>
            <a:round/>
            <a:headEnd type="none" w="med" len="med"/>
            <a:tailEnd type="none" w="med" len="med"/>
          </a:ln>
        </p:spPr>
      </p:cxnSp>
      <p:cxnSp>
        <p:nvCxnSpPr>
          <p:cNvPr id="403" name="Google Shape;403;p37"/>
          <p:cNvCxnSpPr/>
          <p:nvPr/>
        </p:nvCxnSpPr>
        <p:spPr>
          <a:xfrm rot="10800000" flipH="1">
            <a:off x="5510950" y="2169775"/>
            <a:ext cx="354300" cy="623100"/>
          </a:xfrm>
          <a:prstGeom prst="straightConnector1">
            <a:avLst/>
          </a:prstGeom>
          <a:noFill/>
          <a:ln w="38100" cap="flat" cmpd="sng">
            <a:solidFill>
              <a:srgbClr val="FF0000"/>
            </a:solidFill>
            <a:prstDash val="solid"/>
            <a:round/>
            <a:headEnd type="none" w="med" len="med"/>
            <a:tailEnd type="none" w="med" len="med"/>
          </a:ln>
        </p:spPr>
      </p:cxnSp>
      <p:cxnSp>
        <p:nvCxnSpPr>
          <p:cNvPr id="404" name="Google Shape;404;p37"/>
          <p:cNvCxnSpPr/>
          <p:nvPr/>
        </p:nvCxnSpPr>
        <p:spPr>
          <a:xfrm rot="10800000" flipH="1">
            <a:off x="3946425" y="4298275"/>
            <a:ext cx="610200" cy="6600"/>
          </a:xfrm>
          <a:prstGeom prst="straightConnector1">
            <a:avLst/>
          </a:prstGeom>
          <a:noFill/>
          <a:ln w="38100" cap="flat" cmpd="sng">
            <a:solidFill>
              <a:srgbClr val="9900FF"/>
            </a:solidFill>
            <a:prstDash val="solid"/>
            <a:round/>
            <a:headEnd type="none" w="med" len="med"/>
            <a:tailEnd type="none" w="med" len="med"/>
          </a:ln>
        </p:spPr>
      </p:cxnSp>
      <p:cxnSp>
        <p:nvCxnSpPr>
          <p:cNvPr id="405" name="Google Shape;405;p37"/>
          <p:cNvCxnSpPr/>
          <p:nvPr/>
        </p:nvCxnSpPr>
        <p:spPr>
          <a:xfrm>
            <a:off x="4257900" y="3022500"/>
            <a:ext cx="26100" cy="1285800"/>
          </a:xfrm>
          <a:prstGeom prst="straightConnector1">
            <a:avLst/>
          </a:prstGeom>
          <a:noFill/>
          <a:ln w="38100" cap="flat" cmpd="sng">
            <a:solidFill>
              <a:srgbClr val="9900FF"/>
            </a:solidFill>
            <a:prstDash val="solid"/>
            <a:round/>
            <a:headEnd type="none" w="med" len="med"/>
            <a:tailEnd type="none" w="med" len="med"/>
          </a:ln>
        </p:spPr>
      </p:cxnSp>
      <p:sp>
        <p:nvSpPr>
          <p:cNvPr id="406" name="Google Shape;406;p37"/>
          <p:cNvSpPr txBox="1"/>
          <p:nvPr/>
        </p:nvSpPr>
        <p:spPr>
          <a:xfrm>
            <a:off x="1619200" y="1788588"/>
            <a:ext cx="1195200" cy="447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a:solidFill>
                  <a:srgbClr val="0000FF"/>
                </a:solidFill>
                <a:latin typeface="Helvetica Neue"/>
                <a:ea typeface="Helvetica Neue"/>
                <a:cs typeface="Helvetica Neue"/>
                <a:sym typeface="Helvetica Neue"/>
              </a:rPr>
              <a:t>PTT</a:t>
            </a:r>
            <a:endParaRPr sz="2400">
              <a:solidFill>
                <a:schemeClr val="dk1"/>
              </a:solidFill>
              <a:latin typeface="Helvetica Neue"/>
              <a:ea typeface="Helvetica Neue"/>
              <a:cs typeface="Helvetica Neue"/>
              <a:sym typeface="Helvetica Neue"/>
            </a:endParaRPr>
          </a:p>
        </p:txBody>
      </p:sp>
      <p:sp>
        <p:nvSpPr>
          <p:cNvPr id="407" name="Google Shape;407;p37"/>
          <p:cNvSpPr txBox="1"/>
          <p:nvPr/>
        </p:nvSpPr>
        <p:spPr>
          <a:xfrm>
            <a:off x="2694550" y="3334100"/>
            <a:ext cx="1505700" cy="685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a:solidFill>
                  <a:srgbClr val="9900FF"/>
                </a:solidFill>
                <a:latin typeface="Helvetica Neue"/>
                <a:ea typeface="Helvetica Neue"/>
                <a:cs typeface="Helvetica Neue"/>
                <a:sym typeface="Helvetica Neue"/>
              </a:rPr>
              <a:t>PTT and PT/INR</a:t>
            </a:r>
            <a:endParaRPr sz="2400">
              <a:solidFill>
                <a:srgbClr val="434343"/>
              </a:solidFill>
              <a:latin typeface="Helvetica Neue"/>
              <a:ea typeface="Helvetica Neue"/>
              <a:cs typeface="Helvetica Neue"/>
              <a:sym typeface="Helvetica Neue"/>
            </a:endParaRPr>
          </a:p>
        </p:txBody>
      </p:sp>
      <p:sp>
        <p:nvSpPr>
          <p:cNvPr id="408" name="Google Shape;408;p37"/>
          <p:cNvSpPr txBox="1"/>
          <p:nvPr/>
        </p:nvSpPr>
        <p:spPr>
          <a:xfrm>
            <a:off x="6452875" y="2138425"/>
            <a:ext cx="2302800" cy="685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a:solidFill>
                  <a:srgbClr val="FF0000"/>
                </a:solidFill>
                <a:latin typeface="Helvetica Neue"/>
                <a:ea typeface="Helvetica Neue"/>
                <a:cs typeface="Helvetica Neue"/>
                <a:sym typeface="Helvetica Neue"/>
              </a:rPr>
              <a:t>PT/INR</a:t>
            </a:r>
            <a:endParaRPr sz="2400">
              <a:solidFill>
                <a:srgbClr val="434343"/>
              </a:solidFill>
              <a:latin typeface="Helvetica Neue"/>
              <a:ea typeface="Helvetica Neue"/>
              <a:cs typeface="Helvetica Neue"/>
              <a:sym typeface="Helvetica Neue"/>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12"/>
        <p:cNvGrpSpPr/>
        <p:nvPr/>
      </p:nvGrpSpPr>
      <p:grpSpPr>
        <a:xfrm>
          <a:off x="0" y="0"/>
          <a:ext cx="0" cy="0"/>
          <a:chOff x="0" y="0"/>
          <a:chExt cx="0" cy="0"/>
        </a:xfrm>
      </p:grpSpPr>
      <p:sp>
        <p:nvSpPr>
          <p:cNvPr id="413" name="Google Shape;413;p3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Coagulation Cascade</a:t>
            </a:r>
            <a:endParaRPr/>
          </a:p>
        </p:txBody>
      </p:sp>
      <p:sp>
        <p:nvSpPr>
          <p:cNvPr id="414" name="Google Shape;414;p38"/>
          <p:cNvSpPr txBox="1">
            <a:spLocks noGrp="1"/>
          </p:cNvSpPr>
          <p:nvPr>
            <p:ph type="subTitle" idx="4294967295"/>
          </p:nvPr>
        </p:nvSpPr>
        <p:spPr>
          <a:xfrm>
            <a:off x="6713850" y="4707550"/>
            <a:ext cx="2455500" cy="388200"/>
          </a:xfrm>
          <a:prstGeom prst="rect">
            <a:avLst/>
          </a:prstGeom>
          <a:ln>
            <a:noFill/>
          </a:ln>
        </p:spPr>
        <p:txBody>
          <a:bodyPr spcFirstLastPara="1" wrap="square" lIns="91425" tIns="91425" rIns="91425" bIns="91425" anchor="t" anchorCtr="0">
            <a:normAutofit fontScale="70000"/>
          </a:bodyPr>
          <a:lstStyle/>
          <a:p>
            <a:pPr marL="0" lvl="0" indent="0" algn="l" rtl="0">
              <a:spcBef>
                <a:spcPts val="0"/>
              </a:spcBef>
              <a:spcAft>
                <a:spcPts val="1200"/>
              </a:spcAft>
              <a:buNone/>
            </a:pPr>
            <a:r>
              <a:rPr lang="en"/>
              <a:t>CME </a:t>
            </a:r>
            <a:r>
              <a:rPr lang="en" b="1"/>
              <a:t>52706 // </a:t>
            </a:r>
            <a:r>
              <a:rPr lang="en"/>
              <a:t>513-409-9506</a:t>
            </a:r>
            <a:endParaRPr/>
          </a:p>
        </p:txBody>
      </p:sp>
      <p:sp>
        <p:nvSpPr>
          <p:cNvPr id="415" name="Google Shape;415;p38"/>
          <p:cNvSpPr txBox="1"/>
          <p:nvPr/>
        </p:nvSpPr>
        <p:spPr>
          <a:xfrm>
            <a:off x="3032075" y="1205200"/>
            <a:ext cx="465900" cy="38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dk1"/>
                </a:solidFill>
                <a:latin typeface="Helvetica Neue"/>
                <a:ea typeface="Helvetica Neue"/>
                <a:cs typeface="Helvetica Neue"/>
                <a:sym typeface="Helvetica Neue"/>
              </a:rPr>
              <a:t>12</a:t>
            </a:r>
            <a:endParaRPr sz="1800">
              <a:solidFill>
                <a:schemeClr val="dk1"/>
              </a:solidFill>
              <a:latin typeface="Helvetica Neue"/>
              <a:ea typeface="Helvetica Neue"/>
              <a:cs typeface="Helvetica Neue"/>
              <a:sym typeface="Helvetica Neue"/>
            </a:endParaRPr>
          </a:p>
        </p:txBody>
      </p:sp>
      <p:sp>
        <p:nvSpPr>
          <p:cNvPr id="416" name="Google Shape;416;p38"/>
          <p:cNvSpPr txBox="1"/>
          <p:nvPr/>
        </p:nvSpPr>
        <p:spPr>
          <a:xfrm>
            <a:off x="3413075" y="1586200"/>
            <a:ext cx="465900" cy="38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dk1"/>
                </a:solidFill>
                <a:latin typeface="Helvetica Neue"/>
                <a:ea typeface="Helvetica Neue"/>
                <a:cs typeface="Helvetica Neue"/>
                <a:sym typeface="Helvetica Neue"/>
              </a:rPr>
              <a:t>11</a:t>
            </a:r>
            <a:endParaRPr sz="1800">
              <a:solidFill>
                <a:schemeClr val="dk1"/>
              </a:solidFill>
              <a:latin typeface="Helvetica Neue"/>
              <a:ea typeface="Helvetica Neue"/>
              <a:cs typeface="Helvetica Neue"/>
              <a:sym typeface="Helvetica Neue"/>
            </a:endParaRPr>
          </a:p>
        </p:txBody>
      </p:sp>
      <p:sp>
        <p:nvSpPr>
          <p:cNvPr id="417" name="Google Shape;417;p38"/>
          <p:cNvSpPr txBox="1"/>
          <p:nvPr/>
        </p:nvSpPr>
        <p:spPr>
          <a:xfrm>
            <a:off x="3851050" y="2112400"/>
            <a:ext cx="465900" cy="38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dk1"/>
                </a:solidFill>
                <a:latin typeface="Helvetica Neue"/>
                <a:ea typeface="Helvetica Neue"/>
                <a:cs typeface="Helvetica Neue"/>
                <a:sym typeface="Helvetica Neue"/>
              </a:rPr>
              <a:t>9</a:t>
            </a:r>
            <a:endParaRPr sz="1800">
              <a:solidFill>
                <a:schemeClr val="dk1"/>
              </a:solidFill>
              <a:latin typeface="Helvetica Neue"/>
              <a:ea typeface="Helvetica Neue"/>
              <a:cs typeface="Helvetica Neue"/>
              <a:sym typeface="Helvetica Neue"/>
            </a:endParaRPr>
          </a:p>
        </p:txBody>
      </p:sp>
      <p:sp>
        <p:nvSpPr>
          <p:cNvPr id="418" name="Google Shape;418;p38"/>
          <p:cNvSpPr txBox="1"/>
          <p:nvPr/>
        </p:nvSpPr>
        <p:spPr>
          <a:xfrm>
            <a:off x="4175075" y="2500600"/>
            <a:ext cx="465900" cy="38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dk1"/>
                </a:solidFill>
                <a:latin typeface="Helvetica Neue"/>
                <a:ea typeface="Helvetica Neue"/>
                <a:cs typeface="Helvetica Neue"/>
                <a:sym typeface="Helvetica Neue"/>
              </a:rPr>
              <a:t>8</a:t>
            </a:r>
            <a:endParaRPr sz="1800">
              <a:solidFill>
                <a:schemeClr val="dk1"/>
              </a:solidFill>
              <a:latin typeface="Helvetica Neue"/>
              <a:ea typeface="Helvetica Neue"/>
              <a:cs typeface="Helvetica Neue"/>
              <a:sym typeface="Helvetica Neue"/>
            </a:endParaRPr>
          </a:p>
        </p:txBody>
      </p:sp>
      <p:sp>
        <p:nvSpPr>
          <p:cNvPr id="419" name="Google Shape;419;p38"/>
          <p:cNvSpPr txBox="1"/>
          <p:nvPr/>
        </p:nvSpPr>
        <p:spPr>
          <a:xfrm>
            <a:off x="5021975" y="2148375"/>
            <a:ext cx="465900" cy="38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dk1"/>
                </a:solidFill>
                <a:latin typeface="Helvetica Neue"/>
                <a:ea typeface="Helvetica Neue"/>
                <a:cs typeface="Helvetica Neue"/>
                <a:sym typeface="Helvetica Neue"/>
              </a:rPr>
              <a:t>7</a:t>
            </a:r>
            <a:endParaRPr sz="1800">
              <a:solidFill>
                <a:schemeClr val="dk1"/>
              </a:solidFill>
              <a:latin typeface="Helvetica Neue"/>
              <a:ea typeface="Helvetica Neue"/>
              <a:cs typeface="Helvetica Neue"/>
              <a:sym typeface="Helvetica Neue"/>
            </a:endParaRPr>
          </a:p>
        </p:txBody>
      </p:sp>
      <p:sp>
        <p:nvSpPr>
          <p:cNvPr id="420" name="Google Shape;420;p38"/>
          <p:cNvSpPr txBox="1"/>
          <p:nvPr/>
        </p:nvSpPr>
        <p:spPr>
          <a:xfrm>
            <a:off x="4572000" y="2805125"/>
            <a:ext cx="465900" cy="38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dk1"/>
                </a:solidFill>
                <a:latin typeface="Helvetica Neue"/>
                <a:ea typeface="Helvetica Neue"/>
                <a:cs typeface="Helvetica Neue"/>
                <a:sym typeface="Helvetica Neue"/>
              </a:rPr>
              <a:t>10</a:t>
            </a:r>
            <a:endParaRPr sz="1800">
              <a:solidFill>
                <a:schemeClr val="dk1"/>
              </a:solidFill>
              <a:latin typeface="Helvetica Neue"/>
              <a:ea typeface="Helvetica Neue"/>
              <a:cs typeface="Helvetica Neue"/>
              <a:sym typeface="Helvetica Neue"/>
            </a:endParaRPr>
          </a:p>
        </p:txBody>
      </p:sp>
      <p:sp>
        <p:nvSpPr>
          <p:cNvPr id="421" name="Google Shape;421;p38"/>
          <p:cNvSpPr txBox="1"/>
          <p:nvPr/>
        </p:nvSpPr>
        <p:spPr>
          <a:xfrm>
            <a:off x="4640975" y="3193325"/>
            <a:ext cx="465900" cy="38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dk1"/>
                </a:solidFill>
                <a:latin typeface="Helvetica Neue"/>
                <a:ea typeface="Helvetica Neue"/>
                <a:cs typeface="Helvetica Neue"/>
                <a:sym typeface="Helvetica Neue"/>
              </a:rPr>
              <a:t>5</a:t>
            </a:r>
            <a:endParaRPr sz="1800">
              <a:solidFill>
                <a:schemeClr val="dk1"/>
              </a:solidFill>
              <a:latin typeface="Helvetica Neue"/>
              <a:ea typeface="Helvetica Neue"/>
              <a:cs typeface="Helvetica Neue"/>
              <a:sym typeface="Helvetica Neue"/>
            </a:endParaRPr>
          </a:p>
        </p:txBody>
      </p:sp>
      <p:sp>
        <p:nvSpPr>
          <p:cNvPr id="422" name="Google Shape;422;p38"/>
          <p:cNvSpPr txBox="1"/>
          <p:nvPr/>
        </p:nvSpPr>
        <p:spPr>
          <a:xfrm>
            <a:off x="4640975" y="3581525"/>
            <a:ext cx="465900" cy="38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dk1"/>
                </a:solidFill>
                <a:latin typeface="Helvetica Neue"/>
                <a:ea typeface="Helvetica Neue"/>
                <a:cs typeface="Helvetica Neue"/>
                <a:sym typeface="Helvetica Neue"/>
              </a:rPr>
              <a:t>2</a:t>
            </a:r>
            <a:endParaRPr sz="1800">
              <a:solidFill>
                <a:schemeClr val="dk1"/>
              </a:solidFill>
              <a:latin typeface="Helvetica Neue"/>
              <a:ea typeface="Helvetica Neue"/>
              <a:cs typeface="Helvetica Neue"/>
              <a:sym typeface="Helvetica Neue"/>
            </a:endParaRPr>
          </a:p>
        </p:txBody>
      </p:sp>
      <p:sp>
        <p:nvSpPr>
          <p:cNvPr id="423" name="Google Shape;423;p38"/>
          <p:cNvSpPr txBox="1"/>
          <p:nvPr/>
        </p:nvSpPr>
        <p:spPr>
          <a:xfrm>
            <a:off x="4640975" y="3969725"/>
            <a:ext cx="465900" cy="38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dk1"/>
                </a:solidFill>
                <a:latin typeface="Helvetica Neue"/>
                <a:ea typeface="Helvetica Neue"/>
                <a:cs typeface="Helvetica Neue"/>
                <a:sym typeface="Helvetica Neue"/>
              </a:rPr>
              <a:t>1</a:t>
            </a:r>
            <a:endParaRPr sz="1800">
              <a:solidFill>
                <a:schemeClr val="dk1"/>
              </a:solidFill>
              <a:latin typeface="Helvetica Neue"/>
              <a:ea typeface="Helvetica Neue"/>
              <a:cs typeface="Helvetica Neue"/>
              <a:sym typeface="Helvetica Neue"/>
            </a:endParaRPr>
          </a:p>
        </p:txBody>
      </p:sp>
      <p:sp>
        <p:nvSpPr>
          <p:cNvPr id="424" name="Google Shape;424;p38"/>
          <p:cNvSpPr/>
          <p:nvPr/>
        </p:nvSpPr>
        <p:spPr>
          <a:xfrm rot="2957349">
            <a:off x="3345290" y="1586829"/>
            <a:ext cx="204219" cy="85091"/>
          </a:xfrm>
          <a:prstGeom prst="rightArrow">
            <a:avLst>
              <a:gd name="adj1" fmla="val 50000"/>
              <a:gd name="adj2" fmla="val 5000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
        <p:nvSpPr>
          <p:cNvPr id="425" name="Google Shape;425;p38"/>
          <p:cNvSpPr/>
          <p:nvPr/>
        </p:nvSpPr>
        <p:spPr>
          <a:xfrm rot="2957349">
            <a:off x="3726290" y="2044029"/>
            <a:ext cx="204219" cy="85091"/>
          </a:xfrm>
          <a:prstGeom prst="rightArrow">
            <a:avLst>
              <a:gd name="adj1" fmla="val 50000"/>
              <a:gd name="adj2" fmla="val 5000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
        <p:nvSpPr>
          <p:cNvPr id="426" name="Google Shape;426;p38"/>
          <p:cNvSpPr/>
          <p:nvPr/>
        </p:nvSpPr>
        <p:spPr>
          <a:xfrm rot="2957349">
            <a:off x="4077315" y="2529204"/>
            <a:ext cx="204219" cy="85091"/>
          </a:xfrm>
          <a:prstGeom prst="rightArrow">
            <a:avLst>
              <a:gd name="adj1" fmla="val 50000"/>
              <a:gd name="adj2" fmla="val 5000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
        <p:nvSpPr>
          <p:cNvPr id="427" name="Google Shape;427;p38"/>
          <p:cNvSpPr/>
          <p:nvPr/>
        </p:nvSpPr>
        <p:spPr>
          <a:xfrm rot="1923479">
            <a:off x="4450677" y="2844582"/>
            <a:ext cx="242475" cy="85160"/>
          </a:xfrm>
          <a:prstGeom prst="rightArrow">
            <a:avLst>
              <a:gd name="adj1" fmla="val 50000"/>
              <a:gd name="adj2" fmla="val 5000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
        <p:nvSpPr>
          <p:cNvPr id="428" name="Google Shape;428;p38"/>
          <p:cNvSpPr/>
          <p:nvPr/>
        </p:nvSpPr>
        <p:spPr>
          <a:xfrm rot="7148661">
            <a:off x="4788137" y="2652210"/>
            <a:ext cx="465081" cy="84997"/>
          </a:xfrm>
          <a:prstGeom prst="rightArrow">
            <a:avLst>
              <a:gd name="adj1" fmla="val 50000"/>
              <a:gd name="adj2" fmla="val 5000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
        <p:nvSpPr>
          <p:cNvPr id="429" name="Google Shape;429;p38"/>
          <p:cNvSpPr/>
          <p:nvPr/>
        </p:nvSpPr>
        <p:spPr>
          <a:xfrm rot="5181017">
            <a:off x="4730868" y="3196139"/>
            <a:ext cx="146096" cy="85072"/>
          </a:xfrm>
          <a:prstGeom prst="rightArrow">
            <a:avLst>
              <a:gd name="adj1" fmla="val 50000"/>
              <a:gd name="adj2" fmla="val 5000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
        <p:nvSpPr>
          <p:cNvPr id="430" name="Google Shape;430;p38"/>
          <p:cNvSpPr/>
          <p:nvPr/>
        </p:nvSpPr>
        <p:spPr>
          <a:xfrm rot="5181017">
            <a:off x="4730868" y="3577139"/>
            <a:ext cx="146096" cy="85072"/>
          </a:xfrm>
          <a:prstGeom prst="rightArrow">
            <a:avLst>
              <a:gd name="adj1" fmla="val 50000"/>
              <a:gd name="adj2" fmla="val 5000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
        <p:nvSpPr>
          <p:cNvPr id="431" name="Google Shape;431;p38"/>
          <p:cNvSpPr/>
          <p:nvPr/>
        </p:nvSpPr>
        <p:spPr>
          <a:xfrm rot="5181017">
            <a:off x="4730868" y="3958139"/>
            <a:ext cx="146096" cy="85072"/>
          </a:xfrm>
          <a:prstGeom prst="rightArrow">
            <a:avLst>
              <a:gd name="adj1" fmla="val 50000"/>
              <a:gd name="adj2" fmla="val 5000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cxnSp>
        <p:nvCxnSpPr>
          <p:cNvPr id="432" name="Google Shape;432;p38"/>
          <p:cNvCxnSpPr/>
          <p:nvPr/>
        </p:nvCxnSpPr>
        <p:spPr>
          <a:xfrm rot="10800000" flipH="1">
            <a:off x="2270025" y="1402000"/>
            <a:ext cx="610200" cy="6600"/>
          </a:xfrm>
          <a:prstGeom prst="straightConnector1">
            <a:avLst/>
          </a:prstGeom>
          <a:noFill/>
          <a:ln w="38100" cap="flat" cmpd="sng">
            <a:solidFill>
              <a:srgbClr val="0000FF"/>
            </a:solidFill>
            <a:prstDash val="solid"/>
            <a:round/>
            <a:headEnd type="none" w="med" len="med"/>
            <a:tailEnd type="none" w="med" len="med"/>
          </a:ln>
        </p:spPr>
      </p:cxnSp>
      <p:cxnSp>
        <p:nvCxnSpPr>
          <p:cNvPr id="433" name="Google Shape;433;p38"/>
          <p:cNvCxnSpPr/>
          <p:nvPr/>
        </p:nvCxnSpPr>
        <p:spPr>
          <a:xfrm rot="10800000" flipH="1">
            <a:off x="5546625" y="2164000"/>
            <a:ext cx="610200" cy="6600"/>
          </a:xfrm>
          <a:prstGeom prst="straightConnector1">
            <a:avLst/>
          </a:prstGeom>
          <a:noFill/>
          <a:ln w="38100" cap="flat" cmpd="sng">
            <a:solidFill>
              <a:srgbClr val="FF0000"/>
            </a:solidFill>
            <a:prstDash val="solid"/>
            <a:round/>
            <a:headEnd type="none" w="med" len="med"/>
            <a:tailEnd type="none" w="med" len="med"/>
          </a:ln>
        </p:spPr>
      </p:cxnSp>
      <p:cxnSp>
        <p:nvCxnSpPr>
          <p:cNvPr id="434" name="Google Shape;434;p38"/>
          <p:cNvCxnSpPr/>
          <p:nvPr/>
        </p:nvCxnSpPr>
        <p:spPr>
          <a:xfrm rot="10800000" flipH="1">
            <a:off x="5241825" y="2773600"/>
            <a:ext cx="610200" cy="6600"/>
          </a:xfrm>
          <a:prstGeom prst="straightConnector1">
            <a:avLst/>
          </a:prstGeom>
          <a:noFill/>
          <a:ln w="38100" cap="flat" cmpd="sng">
            <a:solidFill>
              <a:srgbClr val="FF0000"/>
            </a:solidFill>
            <a:prstDash val="solid"/>
            <a:round/>
            <a:headEnd type="none" w="med" len="med"/>
            <a:tailEnd type="none" w="med" len="med"/>
          </a:ln>
        </p:spPr>
      </p:cxnSp>
      <p:cxnSp>
        <p:nvCxnSpPr>
          <p:cNvPr id="435" name="Google Shape;435;p38"/>
          <p:cNvCxnSpPr/>
          <p:nvPr/>
        </p:nvCxnSpPr>
        <p:spPr>
          <a:xfrm rot="10800000" flipH="1">
            <a:off x="3946425" y="3002200"/>
            <a:ext cx="610200" cy="6600"/>
          </a:xfrm>
          <a:prstGeom prst="straightConnector1">
            <a:avLst/>
          </a:prstGeom>
          <a:noFill/>
          <a:ln w="38100" cap="flat" cmpd="sng">
            <a:solidFill>
              <a:srgbClr val="9900FF"/>
            </a:solidFill>
            <a:prstDash val="solid"/>
            <a:round/>
            <a:headEnd type="none" w="med" len="med"/>
            <a:tailEnd type="none" w="med" len="med"/>
          </a:ln>
        </p:spPr>
      </p:cxnSp>
      <p:cxnSp>
        <p:nvCxnSpPr>
          <p:cNvPr id="436" name="Google Shape;436;p38"/>
          <p:cNvCxnSpPr/>
          <p:nvPr/>
        </p:nvCxnSpPr>
        <p:spPr>
          <a:xfrm rot="10800000" flipH="1">
            <a:off x="3489225" y="2849800"/>
            <a:ext cx="610200" cy="6600"/>
          </a:xfrm>
          <a:prstGeom prst="straightConnector1">
            <a:avLst/>
          </a:prstGeom>
          <a:noFill/>
          <a:ln w="38100" cap="flat" cmpd="sng">
            <a:solidFill>
              <a:srgbClr val="0000FF"/>
            </a:solidFill>
            <a:prstDash val="solid"/>
            <a:round/>
            <a:headEnd type="none" w="med" len="med"/>
            <a:tailEnd type="none" w="med" len="med"/>
          </a:ln>
        </p:spPr>
      </p:cxnSp>
      <p:cxnSp>
        <p:nvCxnSpPr>
          <p:cNvPr id="437" name="Google Shape;437;p38"/>
          <p:cNvCxnSpPr/>
          <p:nvPr/>
        </p:nvCxnSpPr>
        <p:spPr>
          <a:xfrm>
            <a:off x="2565250" y="1404950"/>
            <a:ext cx="1279200" cy="1453500"/>
          </a:xfrm>
          <a:prstGeom prst="straightConnector1">
            <a:avLst/>
          </a:prstGeom>
          <a:noFill/>
          <a:ln w="38100" cap="flat" cmpd="sng">
            <a:solidFill>
              <a:srgbClr val="0000FF"/>
            </a:solidFill>
            <a:prstDash val="solid"/>
            <a:round/>
            <a:headEnd type="none" w="med" len="med"/>
            <a:tailEnd type="none" w="med" len="med"/>
          </a:ln>
        </p:spPr>
      </p:cxnSp>
      <p:cxnSp>
        <p:nvCxnSpPr>
          <p:cNvPr id="438" name="Google Shape;438;p38"/>
          <p:cNvCxnSpPr/>
          <p:nvPr/>
        </p:nvCxnSpPr>
        <p:spPr>
          <a:xfrm rot="10800000" flipH="1">
            <a:off x="5510950" y="2169775"/>
            <a:ext cx="354300" cy="623100"/>
          </a:xfrm>
          <a:prstGeom prst="straightConnector1">
            <a:avLst/>
          </a:prstGeom>
          <a:noFill/>
          <a:ln w="38100" cap="flat" cmpd="sng">
            <a:solidFill>
              <a:srgbClr val="FF0000"/>
            </a:solidFill>
            <a:prstDash val="solid"/>
            <a:round/>
            <a:headEnd type="none" w="med" len="med"/>
            <a:tailEnd type="none" w="med" len="med"/>
          </a:ln>
        </p:spPr>
      </p:cxnSp>
      <p:cxnSp>
        <p:nvCxnSpPr>
          <p:cNvPr id="439" name="Google Shape;439;p38"/>
          <p:cNvCxnSpPr/>
          <p:nvPr/>
        </p:nvCxnSpPr>
        <p:spPr>
          <a:xfrm rot="10800000" flipH="1">
            <a:off x="3946425" y="4298275"/>
            <a:ext cx="610200" cy="6600"/>
          </a:xfrm>
          <a:prstGeom prst="straightConnector1">
            <a:avLst/>
          </a:prstGeom>
          <a:noFill/>
          <a:ln w="38100" cap="flat" cmpd="sng">
            <a:solidFill>
              <a:srgbClr val="9900FF"/>
            </a:solidFill>
            <a:prstDash val="solid"/>
            <a:round/>
            <a:headEnd type="none" w="med" len="med"/>
            <a:tailEnd type="none" w="med" len="med"/>
          </a:ln>
        </p:spPr>
      </p:cxnSp>
      <p:cxnSp>
        <p:nvCxnSpPr>
          <p:cNvPr id="440" name="Google Shape;440;p38"/>
          <p:cNvCxnSpPr/>
          <p:nvPr/>
        </p:nvCxnSpPr>
        <p:spPr>
          <a:xfrm>
            <a:off x="4257900" y="3022500"/>
            <a:ext cx="26100" cy="1285800"/>
          </a:xfrm>
          <a:prstGeom prst="straightConnector1">
            <a:avLst/>
          </a:prstGeom>
          <a:noFill/>
          <a:ln w="38100" cap="flat" cmpd="sng">
            <a:solidFill>
              <a:srgbClr val="9900FF"/>
            </a:solidFill>
            <a:prstDash val="solid"/>
            <a:round/>
            <a:headEnd type="none" w="med" len="med"/>
            <a:tailEnd type="none" w="med" len="med"/>
          </a:ln>
        </p:spPr>
      </p:cxnSp>
      <p:sp>
        <p:nvSpPr>
          <p:cNvPr id="441" name="Google Shape;441;p38"/>
          <p:cNvSpPr txBox="1"/>
          <p:nvPr/>
        </p:nvSpPr>
        <p:spPr>
          <a:xfrm>
            <a:off x="713850" y="1526675"/>
            <a:ext cx="2302800" cy="1009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u="sng">
                <a:solidFill>
                  <a:srgbClr val="0000FF"/>
                </a:solidFill>
                <a:latin typeface="Helvetica Neue"/>
                <a:ea typeface="Helvetica Neue"/>
                <a:cs typeface="Helvetica Neue"/>
                <a:sym typeface="Helvetica Neue"/>
              </a:rPr>
              <a:t>Increased PTT</a:t>
            </a:r>
            <a:endParaRPr sz="1200" u="sng">
              <a:solidFill>
                <a:srgbClr val="0000FF"/>
              </a:solidFill>
              <a:latin typeface="Helvetica Neue"/>
              <a:ea typeface="Helvetica Neue"/>
              <a:cs typeface="Helvetica Neue"/>
              <a:sym typeface="Helvetica Neue"/>
            </a:endParaRPr>
          </a:p>
          <a:p>
            <a:pPr marL="457200" lvl="0" indent="-304800" algn="l" rtl="0">
              <a:spcBef>
                <a:spcPts val="0"/>
              </a:spcBef>
              <a:spcAft>
                <a:spcPts val="0"/>
              </a:spcAft>
              <a:buClr>
                <a:schemeClr val="dk1"/>
              </a:buClr>
              <a:buSzPts val="1200"/>
              <a:buFont typeface="Helvetica Neue"/>
              <a:buChar char="-"/>
            </a:pPr>
            <a:r>
              <a:rPr lang="en" sz="1200">
                <a:solidFill>
                  <a:schemeClr val="dk1"/>
                </a:solidFill>
                <a:latin typeface="Helvetica Neue"/>
                <a:ea typeface="Helvetica Neue"/>
                <a:cs typeface="Helvetica Neue"/>
                <a:sym typeface="Helvetica Neue"/>
              </a:rPr>
              <a:t>Hemophilia A (8) “</a:t>
            </a:r>
            <a:r>
              <a:rPr lang="en" sz="1200" b="1" u="sng">
                <a:solidFill>
                  <a:schemeClr val="dk1"/>
                </a:solidFill>
                <a:latin typeface="Helvetica Neue"/>
                <a:ea typeface="Helvetica Neue"/>
                <a:cs typeface="Helvetica Neue"/>
                <a:sym typeface="Helvetica Neue"/>
              </a:rPr>
              <a:t>a</a:t>
            </a:r>
            <a:r>
              <a:rPr lang="en" sz="1200">
                <a:solidFill>
                  <a:schemeClr val="dk1"/>
                </a:solidFill>
                <a:latin typeface="Helvetica Neue"/>
                <a:ea typeface="Helvetica Neue"/>
                <a:cs typeface="Helvetica Neue"/>
                <a:sym typeface="Helvetica Neue"/>
              </a:rPr>
              <a:t>te”</a:t>
            </a:r>
            <a:endParaRPr sz="1200">
              <a:solidFill>
                <a:schemeClr val="dk1"/>
              </a:solidFill>
              <a:latin typeface="Helvetica Neue"/>
              <a:ea typeface="Helvetica Neue"/>
              <a:cs typeface="Helvetica Neue"/>
              <a:sym typeface="Helvetica Neue"/>
            </a:endParaRPr>
          </a:p>
          <a:p>
            <a:pPr marL="457200" lvl="0" indent="-304800" algn="l" rtl="0">
              <a:spcBef>
                <a:spcPts val="0"/>
              </a:spcBef>
              <a:spcAft>
                <a:spcPts val="0"/>
              </a:spcAft>
              <a:buClr>
                <a:schemeClr val="dk1"/>
              </a:buClr>
              <a:buSzPts val="1200"/>
              <a:buFont typeface="Helvetica Neue"/>
              <a:buChar char="-"/>
            </a:pPr>
            <a:r>
              <a:rPr lang="en" sz="1200">
                <a:solidFill>
                  <a:schemeClr val="dk1"/>
                </a:solidFill>
                <a:latin typeface="Helvetica Neue"/>
                <a:ea typeface="Helvetica Neue"/>
                <a:cs typeface="Helvetica Neue"/>
                <a:sym typeface="Helvetica Neue"/>
              </a:rPr>
              <a:t>Hemophilia B (9)</a:t>
            </a:r>
            <a:endParaRPr sz="1200">
              <a:solidFill>
                <a:schemeClr val="dk1"/>
              </a:solidFill>
              <a:latin typeface="Helvetica Neue"/>
              <a:ea typeface="Helvetica Neue"/>
              <a:cs typeface="Helvetica Neue"/>
              <a:sym typeface="Helvetica Neue"/>
            </a:endParaRPr>
          </a:p>
          <a:p>
            <a:pPr marL="457200" lvl="0" indent="-304800" algn="l" rtl="0">
              <a:spcBef>
                <a:spcPts val="0"/>
              </a:spcBef>
              <a:spcAft>
                <a:spcPts val="0"/>
              </a:spcAft>
              <a:buClr>
                <a:schemeClr val="dk1"/>
              </a:buClr>
              <a:buSzPts val="1200"/>
              <a:buFont typeface="Helvetica Neue"/>
              <a:buChar char="-"/>
            </a:pPr>
            <a:r>
              <a:rPr lang="en" sz="1200">
                <a:solidFill>
                  <a:schemeClr val="dk1"/>
                </a:solidFill>
                <a:latin typeface="Helvetica Neue"/>
                <a:ea typeface="Helvetica Neue"/>
                <a:cs typeface="Helvetica Neue"/>
                <a:sym typeface="Helvetica Neue"/>
              </a:rPr>
              <a:t>Hemophilia C (11)</a:t>
            </a:r>
            <a:endParaRPr sz="1200">
              <a:solidFill>
                <a:schemeClr val="dk1"/>
              </a:solidFill>
              <a:latin typeface="Helvetica Neue"/>
              <a:ea typeface="Helvetica Neue"/>
              <a:cs typeface="Helvetica Neue"/>
              <a:sym typeface="Helvetica Neue"/>
            </a:endParaRPr>
          </a:p>
        </p:txBody>
      </p:sp>
      <p:sp>
        <p:nvSpPr>
          <p:cNvPr id="442" name="Google Shape;442;p38"/>
          <p:cNvSpPr txBox="1"/>
          <p:nvPr/>
        </p:nvSpPr>
        <p:spPr>
          <a:xfrm>
            <a:off x="1842825" y="3006750"/>
            <a:ext cx="2256600" cy="1362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u="sng">
                <a:solidFill>
                  <a:srgbClr val="9900FF"/>
                </a:solidFill>
                <a:latin typeface="Helvetica Neue"/>
                <a:ea typeface="Helvetica Neue"/>
                <a:cs typeface="Helvetica Neue"/>
                <a:sym typeface="Helvetica Neue"/>
              </a:rPr>
              <a:t>Increased PTT and PT/INR</a:t>
            </a:r>
            <a:endParaRPr sz="1200" u="sng">
              <a:solidFill>
                <a:srgbClr val="9900FF"/>
              </a:solidFill>
              <a:latin typeface="Helvetica Neue"/>
              <a:ea typeface="Helvetica Neue"/>
              <a:cs typeface="Helvetica Neue"/>
              <a:sym typeface="Helvetica Neue"/>
            </a:endParaRPr>
          </a:p>
          <a:p>
            <a:pPr marL="457200" lvl="0" indent="-304800" algn="l" rtl="0">
              <a:spcBef>
                <a:spcPts val="0"/>
              </a:spcBef>
              <a:spcAft>
                <a:spcPts val="0"/>
              </a:spcAft>
              <a:buClr>
                <a:srgbClr val="434343"/>
              </a:buClr>
              <a:buSzPts val="1200"/>
              <a:buFont typeface="Helvetica Neue"/>
              <a:buChar char="-"/>
            </a:pPr>
            <a:r>
              <a:rPr lang="en" sz="1200">
                <a:solidFill>
                  <a:srgbClr val="434343"/>
                </a:solidFill>
                <a:latin typeface="Helvetica Neue"/>
                <a:ea typeface="Helvetica Neue"/>
                <a:cs typeface="Helvetica Neue"/>
                <a:sym typeface="Helvetica Neue"/>
              </a:rPr>
              <a:t>DIC</a:t>
            </a:r>
            <a:endParaRPr sz="1200">
              <a:solidFill>
                <a:srgbClr val="434343"/>
              </a:solidFill>
              <a:latin typeface="Helvetica Neue"/>
              <a:ea typeface="Helvetica Neue"/>
              <a:cs typeface="Helvetica Neue"/>
              <a:sym typeface="Helvetica Neue"/>
            </a:endParaRPr>
          </a:p>
          <a:p>
            <a:pPr marL="457200" lvl="0" indent="-304800" algn="l" rtl="0">
              <a:spcBef>
                <a:spcPts val="0"/>
              </a:spcBef>
              <a:spcAft>
                <a:spcPts val="0"/>
              </a:spcAft>
              <a:buClr>
                <a:srgbClr val="434343"/>
              </a:buClr>
              <a:buSzPts val="1200"/>
              <a:buFont typeface="Helvetica Neue"/>
              <a:buChar char="-"/>
            </a:pPr>
            <a:r>
              <a:rPr lang="en" sz="1200">
                <a:solidFill>
                  <a:srgbClr val="434343"/>
                </a:solidFill>
                <a:latin typeface="Helvetica Neue"/>
                <a:ea typeface="Helvetica Neue"/>
                <a:cs typeface="Helvetica Neue"/>
                <a:sym typeface="Helvetica Neue"/>
              </a:rPr>
              <a:t>Factor 10 deficiency</a:t>
            </a:r>
            <a:endParaRPr sz="1200">
              <a:solidFill>
                <a:srgbClr val="434343"/>
              </a:solidFill>
              <a:latin typeface="Helvetica Neue"/>
              <a:ea typeface="Helvetica Neue"/>
              <a:cs typeface="Helvetica Neue"/>
              <a:sym typeface="Helvetica Neue"/>
            </a:endParaRPr>
          </a:p>
          <a:p>
            <a:pPr marL="457200" lvl="0" indent="-304800" algn="l" rtl="0">
              <a:spcBef>
                <a:spcPts val="0"/>
              </a:spcBef>
              <a:spcAft>
                <a:spcPts val="0"/>
              </a:spcAft>
              <a:buClr>
                <a:srgbClr val="434343"/>
              </a:buClr>
              <a:buSzPts val="1200"/>
              <a:buFont typeface="Helvetica Neue"/>
              <a:buChar char="-"/>
            </a:pPr>
            <a:r>
              <a:rPr lang="en" sz="1200">
                <a:solidFill>
                  <a:srgbClr val="434343"/>
                </a:solidFill>
                <a:latin typeface="Helvetica Neue"/>
                <a:ea typeface="Helvetica Neue"/>
                <a:cs typeface="Helvetica Neue"/>
                <a:sym typeface="Helvetica Neue"/>
              </a:rPr>
              <a:t>Factor 5 deficiency</a:t>
            </a:r>
            <a:endParaRPr sz="1200">
              <a:solidFill>
                <a:srgbClr val="434343"/>
              </a:solidFill>
              <a:latin typeface="Helvetica Neue"/>
              <a:ea typeface="Helvetica Neue"/>
              <a:cs typeface="Helvetica Neue"/>
              <a:sym typeface="Helvetica Neue"/>
            </a:endParaRPr>
          </a:p>
          <a:p>
            <a:pPr marL="457200" lvl="0" indent="-304800" algn="l" rtl="0">
              <a:spcBef>
                <a:spcPts val="0"/>
              </a:spcBef>
              <a:spcAft>
                <a:spcPts val="0"/>
              </a:spcAft>
              <a:buClr>
                <a:srgbClr val="434343"/>
              </a:buClr>
              <a:buSzPts val="1200"/>
              <a:buFont typeface="Helvetica Neue"/>
              <a:buChar char="-"/>
            </a:pPr>
            <a:r>
              <a:rPr lang="en" sz="1200">
                <a:solidFill>
                  <a:srgbClr val="434343"/>
                </a:solidFill>
                <a:latin typeface="Helvetica Neue"/>
                <a:ea typeface="Helvetica Neue"/>
                <a:cs typeface="Helvetica Neue"/>
                <a:sym typeface="Helvetica Neue"/>
              </a:rPr>
              <a:t>Factor 2 deficiency</a:t>
            </a:r>
            <a:endParaRPr sz="1200">
              <a:solidFill>
                <a:srgbClr val="434343"/>
              </a:solidFill>
              <a:latin typeface="Helvetica Neue"/>
              <a:ea typeface="Helvetica Neue"/>
              <a:cs typeface="Helvetica Neue"/>
              <a:sym typeface="Helvetica Neue"/>
            </a:endParaRPr>
          </a:p>
          <a:p>
            <a:pPr marL="457200" lvl="0" indent="-304800" algn="l" rtl="0">
              <a:spcBef>
                <a:spcPts val="0"/>
              </a:spcBef>
              <a:spcAft>
                <a:spcPts val="0"/>
              </a:spcAft>
              <a:buClr>
                <a:srgbClr val="434343"/>
              </a:buClr>
              <a:buSzPts val="1200"/>
              <a:buFont typeface="Helvetica Neue"/>
              <a:buChar char="-"/>
            </a:pPr>
            <a:r>
              <a:rPr lang="en" sz="1200">
                <a:solidFill>
                  <a:srgbClr val="434343"/>
                </a:solidFill>
                <a:latin typeface="Helvetica Neue"/>
                <a:ea typeface="Helvetica Neue"/>
                <a:cs typeface="Helvetica Neue"/>
                <a:sym typeface="Helvetica Neue"/>
              </a:rPr>
              <a:t>Fibrinogen deficiency</a:t>
            </a:r>
            <a:endParaRPr sz="1200">
              <a:solidFill>
                <a:srgbClr val="434343"/>
              </a:solidFill>
              <a:latin typeface="Helvetica Neue"/>
              <a:ea typeface="Helvetica Neue"/>
              <a:cs typeface="Helvetica Neue"/>
              <a:sym typeface="Helvetica Neue"/>
            </a:endParaRPr>
          </a:p>
        </p:txBody>
      </p:sp>
      <p:sp>
        <p:nvSpPr>
          <p:cNvPr id="443" name="Google Shape;443;p38"/>
          <p:cNvSpPr txBox="1"/>
          <p:nvPr/>
        </p:nvSpPr>
        <p:spPr>
          <a:xfrm>
            <a:off x="6452875" y="2138425"/>
            <a:ext cx="2302800" cy="685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u="sng">
                <a:solidFill>
                  <a:srgbClr val="FF0000"/>
                </a:solidFill>
                <a:latin typeface="Helvetica Neue"/>
                <a:ea typeface="Helvetica Neue"/>
                <a:cs typeface="Helvetica Neue"/>
                <a:sym typeface="Helvetica Neue"/>
              </a:rPr>
              <a:t>Increased PT</a:t>
            </a:r>
            <a:endParaRPr sz="1200" u="sng">
              <a:solidFill>
                <a:srgbClr val="FF0000"/>
              </a:solidFill>
              <a:latin typeface="Helvetica Neue"/>
              <a:ea typeface="Helvetica Neue"/>
              <a:cs typeface="Helvetica Neue"/>
              <a:sym typeface="Helvetica Neue"/>
            </a:endParaRPr>
          </a:p>
          <a:p>
            <a:pPr marL="457200" lvl="0" indent="-304800" algn="l" rtl="0">
              <a:spcBef>
                <a:spcPts val="0"/>
              </a:spcBef>
              <a:spcAft>
                <a:spcPts val="0"/>
              </a:spcAft>
              <a:buClr>
                <a:srgbClr val="434343"/>
              </a:buClr>
              <a:buSzPts val="1200"/>
              <a:buFont typeface="Helvetica Neue"/>
              <a:buChar char="-"/>
            </a:pPr>
            <a:r>
              <a:rPr lang="en" sz="1200">
                <a:solidFill>
                  <a:srgbClr val="434343"/>
                </a:solidFill>
                <a:latin typeface="Helvetica Neue"/>
                <a:ea typeface="Helvetica Neue"/>
                <a:cs typeface="Helvetica Neue"/>
                <a:sym typeface="Helvetica Neue"/>
              </a:rPr>
              <a:t>Factor 7 deficiency</a:t>
            </a:r>
            <a:endParaRPr sz="1200">
              <a:solidFill>
                <a:srgbClr val="434343"/>
              </a:solidFill>
              <a:latin typeface="Helvetica Neue"/>
              <a:ea typeface="Helvetica Neue"/>
              <a:cs typeface="Helvetica Neue"/>
              <a:sym typeface="Helvetica Neue"/>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47"/>
        <p:cNvGrpSpPr/>
        <p:nvPr/>
      </p:nvGrpSpPr>
      <p:grpSpPr>
        <a:xfrm>
          <a:off x="0" y="0"/>
          <a:ext cx="0" cy="0"/>
          <a:chOff x="0" y="0"/>
          <a:chExt cx="0" cy="0"/>
        </a:xfrm>
      </p:grpSpPr>
      <p:sp>
        <p:nvSpPr>
          <p:cNvPr id="448" name="Google Shape;448;p3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Hemophilia Complications</a:t>
            </a:r>
            <a:endParaRPr/>
          </a:p>
        </p:txBody>
      </p:sp>
      <p:sp>
        <p:nvSpPr>
          <p:cNvPr id="449" name="Google Shape;449;p39"/>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457200" lvl="0" indent="-342900" algn="l" rtl="0">
              <a:spcBef>
                <a:spcPts val="0"/>
              </a:spcBef>
              <a:spcAft>
                <a:spcPts val="0"/>
              </a:spcAft>
              <a:buSzPts val="1800"/>
              <a:buChar char="●"/>
            </a:pPr>
            <a:r>
              <a:rPr lang="en"/>
              <a:t>Spontaneous bleeds</a:t>
            </a:r>
            <a:endParaRPr/>
          </a:p>
          <a:p>
            <a:pPr marL="914400" lvl="1" indent="-317500" algn="l" rtl="0">
              <a:spcBef>
                <a:spcPts val="0"/>
              </a:spcBef>
              <a:spcAft>
                <a:spcPts val="0"/>
              </a:spcAft>
              <a:buSzPts val="1400"/>
              <a:buChar char="○"/>
            </a:pPr>
            <a:r>
              <a:rPr lang="en"/>
              <a:t>Joints</a:t>
            </a:r>
            <a:endParaRPr/>
          </a:p>
          <a:p>
            <a:pPr marL="914400" lvl="1" indent="-317500" algn="l" rtl="0">
              <a:spcBef>
                <a:spcPts val="0"/>
              </a:spcBef>
              <a:spcAft>
                <a:spcPts val="0"/>
              </a:spcAft>
              <a:buSzPts val="1400"/>
              <a:buChar char="○"/>
            </a:pPr>
            <a:r>
              <a:rPr lang="en"/>
              <a:t>Iliopsoas hemorrhage</a:t>
            </a:r>
            <a:endParaRPr/>
          </a:p>
          <a:p>
            <a:pPr marL="1371600" lvl="2" indent="-317500" algn="l" rtl="0">
              <a:spcBef>
                <a:spcPts val="0"/>
              </a:spcBef>
              <a:spcAft>
                <a:spcPts val="0"/>
              </a:spcAft>
              <a:buSzPts val="1400"/>
              <a:buChar char="■"/>
            </a:pPr>
            <a:r>
              <a:rPr lang="en"/>
              <a:t>can cause hip pain, abdominal pain, flexion contracture of hip</a:t>
            </a:r>
            <a:endParaRPr/>
          </a:p>
          <a:p>
            <a:pPr marL="1371600" lvl="2" indent="-317500" algn="l" rtl="0">
              <a:spcBef>
                <a:spcPts val="0"/>
              </a:spcBef>
              <a:spcAft>
                <a:spcPts val="0"/>
              </a:spcAft>
              <a:buSzPts val="1400"/>
              <a:buChar char="■"/>
            </a:pPr>
            <a:r>
              <a:rPr lang="en"/>
              <a:t>Parasthesias if femoral nerve compression</a:t>
            </a:r>
            <a:endParaRPr/>
          </a:p>
          <a:p>
            <a:pPr marL="1371600" lvl="2" indent="-317500" algn="l" rtl="0">
              <a:spcBef>
                <a:spcPts val="0"/>
              </a:spcBef>
              <a:spcAft>
                <a:spcPts val="0"/>
              </a:spcAft>
              <a:buSzPts val="1400"/>
              <a:buChar char="■"/>
            </a:pPr>
            <a:r>
              <a:rPr lang="en"/>
              <a:t>Noncontrast CT abdomen and pelvis </a:t>
            </a:r>
            <a:endParaRPr/>
          </a:p>
        </p:txBody>
      </p:sp>
      <p:sp>
        <p:nvSpPr>
          <p:cNvPr id="450" name="Google Shape;450;p39"/>
          <p:cNvSpPr txBox="1">
            <a:spLocks noGrp="1"/>
          </p:cNvSpPr>
          <p:nvPr>
            <p:ph type="subTitle" idx="4294967295"/>
          </p:nvPr>
        </p:nvSpPr>
        <p:spPr>
          <a:xfrm>
            <a:off x="6713850" y="4707550"/>
            <a:ext cx="2455500" cy="388200"/>
          </a:xfrm>
          <a:prstGeom prst="rect">
            <a:avLst/>
          </a:prstGeom>
          <a:ln>
            <a:noFill/>
          </a:ln>
        </p:spPr>
        <p:txBody>
          <a:bodyPr spcFirstLastPara="1" wrap="square" lIns="91425" tIns="91425" rIns="91425" bIns="91425" anchor="t" anchorCtr="0">
            <a:normAutofit fontScale="70000"/>
          </a:bodyPr>
          <a:lstStyle/>
          <a:p>
            <a:pPr marL="0" lvl="0" indent="0" algn="l" rtl="0">
              <a:spcBef>
                <a:spcPts val="0"/>
              </a:spcBef>
              <a:spcAft>
                <a:spcPts val="1200"/>
              </a:spcAft>
              <a:buNone/>
            </a:pPr>
            <a:r>
              <a:rPr lang="en"/>
              <a:t>CME </a:t>
            </a:r>
            <a:r>
              <a:rPr lang="en" b="1"/>
              <a:t>52706 // </a:t>
            </a:r>
            <a:r>
              <a:rPr lang="en"/>
              <a:t>513-409-9506</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54"/>
        <p:cNvGrpSpPr/>
        <p:nvPr/>
      </p:nvGrpSpPr>
      <p:grpSpPr>
        <a:xfrm>
          <a:off x="0" y="0"/>
          <a:ext cx="0" cy="0"/>
          <a:chOff x="0" y="0"/>
          <a:chExt cx="0" cy="0"/>
        </a:xfrm>
      </p:grpSpPr>
      <p:sp>
        <p:nvSpPr>
          <p:cNvPr id="455" name="Google Shape;455;p4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von Willebrand Disease</a:t>
            </a:r>
            <a:endParaRPr/>
          </a:p>
        </p:txBody>
      </p:sp>
      <p:sp>
        <p:nvSpPr>
          <p:cNvPr id="456" name="Google Shape;456;p40"/>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457200" lvl="0" indent="-342900" algn="l" rtl="0">
              <a:spcBef>
                <a:spcPts val="0"/>
              </a:spcBef>
              <a:spcAft>
                <a:spcPts val="0"/>
              </a:spcAft>
              <a:buSzPts val="1800"/>
              <a:buChar char="●"/>
            </a:pPr>
            <a:r>
              <a:rPr lang="en"/>
              <a:t>vWF adheres platelets to site of vascular injury and stabilizes factor VIII</a:t>
            </a:r>
            <a:endParaRPr/>
          </a:p>
          <a:p>
            <a:pPr marL="914400" lvl="1" indent="-317500" algn="l" rtl="0">
              <a:spcBef>
                <a:spcPts val="0"/>
              </a:spcBef>
              <a:spcAft>
                <a:spcPts val="0"/>
              </a:spcAft>
              <a:buSzPts val="1400"/>
              <a:buChar char="○"/>
            </a:pPr>
            <a:r>
              <a:rPr lang="en"/>
              <a:t>Type 1 vWD (60-80% of patients) - mildest form, lower than normal levels of vWF</a:t>
            </a:r>
            <a:endParaRPr/>
          </a:p>
          <a:p>
            <a:pPr marL="914400" lvl="1" indent="-317500" algn="l" rtl="0">
              <a:spcBef>
                <a:spcPts val="0"/>
              </a:spcBef>
              <a:spcAft>
                <a:spcPts val="0"/>
              </a:spcAft>
              <a:buSzPts val="1400"/>
              <a:buChar char="○"/>
            </a:pPr>
            <a:r>
              <a:rPr lang="en"/>
              <a:t>Type 2 vWD (15-30% of patients) - vWF does not function the way it is supposed to</a:t>
            </a:r>
            <a:endParaRPr/>
          </a:p>
          <a:p>
            <a:pPr marL="914400" lvl="1" indent="-317500" algn="l" rtl="0">
              <a:spcBef>
                <a:spcPts val="0"/>
              </a:spcBef>
              <a:spcAft>
                <a:spcPts val="0"/>
              </a:spcAft>
              <a:buSzPts val="1400"/>
              <a:buChar char="○"/>
            </a:pPr>
            <a:r>
              <a:rPr lang="en"/>
              <a:t>Type 3 vWD (5-10% of patients) - rarest, most severe, patients have virtually no vWF of VIII</a:t>
            </a:r>
            <a:endParaRPr/>
          </a:p>
          <a:p>
            <a:pPr marL="914400" lvl="1" indent="-317500" algn="l" rtl="0">
              <a:spcBef>
                <a:spcPts val="0"/>
              </a:spcBef>
              <a:spcAft>
                <a:spcPts val="0"/>
              </a:spcAft>
              <a:buSzPts val="1400"/>
              <a:buChar char="○"/>
            </a:pPr>
            <a:r>
              <a:rPr lang="en"/>
              <a:t>Aquired vWD - autoimmune, medications</a:t>
            </a:r>
            <a:endParaRPr/>
          </a:p>
          <a:p>
            <a:pPr marL="914400" lvl="0" indent="0" algn="l" rtl="0">
              <a:spcBef>
                <a:spcPts val="0"/>
              </a:spcBef>
              <a:spcAft>
                <a:spcPts val="0"/>
              </a:spcAft>
              <a:buNone/>
            </a:pPr>
            <a:endParaRPr/>
          </a:p>
          <a:p>
            <a:pPr marL="457200" lvl="0" indent="-342900" algn="l" rtl="0">
              <a:spcBef>
                <a:spcPts val="0"/>
              </a:spcBef>
              <a:spcAft>
                <a:spcPts val="0"/>
              </a:spcAft>
              <a:buSzPts val="1800"/>
              <a:buChar char="●"/>
            </a:pPr>
            <a:r>
              <a:rPr lang="en"/>
              <a:t>Usually presents with menorrhagia, history of bruising/espistaxis, family history of prolonged bleeding (women during labor)</a:t>
            </a:r>
            <a:endParaRPr/>
          </a:p>
          <a:p>
            <a:pPr marL="457200" lvl="0" indent="-342900" algn="l" rtl="0">
              <a:spcBef>
                <a:spcPts val="0"/>
              </a:spcBef>
              <a:spcAft>
                <a:spcPts val="0"/>
              </a:spcAft>
              <a:buSzPts val="1800"/>
              <a:buChar char="●"/>
            </a:pPr>
            <a:r>
              <a:rPr lang="en"/>
              <a:t>Typically </a:t>
            </a:r>
            <a:r>
              <a:rPr lang="en" b="1"/>
              <a:t>autosomal dominant </a:t>
            </a:r>
            <a:endParaRPr b="1"/>
          </a:p>
          <a:p>
            <a:pPr marL="457200" lvl="0" indent="-342900" algn="l" rtl="0">
              <a:spcBef>
                <a:spcPts val="0"/>
              </a:spcBef>
              <a:spcAft>
                <a:spcPts val="0"/>
              </a:spcAft>
              <a:buSzPts val="1800"/>
              <a:buChar char="●"/>
            </a:pPr>
            <a:r>
              <a:rPr lang="en"/>
              <a:t>Typically </a:t>
            </a:r>
            <a:r>
              <a:rPr lang="en" b="1"/>
              <a:t>normal PT, normal PTT</a:t>
            </a:r>
            <a:endParaRPr b="1"/>
          </a:p>
          <a:p>
            <a:pPr marL="914400" lvl="1" indent="-317500" algn="l" rtl="0">
              <a:spcBef>
                <a:spcPts val="0"/>
              </a:spcBef>
              <a:spcAft>
                <a:spcPts val="0"/>
              </a:spcAft>
              <a:buSzPts val="1400"/>
              <a:buChar char="○"/>
            </a:pPr>
            <a:r>
              <a:rPr lang="en" b="1"/>
              <a:t>If factor VIII involvement, may have prolonged PTT</a:t>
            </a:r>
            <a:endParaRPr b="1"/>
          </a:p>
        </p:txBody>
      </p:sp>
      <p:sp>
        <p:nvSpPr>
          <p:cNvPr id="457" name="Google Shape;457;p40"/>
          <p:cNvSpPr txBox="1">
            <a:spLocks noGrp="1"/>
          </p:cNvSpPr>
          <p:nvPr>
            <p:ph type="subTitle" idx="4294967295"/>
          </p:nvPr>
        </p:nvSpPr>
        <p:spPr>
          <a:xfrm>
            <a:off x="6713850" y="4707550"/>
            <a:ext cx="2455500" cy="388200"/>
          </a:xfrm>
          <a:prstGeom prst="rect">
            <a:avLst/>
          </a:prstGeom>
          <a:ln>
            <a:noFill/>
          </a:ln>
        </p:spPr>
        <p:txBody>
          <a:bodyPr spcFirstLastPara="1" wrap="square" lIns="91425" tIns="91425" rIns="91425" bIns="91425" anchor="t" anchorCtr="0">
            <a:normAutofit fontScale="70000"/>
          </a:bodyPr>
          <a:lstStyle/>
          <a:p>
            <a:pPr marL="0" lvl="0" indent="0" algn="l" rtl="0">
              <a:spcBef>
                <a:spcPts val="0"/>
              </a:spcBef>
              <a:spcAft>
                <a:spcPts val="1200"/>
              </a:spcAft>
              <a:buNone/>
            </a:pPr>
            <a:r>
              <a:rPr lang="en"/>
              <a:t>CME </a:t>
            </a:r>
            <a:r>
              <a:rPr lang="en" b="1"/>
              <a:t>52706 // </a:t>
            </a:r>
            <a:r>
              <a:rPr lang="en"/>
              <a:t>513-409-9506</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61"/>
        <p:cNvGrpSpPr/>
        <p:nvPr/>
      </p:nvGrpSpPr>
      <p:grpSpPr>
        <a:xfrm>
          <a:off x="0" y="0"/>
          <a:ext cx="0" cy="0"/>
          <a:chOff x="0" y="0"/>
          <a:chExt cx="0" cy="0"/>
        </a:xfrm>
      </p:grpSpPr>
      <p:sp>
        <p:nvSpPr>
          <p:cNvPr id="462" name="Google Shape;462;p41"/>
          <p:cNvSpPr txBox="1">
            <a:spLocks noGrp="1"/>
          </p:cNvSpPr>
          <p:nvPr>
            <p:ph type="title"/>
          </p:nvPr>
        </p:nvSpPr>
        <p:spPr>
          <a:xfrm>
            <a:off x="311700" y="445025"/>
            <a:ext cx="8520600" cy="2342700"/>
          </a:xfrm>
          <a:prstGeom prst="rect">
            <a:avLst/>
          </a:prstGeom>
          <a:ln>
            <a:noFill/>
          </a:ln>
        </p:spPr>
        <p:txBody>
          <a:bodyPr spcFirstLastPara="1" wrap="square" lIns="91425" tIns="91425" rIns="91425" bIns="91425" anchor="t" anchorCtr="0">
            <a:normAutofit/>
          </a:bodyPr>
          <a:lstStyle/>
          <a:p>
            <a:pPr marL="0" lvl="0" indent="0" algn="l" rtl="0">
              <a:spcBef>
                <a:spcPts val="0"/>
              </a:spcBef>
              <a:spcAft>
                <a:spcPts val="0"/>
              </a:spcAft>
              <a:buNone/>
            </a:pPr>
            <a:r>
              <a:rPr lang="en" sz="1800" b="0"/>
              <a:t>12.6) A 9yo with</a:t>
            </a:r>
            <a:r>
              <a:rPr lang="en" sz="1800"/>
              <a:t> leukemia in maintenance therapy </a:t>
            </a:r>
            <a:r>
              <a:rPr lang="en" sz="1800" b="0"/>
              <a:t>presents to the ED with </a:t>
            </a:r>
            <a:r>
              <a:rPr lang="en" sz="1800"/>
              <a:t>fever, pallor, and fatigue</a:t>
            </a:r>
            <a:r>
              <a:rPr lang="en" sz="1800" b="0"/>
              <a:t>. She received a </a:t>
            </a:r>
            <a:r>
              <a:rPr lang="en" sz="1800"/>
              <a:t>blood transfusion six days ago</a:t>
            </a:r>
            <a:r>
              <a:rPr lang="en" sz="1800" b="0"/>
              <a:t> for chemotherapy induced anemia. For the last 24 hours, she has had a low-grade fever, chills, and complaints of low back pain. Her mom knows that this morning she looked </a:t>
            </a:r>
            <a:r>
              <a:rPr lang="en" sz="1800"/>
              <a:t>pale</a:t>
            </a:r>
            <a:r>
              <a:rPr lang="en" sz="1800" b="0"/>
              <a:t>.</a:t>
            </a:r>
            <a:r>
              <a:rPr lang="en" sz="1800"/>
              <a:t> T 38</a:t>
            </a:r>
            <a:r>
              <a:rPr lang="en" sz="1800" b="0"/>
              <a:t>, HR 95, BP 110/60. She’s noted to be pale and has mild </a:t>
            </a:r>
            <a:r>
              <a:rPr lang="en" sz="1800"/>
              <a:t>scleral icterus</a:t>
            </a:r>
            <a:r>
              <a:rPr lang="en" sz="1800" b="0"/>
              <a:t>. Which of the following statements regarding her acute presentation is correct?</a:t>
            </a:r>
            <a:endParaRPr sz="1800" b="0"/>
          </a:p>
        </p:txBody>
      </p:sp>
      <p:sp>
        <p:nvSpPr>
          <p:cNvPr id="463" name="Google Shape;463;p41"/>
          <p:cNvSpPr txBox="1">
            <a:spLocks noGrp="1"/>
          </p:cNvSpPr>
          <p:nvPr>
            <p:ph type="body" idx="1"/>
          </p:nvPr>
        </p:nvSpPr>
        <p:spPr>
          <a:xfrm>
            <a:off x="311700" y="2527750"/>
            <a:ext cx="8520600" cy="1584000"/>
          </a:xfrm>
          <a:prstGeom prst="rect">
            <a:avLst/>
          </a:prstGeom>
          <a:ln>
            <a:noFill/>
          </a:ln>
        </p:spPr>
        <p:txBody>
          <a:bodyPr spcFirstLastPara="1" wrap="square" lIns="91425" tIns="91425" rIns="91425" bIns="91425" anchor="t" anchorCtr="0">
            <a:normAutofit/>
          </a:bodyPr>
          <a:lstStyle/>
          <a:p>
            <a:pPr marL="457200" lvl="0" indent="-330200" algn="l" rtl="0">
              <a:spcBef>
                <a:spcPts val="0"/>
              </a:spcBef>
              <a:spcAft>
                <a:spcPts val="0"/>
              </a:spcAft>
              <a:buSzPts val="1600"/>
              <a:buAutoNum type="alphaUcPeriod"/>
            </a:pPr>
            <a:r>
              <a:rPr lang="en" sz="1600"/>
              <a:t>She is at high risk of progressing to DIC</a:t>
            </a:r>
            <a:endParaRPr sz="1600"/>
          </a:p>
          <a:p>
            <a:pPr marL="457200" lvl="0" indent="-330200" algn="l" rtl="0">
              <a:spcBef>
                <a:spcPts val="0"/>
              </a:spcBef>
              <a:spcAft>
                <a:spcPts val="0"/>
              </a:spcAft>
              <a:buSzPts val="1600"/>
              <a:buAutoNum type="alphaUcPeriod"/>
            </a:pPr>
            <a:r>
              <a:rPr lang="en" sz="1600"/>
              <a:t>She will have a positive direct anti-globin test</a:t>
            </a:r>
            <a:endParaRPr sz="1600"/>
          </a:p>
          <a:p>
            <a:pPr marL="457200" lvl="0" indent="-330200" algn="l" rtl="0">
              <a:spcBef>
                <a:spcPts val="0"/>
              </a:spcBef>
              <a:spcAft>
                <a:spcPts val="0"/>
              </a:spcAft>
              <a:buSzPts val="1600"/>
              <a:buAutoNum type="alphaUcPeriod"/>
            </a:pPr>
            <a:r>
              <a:rPr lang="en" sz="1600"/>
              <a:t>This is a non-hemolytic transfusion reaction</a:t>
            </a:r>
            <a:endParaRPr sz="1600"/>
          </a:p>
          <a:p>
            <a:pPr marL="457200" lvl="0" indent="-330200" algn="l" rtl="0">
              <a:spcBef>
                <a:spcPts val="0"/>
              </a:spcBef>
              <a:spcAft>
                <a:spcPts val="0"/>
              </a:spcAft>
              <a:buSzPts val="1600"/>
              <a:buAutoNum type="alphaUcPeriod"/>
            </a:pPr>
            <a:r>
              <a:rPr lang="en" sz="1600"/>
              <a:t>This is a result of ABO incompatibility</a:t>
            </a:r>
            <a:endParaRPr sz="1600"/>
          </a:p>
        </p:txBody>
      </p:sp>
      <p:sp>
        <p:nvSpPr>
          <p:cNvPr id="464" name="Google Shape;464;p41"/>
          <p:cNvSpPr txBox="1">
            <a:spLocks noGrp="1"/>
          </p:cNvSpPr>
          <p:nvPr>
            <p:ph type="subTitle" idx="4294967295"/>
          </p:nvPr>
        </p:nvSpPr>
        <p:spPr>
          <a:xfrm>
            <a:off x="6713850" y="4707550"/>
            <a:ext cx="2455500" cy="388200"/>
          </a:xfrm>
          <a:prstGeom prst="rect">
            <a:avLst/>
          </a:prstGeom>
          <a:ln>
            <a:noFill/>
          </a:ln>
        </p:spPr>
        <p:txBody>
          <a:bodyPr spcFirstLastPara="1" wrap="square" lIns="91425" tIns="91425" rIns="91425" bIns="91425" anchor="t" anchorCtr="0">
            <a:normAutofit fontScale="70000"/>
          </a:bodyPr>
          <a:lstStyle/>
          <a:p>
            <a:pPr marL="0" lvl="0" indent="0" algn="l" rtl="0">
              <a:spcBef>
                <a:spcPts val="0"/>
              </a:spcBef>
              <a:spcAft>
                <a:spcPts val="1200"/>
              </a:spcAft>
              <a:buNone/>
            </a:pPr>
            <a:r>
              <a:rPr lang="en"/>
              <a:t>CME </a:t>
            </a:r>
            <a:r>
              <a:rPr lang="en" b="1"/>
              <a:t>52706 // </a:t>
            </a:r>
            <a:r>
              <a:rPr lang="en"/>
              <a:t>513-409-9506</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68"/>
        <p:cNvGrpSpPr/>
        <p:nvPr/>
      </p:nvGrpSpPr>
      <p:grpSpPr>
        <a:xfrm>
          <a:off x="0" y="0"/>
          <a:ext cx="0" cy="0"/>
          <a:chOff x="0" y="0"/>
          <a:chExt cx="0" cy="0"/>
        </a:xfrm>
      </p:grpSpPr>
      <p:sp>
        <p:nvSpPr>
          <p:cNvPr id="469" name="Google Shape;469;p42"/>
          <p:cNvSpPr txBox="1">
            <a:spLocks noGrp="1"/>
          </p:cNvSpPr>
          <p:nvPr>
            <p:ph type="title"/>
          </p:nvPr>
        </p:nvSpPr>
        <p:spPr>
          <a:xfrm>
            <a:off x="311700" y="445025"/>
            <a:ext cx="8520600" cy="2342700"/>
          </a:xfrm>
          <a:prstGeom prst="rect">
            <a:avLst/>
          </a:prstGeom>
          <a:ln>
            <a:noFill/>
          </a:ln>
        </p:spPr>
        <p:txBody>
          <a:bodyPr spcFirstLastPara="1" wrap="square" lIns="91425" tIns="91425" rIns="91425" bIns="91425" anchor="t" anchorCtr="0">
            <a:normAutofit/>
          </a:bodyPr>
          <a:lstStyle/>
          <a:p>
            <a:pPr marL="0" lvl="0" indent="0" algn="l" rtl="0">
              <a:spcBef>
                <a:spcPts val="0"/>
              </a:spcBef>
              <a:spcAft>
                <a:spcPts val="0"/>
              </a:spcAft>
              <a:buNone/>
            </a:pPr>
            <a:r>
              <a:rPr lang="en" sz="1800" b="0"/>
              <a:t>12.6) A 9yo with</a:t>
            </a:r>
            <a:r>
              <a:rPr lang="en" sz="1800"/>
              <a:t> leukemia in maintenance therapy </a:t>
            </a:r>
            <a:r>
              <a:rPr lang="en" sz="1800" b="0"/>
              <a:t>presents to the ED with </a:t>
            </a:r>
            <a:r>
              <a:rPr lang="en" sz="1800"/>
              <a:t>fever, pallor, and fatigue</a:t>
            </a:r>
            <a:r>
              <a:rPr lang="en" sz="1800" b="0"/>
              <a:t>. She received a </a:t>
            </a:r>
            <a:r>
              <a:rPr lang="en" sz="1800"/>
              <a:t>blood transfusion six days ago</a:t>
            </a:r>
            <a:r>
              <a:rPr lang="en" sz="1800" b="0"/>
              <a:t> for chemotherapy induced anemia. For the last 24 hours, she has had a low-grade fever, chills, and complaints of low back pain. Her mom knows that this morning she looked </a:t>
            </a:r>
            <a:r>
              <a:rPr lang="en" sz="1800"/>
              <a:t>pale</a:t>
            </a:r>
            <a:r>
              <a:rPr lang="en" sz="1800" b="0"/>
              <a:t>.</a:t>
            </a:r>
            <a:r>
              <a:rPr lang="en" sz="1800"/>
              <a:t> T 38</a:t>
            </a:r>
            <a:r>
              <a:rPr lang="en" sz="1800" b="0"/>
              <a:t>, HR 95, BP 110/60. She’s noted to be pale and has mild </a:t>
            </a:r>
            <a:r>
              <a:rPr lang="en" sz="1800"/>
              <a:t>scleral icterus</a:t>
            </a:r>
            <a:r>
              <a:rPr lang="en" sz="1800" b="0"/>
              <a:t>. Which of the following statements regarding her acute presentation is correct?</a:t>
            </a:r>
            <a:endParaRPr sz="1800" b="0"/>
          </a:p>
        </p:txBody>
      </p:sp>
      <p:sp>
        <p:nvSpPr>
          <p:cNvPr id="470" name="Google Shape;470;p42"/>
          <p:cNvSpPr txBox="1">
            <a:spLocks noGrp="1"/>
          </p:cNvSpPr>
          <p:nvPr>
            <p:ph type="body" idx="1"/>
          </p:nvPr>
        </p:nvSpPr>
        <p:spPr>
          <a:xfrm>
            <a:off x="311700" y="2527750"/>
            <a:ext cx="8520600" cy="1584000"/>
          </a:xfrm>
          <a:prstGeom prst="rect">
            <a:avLst/>
          </a:prstGeom>
          <a:ln>
            <a:noFill/>
          </a:ln>
        </p:spPr>
        <p:txBody>
          <a:bodyPr spcFirstLastPara="1" wrap="square" lIns="91425" tIns="91425" rIns="91425" bIns="91425" anchor="t" anchorCtr="0">
            <a:normAutofit/>
          </a:bodyPr>
          <a:lstStyle/>
          <a:p>
            <a:pPr marL="457200" lvl="0" indent="-330200" algn="l" rtl="0">
              <a:spcBef>
                <a:spcPts val="0"/>
              </a:spcBef>
              <a:spcAft>
                <a:spcPts val="0"/>
              </a:spcAft>
              <a:buSzPts val="1600"/>
              <a:buAutoNum type="alphaUcPeriod"/>
            </a:pPr>
            <a:r>
              <a:rPr lang="en" sz="1600"/>
              <a:t>She is at high risk of progressing to DIC</a:t>
            </a:r>
            <a:endParaRPr sz="1600"/>
          </a:p>
          <a:p>
            <a:pPr marL="457200" lvl="0" indent="-330200" algn="l" rtl="0">
              <a:spcBef>
                <a:spcPts val="0"/>
              </a:spcBef>
              <a:spcAft>
                <a:spcPts val="0"/>
              </a:spcAft>
              <a:buSzPts val="1600"/>
              <a:buAutoNum type="alphaUcPeriod"/>
            </a:pPr>
            <a:r>
              <a:rPr lang="en" sz="1600" b="1" u="sng"/>
              <a:t>She will have a positive direct anti-globin test</a:t>
            </a:r>
            <a:endParaRPr sz="1600" b="1" u="sng"/>
          </a:p>
          <a:p>
            <a:pPr marL="457200" lvl="0" indent="-330200" algn="l" rtl="0">
              <a:spcBef>
                <a:spcPts val="0"/>
              </a:spcBef>
              <a:spcAft>
                <a:spcPts val="0"/>
              </a:spcAft>
              <a:buSzPts val="1600"/>
              <a:buAutoNum type="alphaUcPeriod"/>
            </a:pPr>
            <a:r>
              <a:rPr lang="en" sz="1600"/>
              <a:t>This is a non-hemolytic transfusion reaction</a:t>
            </a:r>
            <a:endParaRPr sz="1600"/>
          </a:p>
          <a:p>
            <a:pPr marL="457200" lvl="0" indent="-330200" algn="l" rtl="0">
              <a:spcBef>
                <a:spcPts val="0"/>
              </a:spcBef>
              <a:spcAft>
                <a:spcPts val="0"/>
              </a:spcAft>
              <a:buSzPts val="1600"/>
              <a:buAutoNum type="alphaUcPeriod"/>
            </a:pPr>
            <a:r>
              <a:rPr lang="en" sz="1600"/>
              <a:t>This is a result of ABO incompatibility</a:t>
            </a:r>
            <a:endParaRPr sz="1600"/>
          </a:p>
        </p:txBody>
      </p:sp>
      <p:sp>
        <p:nvSpPr>
          <p:cNvPr id="471" name="Google Shape;471;p42"/>
          <p:cNvSpPr txBox="1">
            <a:spLocks noGrp="1"/>
          </p:cNvSpPr>
          <p:nvPr>
            <p:ph type="subTitle" idx="4294967295"/>
          </p:nvPr>
        </p:nvSpPr>
        <p:spPr>
          <a:xfrm>
            <a:off x="6713850" y="4707550"/>
            <a:ext cx="2455500" cy="388200"/>
          </a:xfrm>
          <a:prstGeom prst="rect">
            <a:avLst/>
          </a:prstGeom>
          <a:ln>
            <a:noFill/>
          </a:ln>
        </p:spPr>
        <p:txBody>
          <a:bodyPr spcFirstLastPara="1" wrap="square" lIns="91425" tIns="91425" rIns="91425" bIns="91425" anchor="t" anchorCtr="0">
            <a:normAutofit fontScale="70000"/>
          </a:bodyPr>
          <a:lstStyle/>
          <a:p>
            <a:pPr marL="0" lvl="0" indent="0" algn="l" rtl="0">
              <a:spcBef>
                <a:spcPts val="0"/>
              </a:spcBef>
              <a:spcAft>
                <a:spcPts val="1200"/>
              </a:spcAft>
              <a:buNone/>
            </a:pPr>
            <a:r>
              <a:rPr lang="en"/>
              <a:t>CME </a:t>
            </a:r>
            <a:r>
              <a:rPr lang="en" b="1"/>
              <a:t>52706 // </a:t>
            </a:r>
            <a:r>
              <a:rPr lang="en"/>
              <a:t>513-409-9506</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75"/>
        <p:cNvGrpSpPr/>
        <p:nvPr/>
      </p:nvGrpSpPr>
      <p:grpSpPr>
        <a:xfrm>
          <a:off x="0" y="0"/>
          <a:ext cx="0" cy="0"/>
          <a:chOff x="0" y="0"/>
          <a:chExt cx="0" cy="0"/>
        </a:xfrm>
      </p:grpSpPr>
      <p:sp>
        <p:nvSpPr>
          <p:cNvPr id="476" name="Google Shape;476;p4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Transfusion Reactions</a:t>
            </a:r>
            <a:endParaRPr/>
          </a:p>
        </p:txBody>
      </p:sp>
      <p:sp>
        <p:nvSpPr>
          <p:cNvPr id="477" name="Google Shape;477;p43"/>
          <p:cNvSpPr txBox="1">
            <a:spLocks noGrp="1"/>
          </p:cNvSpPr>
          <p:nvPr>
            <p:ph type="subTitle" idx="4294967295"/>
          </p:nvPr>
        </p:nvSpPr>
        <p:spPr>
          <a:xfrm>
            <a:off x="6713850" y="4707550"/>
            <a:ext cx="2455500" cy="388200"/>
          </a:xfrm>
          <a:prstGeom prst="rect">
            <a:avLst/>
          </a:prstGeom>
          <a:ln>
            <a:noFill/>
          </a:ln>
        </p:spPr>
        <p:txBody>
          <a:bodyPr spcFirstLastPara="1" wrap="square" lIns="91425" tIns="91425" rIns="91425" bIns="91425" anchor="t" anchorCtr="0">
            <a:normAutofit fontScale="70000"/>
          </a:bodyPr>
          <a:lstStyle/>
          <a:p>
            <a:pPr marL="0" lvl="0" indent="0" algn="l" rtl="0">
              <a:spcBef>
                <a:spcPts val="0"/>
              </a:spcBef>
              <a:spcAft>
                <a:spcPts val="1200"/>
              </a:spcAft>
              <a:buNone/>
            </a:pPr>
            <a:r>
              <a:rPr lang="en"/>
              <a:t>CME </a:t>
            </a:r>
            <a:r>
              <a:rPr lang="en" b="1"/>
              <a:t>52706 // </a:t>
            </a:r>
            <a:r>
              <a:rPr lang="en"/>
              <a:t>513-409-9506</a:t>
            </a:r>
            <a:endParaRPr/>
          </a:p>
        </p:txBody>
      </p:sp>
      <p:graphicFrame>
        <p:nvGraphicFramePr>
          <p:cNvPr id="478" name="Google Shape;478;p43"/>
          <p:cNvGraphicFramePr/>
          <p:nvPr/>
        </p:nvGraphicFramePr>
        <p:xfrm>
          <a:off x="184925" y="1337375"/>
          <a:ext cx="8378400" cy="2224950"/>
        </p:xfrm>
        <a:graphic>
          <a:graphicData uri="http://schemas.openxmlformats.org/drawingml/2006/table">
            <a:tbl>
              <a:tblPr>
                <a:noFill/>
                <a:tableStyleId>{20364886-E9ED-4C8A-8D97-8BF09285D7A4}</a:tableStyleId>
              </a:tblPr>
              <a:tblGrid>
                <a:gridCol w="2792800">
                  <a:extLst>
                    <a:ext uri="{9D8B030D-6E8A-4147-A177-3AD203B41FA5}">
                      <a16:colId xmlns:a16="http://schemas.microsoft.com/office/drawing/2014/main" val="20000"/>
                    </a:ext>
                  </a:extLst>
                </a:gridCol>
                <a:gridCol w="2792800">
                  <a:extLst>
                    <a:ext uri="{9D8B030D-6E8A-4147-A177-3AD203B41FA5}">
                      <a16:colId xmlns:a16="http://schemas.microsoft.com/office/drawing/2014/main" val="20001"/>
                    </a:ext>
                  </a:extLst>
                </a:gridCol>
                <a:gridCol w="2792800">
                  <a:extLst>
                    <a:ext uri="{9D8B030D-6E8A-4147-A177-3AD203B41FA5}">
                      <a16:colId xmlns:a16="http://schemas.microsoft.com/office/drawing/2014/main" val="20002"/>
                    </a:ext>
                  </a:extLst>
                </a:gridCol>
              </a:tblGrid>
              <a:tr h="381000">
                <a:tc>
                  <a:txBody>
                    <a:bodyPr/>
                    <a:lstStyle/>
                    <a:p>
                      <a:pPr marL="0" lvl="0" indent="0" algn="l" rtl="0">
                        <a:spcBef>
                          <a:spcPts val="0"/>
                        </a:spcBef>
                        <a:spcAft>
                          <a:spcPts val="0"/>
                        </a:spcAft>
                        <a:buNone/>
                      </a:pPr>
                      <a:r>
                        <a:rPr lang="en" b="1"/>
                        <a:t>Type of reaction</a:t>
                      </a:r>
                      <a:endParaRPr b="1"/>
                    </a:p>
                  </a:txBody>
                  <a:tcPr marL="91425" marR="91425" marT="91425" marB="91425"/>
                </a:tc>
                <a:tc>
                  <a:txBody>
                    <a:bodyPr/>
                    <a:lstStyle/>
                    <a:p>
                      <a:pPr marL="0" lvl="0" indent="0" algn="l" rtl="0">
                        <a:spcBef>
                          <a:spcPts val="0"/>
                        </a:spcBef>
                        <a:spcAft>
                          <a:spcPts val="0"/>
                        </a:spcAft>
                        <a:buNone/>
                      </a:pPr>
                      <a:r>
                        <a:rPr lang="en" b="1" u="sng"/>
                        <a:t>Acute (&lt;24hr)</a:t>
                      </a:r>
                      <a:endParaRPr b="1" u="sng"/>
                    </a:p>
                  </a:txBody>
                  <a:tcPr marL="91425" marR="91425" marT="91425" marB="91425"/>
                </a:tc>
                <a:tc>
                  <a:txBody>
                    <a:bodyPr/>
                    <a:lstStyle/>
                    <a:p>
                      <a:pPr marL="0" lvl="0" indent="0" algn="l" rtl="0">
                        <a:spcBef>
                          <a:spcPts val="0"/>
                        </a:spcBef>
                        <a:spcAft>
                          <a:spcPts val="0"/>
                        </a:spcAft>
                        <a:buNone/>
                      </a:pPr>
                      <a:r>
                        <a:rPr lang="en" b="1" u="sng"/>
                        <a:t>Delayed (&gt;24hr)</a:t>
                      </a:r>
                      <a:endParaRPr b="1" u="sng"/>
                    </a:p>
                  </a:txBody>
                  <a:tcPr marL="91425" marR="91425" marT="91425" marB="91425"/>
                </a:tc>
                <a:extLst>
                  <a:ext uri="{0D108BD9-81ED-4DB2-BD59-A6C34878D82A}">
                    <a16:rowId xmlns:a16="http://schemas.microsoft.com/office/drawing/2014/main" val="10000"/>
                  </a:ext>
                </a:extLst>
              </a:tr>
              <a:tr h="381000">
                <a:tc>
                  <a:txBody>
                    <a:bodyPr/>
                    <a:lstStyle/>
                    <a:p>
                      <a:pPr marL="0" lvl="0" indent="0" algn="l" rtl="0">
                        <a:spcBef>
                          <a:spcPts val="0"/>
                        </a:spcBef>
                        <a:spcAft>
                          <a:spcPts val="0"/>
                        </a:spcAft>
                        <a:buNone/>
                      </a:pPr>
                      <a:r>
                        <a:rPr lang="en" b="1" u="sng"/>
                        <a:t>Immune mediated</a:t>
                      </a:r>
                      <a:endParaRPr b="1" u="sng"/>
                    </a:p>
                  </a:txBody>
                  <a:tcPr marL="91425" marR="91425" marT="91425" marB="91425"/>
                </a:tc>
                <a:tc>
                  <a:txBody>
                    <a:bodyPr/>
                    <a:lstStyle/>
                    <a:p>
                      <a:pPr marL="457200" lvl="0" indent="-304800" algn="l" rtl="0">
                        <a:spcBef>
                          <a:spcPts val="0"/>
                        </a:spcBef>
                        <a:spcAft>
                          <a:spcPts val="0"/>
                        </a:spcAft>
                        <a:buSzPts val="1200"/>
                        <a:buChar char="●"/>
                      </a:pPr>
                      <a:r>
                        <a:rPr lang="en" sz="1200"/>
                        <a:t>Acute hemolytic </a:t>
                      </a:r>
                      <a:endParaRPr sz="1200"/>
                    </a:p>
                    <a:p>
                      <a:pPr marL="457200" lvl="0" indent="-304800" algn="l" rtl="0">
                        <a:spcBef>
                          <a:spcPts val="0"/>
                        </a:spcBef>
                        <a:spcAft>
                          <a:spcPts val="0"/>
                        </a:spcAft>
                        <a:buSzPts val="1200"/>
                        <a:buChar char="●"/>
                      </a:pPr>
                      <a:r>
                        <a:rPr lang="en" sz="1200"/>
                        <a:t>Febrile nonhemolytic (FNHTR)</a:t>
                      </a:r>
                      <a:endParaRPr sz="1200"/>
                    </a:p>
                    <a:p>
                      <a:pPr marL="457200" lvl="0" indent="-304800" algn="l" rtl="0">
                        <a:spcBef>
                          <a:spcPts val="0"/>
                        </a:spcBef>
                        <a:spcAft>
                          <a:spcPts val="0"/>
                        </a:spcAft>
                        <a:buSzPts val="1200"/>
                        <a:buChar char="●"/>
                      </a:pPr>
                      <a:r>
                        <a:rPr lang="en" sz="1200"/>
                        <a:t>Allergic (anaphylactoid)</a:t>
                      </a:r>
                      <a:endParaRPr sz="1200"/>
                    </a:p>
                    <a:p>
                      <a:pPr marL="457200" lvl="0" indent="-304800" algn="l" rtl="0">
                        <a:spcBef>
                          <a:spcPts val="0"/>
                        </a:spcBef>
                        <a:spcAft>
                          <a:spcPts val="0"/>
                        </a:spcAft>
                        <a:buSzPts val="1200"/>
                        <a:buChar char="●"/>
                      </a:pPr>
                      <a:r>
                        <a:rPr lang="en" sz="1200"/>
                        <a:t>TRALI</a:t>
                      </a:r>
                      <a:endParaRPr sz="1200"/>
                    </a:p>
                  </a:txBody>
                  <a:tcPr marL="91425" marR="91425" marT="91425" marB="91425"/>
                </a:tc>
                <a:tc>
                  <a:txBody>
                    <a:bodyPr/>
                    <a:lstStyle/>
                    <a:p>
                      <a:pPr marL="457200" lvl="0" indent="-304800" algn="l" rtl="0">
                        <a:spcBef>
                          <a:spcPts val="0"/>
                        </a:spcBef>
                        <a:spcAft>
                          <a:spcPts val="0"/>
                        </a:spcAft>
                        <a:buSzPts val="1200"/>
                        <a:buChar char="●"/>
                      </a:pPr>
                      <a:r>
                        <a:rPr lang="en" sz="1200"/>
                        <a:t>Delayed hemolytic</a:t>
                      </a:r>
                      <a:endParaRPr sz="1200"/>
                    </a:p>
                    <a:p>
                      <a:pPr marL="457200" lvl="0" indent="-304800" algn="l" rtl="0">
                        <a:spcBef>
                          <a:spcPts val="0"/>
                        </a:spcBef>
                        <a:spcAft>
                          <a:spcPts val="0"/>
                        </a:spcAft>
                        <a:buSzPts val="1200"/>
                        <a:buChar char="●"/>
                      </a:pPr>
                      <a:r>
                        <a:rPr lang="en" sz="1200"/>
                        <a:t>GVHD</a:t>
                      </a:r>
                      <a:endParaRPr sz="1200"/>
                    </a:p>
                    <a:p>
                      <a:pPr marL="457200" lvl="0" indent="-304800" algn="l" rtl="0">
                        <a:spcBef>
                          <a:spcPts val="0"/>
                        </a:spcBef>
                        <a:spcAft>
                          <a:spcPts val="0"/>
                        </a:spcAft>
                        <a:buSzPts val="1200"/>
                        <a:buChar char="●"/>
                      </a:pPr>
                      <a:r>
                        <a:rPr lang="en" sz="1200"/>
                        <a:t>Post transfusion purpura</a:t>
                      </a:r>
                      <a:endParaRPr sz="1200"/>
                    </a:p>
                  </a:txBody>
                  <a:tcPr marL="91425" marR="91425" marT="91425" marB="91425"/>
                </a:tc>
                <a:extLst>
                  <a:ext uri="{0D108BD9-81ED-4DB2-BD59-A6C34878D82A}">
                    <a16:rowId xmlns:a16="http://schemas.microsoft.com/office/drawing/2014/main" val="10001"/>
                  </a:ext>
                </a:extLst>
              </a:tr>
              <a:tr h="381000">
                <a:tc>
                  <a:txBody>
                    <a:bodyPr/>
                    <a:lstStyle/>
                    <a:p>
                      <a:pPr marL="0" lvl="0" indent="0" algn="l" rtl="0">
                        <a:spcBef>
                          <a:spcPts val="0"/>
                        </a:spcBef>
                        <a:spcAft>
                          <a:spcPts val="0"/>
                        </a:spcAft>
                        <a:buNone/>
                      </a:pPr>
                      <a:r>
                        <a:rPr lang="en" b="1" u="sng"/>
                        <a:t>Non-immune mediated</a:t>
                      </a:r>
                      <a:endParaRPr b="1" u="sng"/>
                    </a:p>
                  </a:txBody>
                  <a:tcPr marL="91425" marR="91425" marT="91425" marB="91425"/>
                </a:tc>
                <a:tc>
                  <a:txBody>
                    <a:bodyPr/>
                    <a:lstStyle/>
                    <a:p>
                      <a:pPr marL="457200" lvl="0" indent="-304800" algn="l" rtl="0">
                        <a:spcBef>
                          <a:spcPts val="0"/>
                        </a:spcBef>
                        <a:spcAft>
                          <a:spcPts val="0"/>
                        </a:spcAft>
                        <a:buSzPts val="1200"/>
                        <a:buChar char="●"/>
                      </a:pPr>
                      <a:r>
                        <a:rPr lang="en" sz="1200"/>
                        <a:t>TACO</a:t>
                      </a:r>
                      <a:endParaRPr sz="1200"/>
                    </a:p>
                    <a:p>
                      <a:pPr marL="457200" lvl="0" indent="-304800" algn="l" rtl="0">
                        <a:spcBef>
                          <a:spcPts val="0"/>
                        </a:spcBef>
                        <a:spcAft>
                          <a:spcPts val="0"/>
                        </a:spcAft>
                        <a:buSzPts val="1200"/>
                        <a:buChar char="●"/>
                      </a:pPr>
                      <a:r>
                        <a:rPr lang="en" sz="1200"/>
                        <a:t>hypoK, hypoCa</a:t>
                      </a:r>
                      <a:endParaRPr sz="1200"/>
                    </a:p>
                    <a:p>
                      <a:pPr marL="457200" lvl="0" indent="-304800" algn="l" rtl="0">
                        <a:spcBef>
                          <a:spcPts val="0"/>
                        </a:spcBef>
                        <a:spcAft>
                          <a:spcPts val="0"/>
                        </a:spcAft>
                        <a:buSzPts val="1200"/>
                        <a:buChar char="●"/>
                      </a:pPr>
                      <a:r>
                        <a:rPr lang="en" sz="1200"/>
                        <a:t>Hypothermia</a:t>
                      </a:r>
                      <a:endParaRPr sz="1200"/>
                    </a:p>
                    <a:p>
                      <a:pPr marL="457200" lvl="0" indent="-304800" algn="l" rtl="0">
                        <a:spcBef>
                          <a:spcPts val="0"/>
                        </a:spcBef>
                        <a:spcAft>
                          <a:spcPts val="0"/>
                        </a:spcAft>
                        <a:buSzPts val="1200"/>
                        <a:buChar char="●"/>
                      </a:pPr>
                      <a:r>
                        <a:rPr lang="en" sz="1200"/>
                        <a:t>Hypotension </a:t>
                      </a:r>
                      <a:endParaRPr sz="1200"/>
                    </a:p>
                  </a:txBody>
                  <a:tcPr marL="91425" marR="91425" marT="91425" marB="91425"/>
                </a:tc>
                <a:tc>
                  <a:txBody>
                    <a:bodyPr/>
                    <a:lstStyle/>
                    <a:p>
                      <a:pPr marL="457200" lvl="0" indent="-304800" algn="l" rtl="0">
                        <a:spcBef>
                          <a:spcPts val="0"/>
                        </a:spcBef>
                        <a:spcAft>
                          <a:spcPts val="0"/>
                        </a:spcAft>
                        <a:buSzPts val="1200"/>
                        <a:buChar char="●"/>
                      </a:pPr>
                      <a:r>
                        <a:rPr lang="en" sz="1200"/>
                        <a:t>Iron overload</a:t>
                      </a:r>
                      <a:endParaRPr sz="1200"/>
                    </a:p>
                    <a:p>
                      <a:pPr marL="457200" lvl="0" indent="-304800" algn="l" rtl="0">
                        <a:spcBef>
                          <a:spcPts val="0"/>
                        </a:spcBef>
                        <a:spcAft>
                          <a:spcPts val="0"/>
                        </a:spcAft>
                        <a:buSzPts val="1200"/>
                        <a:buChar char="●"/>
                      </a:pPr>
                      <a:r>
                        <a:rPr lang="en" sz="1200"/>
                        <a:t>Malaria</a:t>
                      </a:r>
                      <a:endParaRPr sz="1200"/>
                    </a:p>
                    <a:p>
                      <a:pPr marL="457200" lvl="0" indent="-304800" algn="l" rtl="0">
                        <a:spcBef>
                          <a:spcPts val="0"/>
                        </a:spcBef>
                        <a:spcAft>
                          <a:spcPts val="0"/>
                        </a:spcAft>
                        <a:buSzPts val="1200"/>
                        <a:buChar char="●"/>
                      </a:pPr>
                      <a:r>
                        <a:rPr lang="en" sz="1200"/>
                        <a:t>infections</a:t>
                      </a:r>
                      <a:endParaRPr sz="1200"/>
                    </a:p>
                  </a:txBody>
                  <a:tcPr marL="91425" marR="91425" marT="91425" marB="91425"/>
                </a:tc>
                <a:extLst>
                  <a:ext uri="{0D108BD9-81ED-4DB2-BD59-A6C34878D82A}">
                    <a16:rowId xmlns:a16="http://schemas.microsoft.com/office/drawing/2014/main" val="10002"/>
                  </a:ext>
                </a:extLst>
              </a:tr>
            </a:tbl>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82"/>
        <p:cNvGrpSpPr/>
        <p:nvPr/>
      </p:nvGrpSpPr>
      <p:grpSpPr>
        <a:xfrm>
          <a:off x="0" y="0"/>
          <a:ext cx="0" cy="0"/>
          <a:chOff x="0" y="0"/>
          <a:chExt cx="0" cy="0"/>
        </a:xfrm>
      </p:grpSpPr>
      <p:sp>
        <p:nvSpPr>
          <p:cNvPr id="483" name="Google Shape;483;p4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Hemolysis work-up</a:t>
            </a:r>
            <a:endParaRPr/>
          </a:p>
        </p:txBody>
      </p:sp>
      <p:sp>
        <p:nvSpPr>
          <p:cNvPr id="484" name="Google Shape;484;p44"/>
          <p:cNvSpPr txBox="1">
            <a:spLocks noGrp="1"/>
          </p:cNvSpPr>
          <p:nvPr>
            <p:ph type="subTitle" idx="4294967295"/>
          </p:nvPr>
        </p:nvSpPr>
        <p:spPr>
          <a:xfrm>
            <a:off x="6713850" y="4707550"/>
            <a:ext cx="2455500" cy="388200"/>
          </a:xfrm>
          <a:prstGeom prst="rect">
            <a:avLst/>
          </a:prstGeom>
          <a:ln>
            <a:noFill/>
          </a:ln>
        </p:spPr>
        <p:txBody>
          <a:bodyPr spcFirstLastPara="1" wrap="square" lIns="91425" tIns="91425" rIns="91425" bIns="91425" anchor="t" anchorCtr="0">
            <a:normAutofit fontScale="70000"/>
          </a:bodyPr>
          <a:lstStyle/>
          <a:p>
            <a:pPr marL="0" lvl="0" indent="0" algn="l" rtl="0">
              <a:spcBef>
                <a:spcPts val="0"/>
              </a:spcBef>
              <a:spcAft>
                <a:spcPts val="1200"/>
              </a:spcAft>
              <a:buNone/>
            </a:pPr>
            <a:r>
              <a:rPr lang="en"/>
              <a:t>CME </a:t>
            </a:r>
            <a:r>
              <a:rPr lang="en" b="1"/>
              <a:t>52706 // </a:t>
            </a:r>
            <a:r>
              <a:rPr lang="en"/>
              <a:t>513-409-9506</a:t>
            </a:r>
            <a:endParaRPr/>
          </a:p>
        </p:txBody>
      </p:sp>
      <p:sp>
        <p:nvSpPr>
          <p:cNvPr id="485" name="Google Shape;485;p44"/>
          <p:cNvSpPr txBox="1">
            <a:spLocks noGrp="1"/>
          </p:cNvSpPr>
          <p:nvPr>
            <p:ph type="body" idx="1"/>
          </p:nvPr>
        </p:nvSpPr>
        <p:spPr>
          <a:xfrm>
            <a:off x="311700" y="1152475"/>
            <a:ext cx="8520600" cy="458400"/>
          </a:xfrm>
          <a:prstGeom prst="rect">
            <a:avLst/>
          </a:prstGeom>
        </p:spPr>
        <p:txBody>
          <a:bodyPr spcFirstLastPara="1" wrap="square" lIns="91425" tIns="91425" rIns="91425" bIns="91425" anchor="t" anchorCtr="0">
            <a:noAutofit/>
          </a:bodyPr>
          <a:lstStyle/>
          <a:p>
            <a:pPr marL="0" lvl="0" indent="0" algn="l" rtl="0">
              <a:lnSpc>
                <a:spcPct val="105000"/>
              </a:lnSpc>
              <a:spcBef>
                <a:spcPts val="0"/>
              </a:spcBef>
              <a:spcAft>
                <a:spcPts val="0"/>
              </a:spcAft>
              <a:buSzPts val="605"/>
              <a:buNone/>
            </a:pPr>
            <a:r>
              <a:rPr lang="en" sz="1879"/>
              <a:t>Labs: CBCd, retic, LDH, uric acid, haptoglobin, Coombs</a:t>
            </a:r>
            <a:endParaRPr sz="1879"/>
          </a:p>
          <a:p>
            <a:pPr marL="0" lvl="0" indent="0" algn="l" rtl="0">
              <a:lnSpc>
                <a:spcPct val="105000"/>
              </a:lnSpc>
              <a:spcBef>
                <a:spcPts val="0"/>
              </a:spcBef>
              <a:spcAft>
                <a:spcPts val="0"/>
              </a:spcAft>
              <a:buSzPts val="605"/>
              <a:buNone/>
            </a:pPr>
            <a:endParaRPr sz="1879"/>
          </a:p>
        </p:txBody>
      </p:sp>
      <p:sp>
        <p:nvSpPr>
          <p:cNvPr id="486" name="Google Shape;486;p44"/>
          <p:cNvSpPr/>
          <p:nvPr/>
        </p:nvSpPr>
        <p:spPr>
          <a:xfrm rot="2958002">
            <a:off x="2642338" y="2380479"/>
            <a:ext cx="1058123" cy="85091"/>
          </a:xfrm>
          <a:prstGeom prst="rightArrow">
            <a:avLst>
              <a:gd name="adj1" fmla="val 50000"/>
              <a:gd name="adj2" fmla="val 5000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
        <p:nvSpPr>
          <p:cNvPr id="487" name="Google Shape;487;p44"/>
          <p:cNvSpPr/>
          <p:nvPr/>
        </p:nvSpPr>
        <p:spPr>
          <a:xfrm rot="8101397">
            <a:off x="1953843" y="2350684"/>
            <a:ext cx="1044114" cy="85277"/>
          </a:xfrm>
          <a:prstGeom prst="rightArrow">
            <a:avLst>
              <a:gd name="adj1" fmla="val 50000"/>
              <a:gd name="adj2" fmla="val 5000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
        <p:nvSpPr>
          <p:cNvPr id="488" name="Google Shape;488;p44"/>
          <p:cNvSpPr/>
          <p:nvPr/>
        </p:nvSpPr>
        <p:spPr>
          <a:xfrm rot="8101446">
            <a:off x="3231708" y="3688490"/>
            <a:ext cx="1008476" cy="85277"/>
          </a:xfrm>
          <a:prstGeom prst="rightArrow">
            <a:avLst>
              <a:gd name="adj1" fmla="val 50000"/>
              <a:gd name="adj2" fmla="val 5000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
        <p:nvSpPr>
          <p:cNvPr id="489" name="Google Shape;489;p44"/>
          <p:cNvSpPr/>
          <p:nvPr/>
        </p:nvSpPr>
        <p:spPr>
          <a:xfrm rot="2958122">
            <a:off x="3911869" y="3682580"/>
            <a:ext cx="964311" cy="85091"/>
          </a:xfrm>
          <a:prstGeom prst="rightArrow">
            <a:avLst>
              <a:gd name="adj1" fmla="val 50000"/>
              <a:gd name="adj2" fmla="val 5000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
        <p:nvSpPr>
          <p:cNvPr id="490" name="Google Shape;490;p44"/>
          <p:cNvSpPr txBox="1"/>
          <p:nvPr/>
        </p:nvSpPr>
        <p:spPr>
          <a:xfrm>
            <a:off x="2081150" y="1618625"/>
            <a:ext cx="6568500" cy="217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b="1">
                <a:solidFill>
                  <a:schemeClr val="dk1"/>
                </a:solidFill>
                <a:latin typeface="Helvetica Neue"/>
                <a:ea typeface="Helvetica Neue"/>
                <a:cs typeface="Helvetica Neue"/>
                <a:sym typeface="Helvetica Neue"/>
              </a:rPr>
              <a:t>Coombs test (includes direct and indirect Coombs)</a:t>
            </a:r>
            <a:endParaRPr sz="1800" b="1">
              <a:solidFill>
                <a:schemeClr val="dk1"/>
              </a:solidFill>
              <a:latin typeface="Helvetica Neue"/>
              <a:ea typeface="Helvetica Neue"/>
              <a:cs typeface="Helvetica Neue"/>
              <a:sym typeface="Helvetica Neue"/>
            </a:endParaRPr>
          </a:p>
        </p:txBody>
      </p:sp>
      <p:sp>
        <p:nvSpPr>
          <p:cNvPr id="491" name="Google Shape;491;p44"/>
          <p:cNvSpPr txBox="1"/>
          <p:nvPr/>
        </p:nvSpPr>
        <p:spPr>
          <a:xfrm>
            <a:off x="715375" y="2866125"/>
            <a:ext cx="2273100" cy="91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solidFill>
                  <a:schemeClr val="dk1"/>
                </a:solidFill>
                <a:latin typeface="Helvetica Neue"/>
                <a:ea typeface="Helvetica Neue"/>
                <a:cs typeface="Helvetica Neue"/>
                <a:sym typeface="Helvetica Neue"/>
              </a:rPr>
              <a:t>not immune mediated</a:t>
            </a:r>
            <a:endParaRPr sz="1500">
              <a:solidFill>
                <a:schemeClr val="dk1"/>
              </a:solidFill>
              <a:latin typeface="Helvetica Neue"/>
              <a:ea typeface="Helvetica Neue"/>
              <a:cs typeface="Helvetica Neue"/>
              <a:sym typeface="Helvetica Neue"/>
            </a:endParaRPr>
          </a:p>
          <a:p>
            <a:pPr marL="0" lvl="0" indent="0" algn="l" rtl="0">
              <a:spcBef>
                <a:spcPts val="0"/>
              </a:spcBef>
              <a:spcAft>
                <a:spcPts val="0"/>
              </a:spcAft>
              <a:buNone/>
            </a:pPr>
            <a:r>
              <a:rPr lang="en" sz="1500">
                <a:solidFill>
                  <a:schemeClr val="dk1"/>
                </a:solidFill>
                <a:latin typeface="Helvetica Neue"/>
                <a:ea typeface="Helvetica Neue"/>
                <a:cs typeface="Helvetica Neue"/>
                <a:sym typeface="Helvetica Neue"/>
              </a:rPr>
              <a:t>Ex. Shearing (HUS)</a:t>
            </a:r>
            <a:endParaRPr sz="1500">
              <a:solidFill>
                <a:schemeClr val="dk1"/>
              </a:solidFill>
              <a:latin typeface="Helvetica Neue"/>
              <a:ea typeface="Helvetica Neue"/>
              <a:cs typeface="Helvetica Neue"/>
              <a:sym typeface="Helvetica Neue"/>
            </a:endParaRPr>
          </a:p>
        </p:txBody>
      </p:sp>
      <p:sp>
        <p:nvSpPr>
          <p:cNvPr id="492" name="Google Shape;492;p44"/>
          <p:cNvSpPr txBox="1"/>
          <p:nvPr/>
        </p:nvSpPr>
        <p:spPr>
          <a:xfrm>
            <a:off x="1843275" y="4104075"/>
            <a:ext cx="2273100" cy="503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000" b="1">
                <a:solidFill>
                  <a:schemeClr val="dk1"/>
                </a:solidFill>
                <a:latin typeface="Helvetica Neue"/>
                <a:ea typeface="Helvetica Neue"/>
                <a:cs typeface="Helvetica Neue"/>
                <a:sym typeface="Helvetica Neue"/>
              </a:rPr>
              <a:t>“antibody attached to RBC”</a:t>
            </a:r>
            <a:r>
              <a:rPr lang="en" sz="1000">
                <a:solidFill>
                  <a:schemeClr val="dk1"/>
                </a:solidFill>
                <a:latin typeface="Helvetica Neue"/>
                <a:ea typeface="Helvetica Neue"/>
                <a:cs typeface="Helvetica Neue"/>
                <a:sym typeface="Helvetica Neue"/>
              </a:rPr>
              <a:t> </a:t>
            </a:r>
            <a:endParaRPr sz="1000">
              <a:solidFill>
                <a:schemeClr val="dk1"/>
              </a:solidFill>
              <a:latin typeface="Helvetica Neue"/>
              <a:ea typeface="Helvetica Neue"/>
              <a:cs typeface="Helvetica Neue"/>
              <a:sym typeface="Helvetica Neue"/>
            </a:endParaRPr>
          </a:p>
          <a:p>
            <a:pPr marL="0" lvl="0" indent="0" algn="l" rtl="0">
              <a:spcBef>
                <a:spcPts val="0"/>
              </a:spcBef>
              <a:spcAft>
                <a:spcPts val="0"/>
              </a:spcAft>
              <a:buNone/>
            </a:pPr>
            <a:r>
              <a:rPr lang="en" sz="1000">
                <a:solidFill>
                  <a:schemeClr val="dk1"/>
                </a:solidFill>
                <a:latin typeface="Helvetica Neue"/>
                <a:ea typeface="Helvetica Neue"/>
                <a:cs typeface="Helvetica Neue"/>
                <a:sym typeface="Helvetica Neue"/>
              </a:rPr>
              <a:t>Ex. autoimmune hemolytic anemia</a:t>
            </a:r>
            <a:endParaRPr sz="1000">
              <a:solidFill>
                <a:schemeClr val="dk1"/>
              </a:solidFill>
              <a:latin typeface="Helvetica Neue"/>
              <a:ea typeface="Helvetica Neue"/>
              <a:cs typeface="Helvetica Neue"/>
              <a:sym typeface="Helvetica Neue"/>
            </a:endParaRPr>
          </a:p>
        </p:txBody>
      </p:sp>
      <p:sp>
        <p:nvSpPr>
          <p:cNvPr id="493" name="Google Shape;493;p44"/>
          <p:cNvSpPr txBox="1"/>
          <p:nvPr/>
        </p:nvSpPr>
        <p:spPr>
          <a:xfrm>
            <a:off x="1715150" y="1910850"/>
            <a:ext cx="1213500" cy="38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4300">
                <a:solidFill>
                  <a:schemeClr val="dk1"/>
                </a:solidFill>
                <a:latin typeface="Helvetica Neue"/>
                <a:ea typeface="Helvetica Neue"/>
                <a:cs typeface="Helvetica Neue"/>
                <a:sym typeface="Helvetica Neue"/>
              </a:rPr>
              <a:t>-</a:t>
            </a:r>
            <a:endParaRPr sz="4300">
              <a:solidFill>
                <a:schemeClr val="dk1"/>
              </a:solidFill>
              <a:latin typeface="Helvetica Neue"/>
              <a:ea typeface="Helvetica Neue"/>
              <a:cs typeface="Helvetica Neue"/>
              <a:sym typeface="Helvetica Neue"/>
            </a:endParaRPr>
          </a:p>
        </p:txBody>
      </p:sp>
      <p:sp>
        <p:nvSpPr>
          <p:cNvPr id="494" name="Google Shape;494;p44"/>
          <p:cNvSpPr txBox="1"/>
          <p:nvPr/>
        </p:nvSpPr>
        <p:spPr>
          <a:xfrm>
            <a:off x="3467750" y="1987050"/>
            <a:ext cx="1213500" cy="38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3400">
                <a:solidFill>
                  <a:schemeClr val="dk1"/>
                </a:solidFill>
                <a:latin typeface="Helvetica Neue"/>
                <a:ea typeface="Helvetica Neue"/>
                <a:cs typeface="Helvetica Neue"/>
                <a:sym typeface="Helvetica Neue"/>
              </a:rPr>
              <a:t>+</a:t>
            </a:r>
            <a:endParaRPr sz="3400">
              <a:solidFill>
                <a:schemeClr val="dk1"/>
              </a:solidFill>
              <a:latin typeface="Helvetica Neue"/>
              <a:ea typeface="Helvetica Neue"/>
              <a:cs typeface="Helvetica Neue"/>
              <a:sym typeface="Helvetica Neue"/>
            </a:endParaRPr>
          </a:p>
        </p:txBody>
      </p:sp>
      <p:sp>
        <p:nvSpPr>
          <p:cNvPr id="495" name="Google Shape;495;p44"/>
          <p:cNvSpPr txBox="1"/>
          <p:nvPr/>
        </p:nvSpPr>
        <p:spPr>
          <a:xfrm>
            <a:off x="3091450" y="2866125"/>
            <a:ext cx="1865100" cy="458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solidFill>
                  <a:schemeClr val="dk1"/>
                </a:solidFill>
                <a:latin typeface="Helvetica Neue"/>
                <a:ea typeface="Helvetica Neue"/>
                <a:cs typeface="Helvetica Neue"/>
                <a:sym typeface="Helvetica Neue"/>
              </a:rPr>
              <a:t>immune mediated</a:t>
            </a:r>
            <a:endParaRPr sz="1500">
              <a:solidFill>
                <a:schemeClr val="dk1"/>
              </a:solidFill>
              <a:latin typeface="Helvetica Neue"/>
              <a:ea typeface="Helvetica Neue"/>
              <a:cs typeface="Helvetica Neue"/>
              <a:sym typeface="Helvetica Neue"/>
            </a:endParaRPr>
          </a:p>
        </p:txBody>
      </p:sp>
      <p:sp>
        <p:nvSpPr>
          <p:cNvPr id="496" name="Google Shape;496;p44"/>
          <p:cNvSpPr txBox="1"/>
          <p:nvPr/>
        </p:nvSpPr>
        <p:spPr>
          <a:xfrm>
            <a:off x="2614550" y="3371225"/>
            <a:ext cx="1213500" cy="753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800" b="1" u="sng">
                <a:solidFill>
                  <a:schemeClr val="dk1"/>
                </a:solidFill>
                <a:latin typeface="Helvetica Neue"/>
                <a:ea typeface="Helvetica Neue"/>
                <a:cs typeface="Helvetica Neue"/>
                <a:sym typeface="Helvetica Neue"/>
              </a:rPr>
              <a:t>Direct</a:t>
            </a:r>
            <a:r>
              <a:rPr lang="en" sz="800" b="1">
                <a:solidFill>
                  <a:schemeClr val="dk1"/>
                </a:solidFill>
                <a:latin typeface="Helvetica Neue"/>
                <a:ea typeface="Helvetica Neue"/>
                <a:cs typeface="Helvetica Neue"/>
                <a:sym typeface="Helvetica Neue"/>
              </a:rPr>
              <a:t> Coombs </a:t>
            </a:r>
            <a:endParaRPr sz="800" b="1">
              <a:solidFill>
                <a:schemeClr val="dk1"/>
              </a:solidFill>
              <a:latin typeface="Helvetica Neue"/>
              <a:ea typeface="Helvetica Neue"/>
              <a:cs typeface="Helvetica Neue"/>
              <a:sym typeface="Helvetica Neue"/>
            </a:endParaRPr>
          </a:p>
          <a:p>
            <a:pPr marL="0" lvl="0" indent="0" algn="ctr" rtl="0">
              <a:spcBef>
                <a:spcPts val="0"/>
              </a:spcBef>
              <a:spcAft>
                <a:spcPts val="0"/>
              </a:spcAft>
              <a:buNone/>
            </a:pPr>
            <a:r>
              <a:rPr lang="en" sz="800" b="1">
                <a:solidFill>
                  <a:schemeClr val="dk1"/>
                </a:solidFill>
                <a:latin typeface="Helvetica Neue"/>
                <a:ea typeface="Helvetica Neue"/>
                <a:cs typeface="Helvetica Neue"/>
                <a:sym typeface="Helvetica Neue"/>
              </a:rPr>
              <a:t>(aka DAT) </a:t>
            </a:r>
            <a:endParaRPr sz="800" b="1">
              <a:solidFill>
                <a:schemeClr val="dk1"/>
              </a:solidFill>
              <a:latin typeface="Helvetica Neue"/>
              <a:ea typeface="Helvetica Neue"/>
              <a:cs typeface="Helvetica Neue"/>
              <a:sym typeface="Helvetica Neue"/>
            </a:endParaRPr>
          </a:p>
          <a:p>
            <a:pPr marL="0" lvl="0" indent="0" algn="ctr" rtl="0">
              <a:spcBef>
                <a:spcPts val="0"/>
              </a:spcBef>
              <a:spcAft>
                <a:spcPts val="0"/>
              </a:spcAft>
              <a:buNone/>
            </a:pPr>
            <a:r>
              <a:rPr lang="en" sz="800" b="1">
                <a:solidFill>
                  <a:schemeClr val="dk1"/>
                </a:solidFill>
                <a:latin typeface="Helvetica Neue"/>
                <a:ea typeface="Helvetica Neue"/>
                <a:cs typeface="Helvetica Neue"/>
                <a:sym typeface="Helvetica Neue"/>
              </a:rPr>
              <a:t>positive</a:t>
            </a:r>
            <a:endParaRPr sz="800" b="1">
              <a:solidFill>
                <a:schemeClr val="dk1"/>
              </a:solidFill>
              <a:latin typeface="Helvetica Neue"/>
              <a:ea typeface="Helvetica Neue"/>
              <a:cs typeface="Helvetica Neue"/>
              <a:sym typeface="Helvetica Neue"/>
            </a:endParaRPr>
          </a:p>
        </p:txBody>
      </p:sp>
      <p:sp>
        <p:nvSpPr>
          <p:cNvPr id="497" name="Google Shape;497;p44"/>
          <p:cNvSpPr txBox="1"/>
          <p:nvPr/>
        </p:nvSpPr>
        <p:spPr>
          <a:xfrm>
            <a:off x="4519550" y="3371225"/>
            <a:ext cx="1213500" cy="753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800" b="1" u="sng">
                <a:solidFill>
                  <a:schemeClr val="dk1"/>
                </a:solidFill>
                <a:latin typeface="Helvetica Neue"/>
                <a:ea typeface="Helvetica Neue"/>
                <a:cs typeface="Helvetica Neue"/>
                <a:sym typeface="Helvetica Neue"/>
              </a:rPr>
              <a:t>Indirect</a:t>
            </a:r>
            <a:r>
              <a:rPr lang="en" sz="800" b="1">
                <a:solidFill>
                  <a:schemeClr val="dk1"/>
                </a:solidFill>
                <a:latin typeface="Helvetica Neue"/>
                <a:ea typeface="Helvetica Neue"/>
                <a:cs typeface="Helvetica Neue"/>
                <a:sym typeface="Helvetica Neue"/>
              </a:rPr>
              <a:t> Coombs </a:t>
            </a:r>
            <a:endParaRPr sz="800" b="1">
              <a:solidFill>
                <a:schemeClr val="dk1"/>
              </a:solidFill>
              <a:latin typeface="Helvetica Neue"/>
              <a:ea typeface="Helvetica Neue"/>
              <a:cs typeface="Helvetica Neue"/>
              <a:sym typeface="Helvetica Neue"/>
            </a:endParaRPr>
          </a:p>
          <a:p>
            <a:pPr marL="0" lvl="0" indent="0" algn="ctr" rtl="0">
              <a:spcBef>
                <a:spcPts val="0"/>
              </a:spcBef>
              <a:spcAft>
                <a:spcPts val="0"/>
              </a:spcAft>
              <a:buNone/>
            </a:pPr>
            <a:r>
              <a:rPr lang="en" sz="800" b="1">
                <a:solidFill>
                  <a:schemeClr val="dk1"/>
                </a:solidFill>
                <a:latin typeface="Helvetica Neue"/>
                <a:ea typeface="Helvetica Neue"/>
                <a:cs typeface="Helvetica Neue"/>
                <a:sym typeface="Helvetica Neue"/>
              </a:rPr>
              <a:t>(aka DAT) </a:t>
            </a:r>
            <a:endParaRPr sz="800" b="1">
              <a:solidFill>
                <a:schemeClr val="dk1"/>
              </a:solidFill>
              <a:latin typeface="Helvetica Neue"/>
              <a:ea typeface="Helvetica Neue"/>
              <a:cs typeface="Helvetica Neue"/>
              <a:sym typeface="Helvetica Neue"/>
            </a:endParaRPr>
          </a:p>
          <a:p>
            <a:pPr marL="0" lvl="0" indent="0" algn="ctr" rtl="0">
              <a:spcBef>
                <a:spcPts val="0"/>
              </a:spcBef>
              <a:spcAft>
                <a:spcPts val="0"/>
              </a:spcAft>
              <a:buNone/>
            </a:pPr>
            <a:r>
              <a:rPr lang="en" sz="800" b="1">
                <a:solidFill>
                  <a:schemeClr val="dk1"/>
                </a:solidFill>
                <a:latin typeface="Helvetica Neue"/>
                <a:ea typeface="Helvetica Neue"/>
                <a:cs typeface="Helvetica Neue"/>
                <a:sym typeface="Helvetica Neue"/>
              </a:rPr>
              <a:t>positive</a:t>
            </a:r>
            <a:endParaRPr sz="800" b="1">
              <a:solidFill>
                <a:schemeClr val="dk1"/>
              </a:solidFill>
              <a:latin typeface="Helvetica Neue"/>
              <a:ea typeface="Helvetica Neue"/>
              <a:cs typeface="Helvetica Neue"/>
              <a:sym typeface="Helvetica Neue"/>
            </a:endParaRPr>
          </a:p>
        </p:txBody>
      </p:sp>
      <p:sp>
        <p:nvSpPr>
          <p:cNvPr id="498" name="Google Shape;498;p44"/>
          <p:cNvSpPr txBox="1"/>
          <p:nvPr/>
        </p:nvSpPr>
        <p:spPr>
          <a:xfrm>
            <a:off x="4129275" y="4104075"/>
            <a:ext cx="2756700" cy="503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000" b="1">
                <a:solidFill>
                  <a:schemeClr val="dk1"/>
                </a:solidFill>
                <a:latin typeface="Helvetica Neue"/>
                <a:ea typeface="Helvetica Neue"/>
                <a:cs typeface="Helvetica Neue"/>
                <a:sym typeface="Helvetica Neue"/>
              </a:rPr>
              <a:t>“antibody circulating in serum” </a:t>
            </a:r>
            <a:endParaRPr sz="1000" b="1">
              <a:solidFill>
                <a:schemeClr val="dk1"/>
              </a:solidFill>
              <a:latin typeface="Helvetica Neue"/>
              <a:ea typeface="Helvetica Neue"/>
              <a:cs typeface="Helvetica Neue"/>
              <a:sym typeface="Helvetica Neue"/>
            </a:endParaRPr>
          </a:p>
          <a:p>
            <a:pPr marL="0" lvl="0" indent="0" algn="l" rtl="0">
              <a:spcBef>
                <a:spcPts val="0"/>
              </a:spcBef>
              <a:spcAft>
                <a:spcPts val="0"/>
              </a:spcAft>
              <a:buNone/>
            </a:pPr>
            <a:r>
              <a:rPr lang="en" sz="1000">
                <a:solidFill>
                  <a:schemeClr val="dk1"/>
                </a:solidFill>
                <a:latin typeface="Helvetica Neue"/>
                <a:ea typeface="Helvetica Neue"/>
                <a:cs typeface="Helvetica Neue"/>
                <a:sym typeface="Helvetica Neue"/>
              </a:rPr>
              <a:t>Ex. type and screen (circulating antibodies)</a:t>
            </a:r>
            <a:endParaRPr sz="1000">
              <a:solidFill>
                <a:schemeClr val="dk1"/>
              </a:solidFill>
              <a:latin typeface="Helvetica Neue"/>
              <a:ea typeface="Helvetica Neue"/>
              <a:cs typeface="Helvetica Neue"/>
              <a:sym typeface="Helvetica Neue"/>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502"/>
        <p:cNvGrpSpPr/>
        <p:nvPr/>
      </p:nvGrpSpPr>
      <p:grpSpPr>
        <a:xfrm>
          <a:off x="0" y="0"/>
          <a:ext cx="0" cy="0"/>
          <a:chOff x="0" y="0"/>
          <a:chExt cx="0" cy="0"/>
        </a:xfrm>
      </p:grpSpPr>
      <p:sp>
        <p:nvSpPr>
          <p:cNvPr id="503" name="Google Shape;503;p4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457200" lvl="0" indent="-330200" algn="l" rtl="0">
              <a:spcBef>
                <a:spcPts val="0"/>
              </a:spcBef>
              <a:spcAft>
                <a:spcPts val="0"/>
              </a:spcAft>
              <a:buSzPts val="1600"/>
              <a:buChar char="●"/>
            </a:pPr>
            <a:r>
              <a:rPr lang="en" sz="1600"/>
              <a:t>Hemolytic, caused by sensitization to non-ABO antigens from previous transfusion</a:t>
            </a:r>
            <a:endParaRPr sz="1600"/>
          </a:p>
          <a:p>
            <a:pPr marL="457200" lvl="0" indent="-330200" algn="l" rtl="0">
              <a:spcBef>
                <a:spcPts val="0"/>
              </a:spcBef>
              <a:spcAft>
                <a:spcPts val="0"/>
              </a:spcAft>
              <a:buSzPts val="1600"/>
              <a:buChar char="●"/>
            </a:pPr>
            <a:r>
              <a:rPr lang="en" sz="1600"/>
              <a:t>Delayed 3-14 days</a:t>
            </a:r>
            <a:endParaRPr sz="1600"/>
          </a:p>
          <a:p>
            <a:pPr marL="457200" lvl="0" indent="-330200" algn="l" rtl="0">
              <a:spcBef>
                <a:spcPts val="0"/>
              </a:spcBef>
              <a:spcAft>
                <a:spcPts val="0"/>
              </a:spcAft>
              <a:buSzPts val="1600"/>
              <a:buChar char="●"/>
            </a:pPr>
            <a:r>
              <a:rPr lang="en" sz="1600"/>
              <a:t>Antibodies are so low in the patient that they are not detected on Ab screen</a:t>
            </a:r>
            <a:endParaRPr sz="1600"/>
          </a:p>
          <a:p>
            <a:pPr marL="457200" lvl="0" indent="-330200" algn="l" rtl="0">
              <a:spcBef>
                <a:spcPts val="0"/>
              </a:spcBef>
              <a:spcAft>
                <a:spcPts val="0"/>
              </a:spcAft>
              <a:buSzPts val="1600"/>
              <a:buChar char="●"/>
            </a:pPr>
            <a:r>
              <a:rPr lang="en" sz="1600"/>
              <a:t>Antibodies proliferate rapidly upon exposure to new antigen</a:t>
            </a:r>
            <a:endParaRPr sz="1600"/>
          </a:p>
          <a:p>
            <a:pPr marL="457200" lvl="0" indent="-330200" algn="l" rtl="0">
              <a:spcBef>
                <a:spcPts val="0"/>
              </a:spcBef>
              <a:spcAft>
                <a:spcPts val="0"/>
              </a:spcAft>
              <a:buSzPts val="1600"/>
              <a:buChar char="●"/>
            </a:pPr>
            <a:r>
              <a:rPr lang="en" sz="1600"/>
              <a:t>Slow destruction of RBCs, less likely to progress to DIC/organ failure</a:t>
            </a:r>
            <a:endParaRPr sz="1600"/>
          </a:p>
          <a:p>
            <a:pPr marL="0" lvl="0" indent="0" algn="l" rtl="0">
              <a:spcBef>
                <a:spcPts val="0"/>
              </a:spcBef>
              <a:spcAft>
                <a:spcPts val="0"/>
              </a:spcAft>
              <a:buNone/>
            </a:pPr>
            <a:endParaRPr sz="1600"/>
          </a:p>
        </p:txBody>
      </p:sp>
      <p:sp>
        <p:nvSpPr>
          <p:cNvPr id="504" name="Google Shape;504;p4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Delayed Transfusion Reaction</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508"/>
        <p:cNvGrpSpPr/>
        <p:nvPr/>
      </p:nvGrpSpPr>
      <p:grpSpPr>
        <a:xfrm>
          <a:off x="0" y="0"/>
          <a:ext cx="0" cy="0"/>
          <a:chOff x="0" y="0"/>
          <a:chExt cx="0" cy="0"/>
        </a:xfrm>
      </p:grpSpPr>
      <p:sp>
        <p:nvSpPr>
          <p:cNvPr id="509" name="Google Shape;509;p46"/>
          <p:cNvSpPr txBox="1">
            <a:spLocks noGrp="1"/>
          </p:cNvSpPr>
          <p:nvPr>
            <p:ph type="title"/>
          </p:nvPr>
        </p:nvSpPr>
        <p:spPr>
          <a:xfrm>
            <a:off x="311700" y="445025"/>
            <a:ext cx="8520600" cy="2342700"/>
          </a:xfrm>
          <a:prstGeom prst="rect">
            <a:avLst/>
          </a:prstGeom>
          <a:ln>
            <a:noFill/>
          </a:ln>
        </p:spPr>
        <p:txBody>
          <a:bodyPr spcFirstLastPara="1" wrap="square" lIns="91425" tIns="91425" rIns="91425" bIns="91425" anchor="t" anchorCtr="0">
            <a:normAutofit/>
          </a:bodyPr>
          <a:lstStyle/>
          <a:p>
            <a:pPr marL="0" lvl="0" indent="0" algn="l" rtl="0">
              <a:spcBef>
                <a:spcPts val="0"/>
              </a:spcBef>
              <a:spcAft>
                <a:spcPts val="0"/>
              </a:spcAft>
              <a:buNone/>
            </a:pPr>
            <a:r>
              <a:rPr lang="en" sz="1800" b="0"/>
              <a:t>12.8) A 4-year-old presents to the ED with a history of </a:t>
            </a:r>
            <a:r>
              <a:rPr lang="en" sz="1800"/>
              <a:t>bloody diarrhea</a:t>
            </a:r>
            <a:r>
              <a:rPr lang="en" sz="1800" b="0"/>
              <a:t> and new onset </a:t>
            </a:r>
            <a:r>
              <a:rPr lang="en" sz="1800"/>
              <a:t>fever, lethargy, and vomiting</a:t>
            </a:r>
            <a:r>
              <a:rPr lang="en" sz="1800" b="0"/>
              <a:t>. His mom notes that the patient </a:t>
            </a:r>
            <a:r>
              <a:rPr lang="en" sz="1800"/>
              <a:t>has not urinated</a:t>
            </a:r>
            <a:r>
              <a:rPr lang="en" sz="1800" b="0"/>
              <a:t> in 24 hours. On exam, he is </a:t>
            </a:r>
            <a:r>
              <a:rPr lang="en" sz="1800"/>
              <a:t>ill-appearing</a:t>
            </a:r>
            <a:r>
              <a:rPr lang="en" sz="1800" b="0"/>
              <a:t>. </a:t>
            </a:r>
            <a:r>
              <a:rPr lang="en" sz="1800"/>
              <a:t>T 39, HR 178</a:t>
            </a:r>
            <a:r>
              <a:rPr lang="en" sz="1800" b="0"/>
              <a:t>, RR 40, BP 125/80. He is pale and has diffuse abdominal tenderness. His laboratory evaluation reveals WBC 14,000/mm3, </a:t>
            </a:r>
            <a:r>
              <a:rPr lang="en" sz="1800"/>
              <a:t>Hb 7.2 g/dL</a:t>
            </a:r>
            <a:r>
              <a:rPr lang="en" sz="1800" b="0"/>
              <a:t>, </a:t>
            </a:r>
            <a:r>
              <a:rPr lang="en" sz="1800"/>
              <a:t>platelets 42,000/mm3</a:t>
            </a:r>
            <a:r>
              <a:rPr lang="en" sz="1800" b="0"/>
              <a:t> with schistocytes on the smear. BUN 43 and </a:t>
            </a:r>
            <a:r>
              <a:rPr lang="en" sz="1800"/>
              <a:t>Cr 1.6</a:t>
            </a:r>
            <a:r>
              <a:rPr lang="en" sz="1800" b="0"/>
              <a:t>. Which of the following lab findings would you also suspect to find?</a:t>
            </a:r>
            <a:endParaRPr sz="1800" b="0"/>
          </a:p>
        </p:txBody>
      </p:sp>
      <p:sp>
        <p:nvSpPr>
          <p:cNvPr id="510" name="Google Shape;510;p46"/>
          <p:cNvSpPr txBox="1">
            <a:spLocks noGrp="1"/>
          </p:cNvSpPr>
          <p:nvPr>
            <p:ph type="body" idx="1"/>
          </p:nvPr>
        </p:nvSpPr>
        <p:spPr>
          <a:xfrm>
            <a:off x="311700" y="2527750"/>
            <a:ext cx="8520600" cy="1584000"/>
          </a:xfrm>
          <a:prstGeom prst="rect">
            <a:avLst/>
          </a:prstGeom>
          <a:ln>
            <a:noFill/>
          </a:ln>
        </p:spPr>
        <p:txBody>
          <a:bodyPr spcFirstLastPara="1" wrap="square" lIns="91425" tIns="91425" rIns="91425" bIns="91425" anchor="t" anchorCtr="0">
            <a:normAutofit/>
          </a:bodyPr>
          <a:lstStyle/>
          <a:p>
            <a:pPr marL="457200" lvl="0" indent="-330200" algn="l" rtl="0">
              <a:spcBef>
                <a:spcPts val="0"/>
              </a:spcBef>
              <a:spcAft>
                <a:spcPts val="0"/>
              </a:spcAft>
              <a:buSzPts val="1600"/>
              <a:buAutoNum type="alphaUcPeriod"/>
            </a:pPr>
            <a:r>
              <a:rPr lang="en" sz="1600"/>
              <a:t>Abnormal coagulation studies</a:t>
            </a:r>
            <a:endParaRPr sz="1600"/>
          </a:p>
          <a:p>
            <a:pPr marL="457200" lvl="0" indent="-330200" algn="l" rtl="0">
              <a:spcBef>
                <a:spcPts val="0"/>
              </a:spcBef>
              <a:spcAft>
                <a:spcPts val="0"/>
              </a:spcAft>
              <a:buSzPts val="1600"/>
              <a:buAutoNum type="alphaUcPeriod"/>
            </a:pPr>
            <a:r>
              <a:rPr lang="en" sz="1600"/>
              <a:t>Decreased reticulocyte count</a:t>
            </a:r>
            <a:endParaRPr sz="1600"/>
          </a:p>
          <a:p>
            <a:pPr marL="457200" lvl="0" indent="-330200" algn="l" rtl="0">
              <a:spcBef>
                <a:spcPts val="0"/>
              </a:spcBef>
              <a:spcAft>
                <a:spcPts val="0"/>
              </a:spcAft>
              <a:buSzPts val="1600"/>
              <a:buAutoNum type="alphaUcPeriod"/>
            </a:pPr>
            <a:r>
              <a:rPr lang="en" sz="1600"/>
              <a:t>Negative Coombs</a:t>
            </a:r>
            <a:endParaRPr sz="1600"/>
          </a:p>
          <a:p>
            <a:pPr marL="457200" lvl="0" indent="-330200" algn="l" rtl="0">
              <a:spcBef>
                <a:spcPts val="0"/>
              </a:spcBef>
              <a:spcAft>
                <a:spcPts val="0"/>
              </a:spcAft>
              <a:buSzPts val="1600"/>
              <a:buAutoNum type="alphaUcPeriod"/>
            </a:pPr>
            <a:r>
              <a:rPr lang="en" sz="1600"/>
              <a:t>Normal LDH</a:t>
            </a:r>
            <a:endParaRPr sz="1600"/>
          </a:p>
        </p:txBody>
      </p:sp>
      <p:sp>
        <p:nvSpPr>
          <p:cNvPr id="511" name="Google Shape;511;p46"/>
          <p:cNvSpPr txBox="1">
            <a:spLocks noGrp="1"/>
          </p:cNvSpPr>
          <p:nvPr>
            <p:ph type="subTitle" idx="4294967295"/>
          </p:nvPr>
        </p:nvSpPr>
        <p:spPr>
          <a:xfrm>
            <a:off x="6713850" y="4707550"/>
            <a:ext cx="2455500" cy="388200"/>
          </a:xfrm>
          <a:prstGeom prst="rect">
            <a:avLst/>
          </a:prstGeom>
          <a:ln>
            <a:noFill/>
          </a:ln>
        </p:spPr>
        <p:txBody>
          <a:bodyPr spcFirstLastPara="1" wrap="square" lIns="91425" tIns="91425" rIns="91425" bIns="91425" anchor="t" anchorCtr="0">
            <a:normAutofit fontScale="70000"/>
          </a:bodyPr>
          <a:lstStyle/>
          <a:p>
            <a:pPr marL="0" lvl="0" indent="0" algn="l" rtl="0">
              <a:spcBef>
                <a:spcPts val="0"/>
              </a:spcBef>
              <a:spcAft>
                <a:spcPts val="1200"/>
              </a:spcAft>
              <a:buNone/>
            </a:pPr>
            <a:r>
              <a:rPr lang="en"/>
              <a:t>CME </a:t>
            </a:r>
            <a:r>
              <a:rPr lang="en" b="1"/>
              <a:t>52706 // </a:t>
            </a:r>
            <a:r>
              <a:rPr lang="en"/>
              <a:t>513-409-9506</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515"/>
        <p:cNvGrpSpPr/>
        <p:nvPr/>
      </p:nvGrpSpPr>
      <p:grpSpPr>
        <a:xfrm>
          <a:off x="0" y="0"/>
          <a:ext cx="0" cy="0"/>
          <a:chOff x="0" y="0"/>
          <a:chExt cx="0" cy="0"/>
        </a:xfrm>
      </p:grpSpPr>
      <p:sp>
        <p:nvSpPr>
          <p:cNvPr id="516" name="Google Shape;516;p47"/>
          <p:cNvSpPr txBox="1">
            <a:spLocks noGrp="1"/>
          </p:cNvSpPr>
          <p:nvPr>
            <p:ph type="title"/>
          </p:nvPr>
        </p:nvSpPr>
        <p:spPr>
          <a:xfrm>
            <a:off x="311700" y="445025"/>
            <a:ext cx="8520600" cy="2342700"/>
          </a:xfrm>
          <a:prstGeom prst="rect">
            <a:avLst/>
          </a:prstGeom>
          <a:ln>
            <a:noFill/>
          </a:ln>
        </p:spPr>
        <p:txBody>
          <a:bodyPr spcFirstLastPara="1" wrap="square" lIns="91425" tIns="91425" rIns="91425" bIns="91425" anchor="t" anchorCtr="0">
            <a:normAutofit/>
          </a:bodyPr>
          <a:lstStyle/>
          <a:p>
            <a:pPr marL="0" lvl="0" indent="0" algn="l" rtl="0">
              <a:spcBef>
                <a:spcPts val="0"/>
              </a:spcBef>
              <a:spcAft>
                <a:spcPts val="0"/>
              </a:spcAft>
              <a:buNone/>
            </a:pPr>
            <a:r>
              <a:rPr lang="en" sz="1800" b="0"/>
              <a:t>12.8) A 4-year-old presents to the ED with a history of </a:t>
            </a:r>
            <a:r>
              <a:rPr lang="en" sz="1800"/>
              <a:t>bloody diarrhea</a:t>
            </a:r>
            <a:r>
              <a:rPr lang="en" sz="1800" b="0"/>
              <a:t> and new onset </a:t>
            </a:r>
            <a:r>
              <a:rPr lang="en" sz="1800"/>
              <a:t>fever, lethargy, and vomiting</a:t>
            </a:r>
            <a:r>
              <a:rPr lang="en" sz="1800" b="0"/>
              <a:t>. His mom notes that the patient </a:t>
            </a:r>
            <a:r>
              <a:rPr lang="en" sz="1800"/>
              <a:t>has not urinated</a:t>
            </a:r>
            <a:r>
              <a:rPr lang="en" sz="1800" b="0"/>
              <a:t> in 24 hours. On exam, he is </a:t>
            </a:r>
            <a:r>
              <a:rPr lang="en" sz="1800"/>
              <a:t>ill-appearing</a:t>
            </a:r>
            <a:r>
              <a:rPr lang="en" sz="1800" b="0"/>
              <a:t>. </a:t>
            </a:r>
            <a:r>
              <a:rPr lang="en" sz="1800"/>
              <a:t>T 39, HR 178</a:t>
            </a:r>
            <a:r>
              <a:rPr lang="en" sz="1800" b="0"/>
              <a:t>, RR 40, BP 125/80. He is pale and has diffuse abdominal tenderness. His laboratory evaluation reveals WBC 14,000/mm3, </a:t>
            </a:r>
            <a:r>
              <a:rPr lang="en" sz="1800"/>
              <a:t>Hb 7.2 g/dL</a:t>
            </a:r>
            <a:r>
              <a:rPr lang="en" sz="1800" b="0"/>
              <a:t>, </a:t>
            </a:r>
            <a:r>
              <a:rPr lang="en" sz="1800"/>
              <a:t>platelets 42,000/mm3</a:t>
            </a:r>
            <a:r>
              <a:rPr lang="en" sz="1800" b="0"/>
              <a:t> with schistocytes on the smear. BUN 43 and </a:t>
            </a:r>
            <a:r>
              <a:rPr lang="en" sz="1800"/>
              <a:t>Cr 1.6</a:t>
            </a:r>
            <a:r>
              <a:rPr lang="en" sz="1800" b="0"/>
              <a:t>. Which of the following lab findings would you also suspect to find?</a:t>
            </a:r>
            <a:endParaRPr sz="1800" b="0"/>
          </a:p>
        </p:txBody>
      </p:sp>
      <p:sp>
        <p:nvSpPr>
          <p:cNvPr id="517" name="Google Shape;517;p47"/>
          <p:cNvSpPr txBox="1">
            <a:spLocks noGrp="1"/>
          </p:cNvSpPr>
          <p:nvPr>
            <p:ph type="body" idx="1"/>
          </p:nvPr>
        </p:nvSpPr>
        <p:spPr>
          <a:xfrm>
            <a:off x="311700" y="2527750"/>
            <a:ext cx="8520600" cy="1584000"/>
          </a:xfrm>
          <a:prstGeom prst="rect">
            <a:avLst/>
          </a:prstGeom>
          <a:ln>
            <a:noFill/>
          </a:ln>
        </p:spPr>
        <p:txBody>
          <a:bodyPr spcFirstLastPara="1" wrap="square" lIns="91425" tIns="91425" rIns="91425" bIns="91425" anchor="t" anchorCtr="0">
            <a:normAutofit/>
          </a:bodyPr>
          <a:lstStyle/>
          <a:p>
            <a:pPr marL="457200" lvl="0" indent="-330200" algn="l" rtl="0">
              <a:spcBef>
                <a:spcPts val="0"/>
              </a:spcBef>
              <a:spcAft>
                <a:spcPts val="0"/>
              </a:spcAft>
              <a:buSzPts val="1600"/>
              <a:buAutoNum type="alphaUcPeriod"/>
            </a:pPr>
            <a:r>
              <a:rPr lang="en" sz="1600"/>
              <a:t>Abnormal coagulation studies</a:t>
            </a:r>
            <a:endParaRPr sz="1600"/>
          </a:p>
          <a:p>
            <a:pPr marL="457200" lvl="0" indent="-330200" algn="l" rtl="0">
              <a:spcBef>
                <a:spcPts val="0"/>
              </a:spcBef>
              <a:spcAft>
                <a:spcPts val="0"/>
              </a:spcAft>
              <a:buSzPts val="1600"/>
              <a:buAutoNum type="alphaUcPeriod"/>
            </a:pPr>
            <a:r>
              <a:rPr lang="en" sz="1600"/>
              <a:t>Decreased reticulocyte count</a:t>
            </a:r>
            <a:endParaRPr sz="1600"/>
          </a:p>
          <a:p>
            <a:pPr marL="457200" lvl="0" indent="-330200" algn="l" rtl="0">
              <a:spcBef>
                <a:spcPts val="0"/>
              </a:spcBef>
              <a:spcAft>
                <a:spcPts val="0"/>
              </a:spcAft>
              <a:buSzPts val="1600"/>
              <a:buAutoNum type="alphaUcPeriod"/>
            </a:pPr>
            <a:r>
              <a:rPr lang="en" sz="1600" b="1" u="sng"/>
              <a:t>Negative Coombs</a:t>
            </a:r>
            <a:endParaRPr sz="1600" b="1" u="sng"/>
          </a:p>
          <a:p>
            <a:pPr marL="457200" lvl="0" indent="-330200" algn="l" rtl="0">
              <a:spcBef>
                <a:spcPts val="0"/>
              </a:spcBef>
              <a:spcAft>
                <a:spcPts val="0"/>
              </a:spcAft>
              <a:buSzPts val="1600"/>
              <a:buAutoNum type="alphaUcPeriod"/>
            </a:pPr>
            <a:r>
              <a:rPr lang="en" sz="1600"/>
              <a:t>Normal LDH</a:t>
            </a:r>
            <a:endParaRPr sz="1600"/>
          </a:p>
        </p:txBody>
      </p:sp>
      <p:sp>
        <p:nvSpPr>
          <p:cNvPr id="518" name="Google Shape;518;p47"/>
          <p:cNvSpPr txBox="1">
            <a:spLocks noGrp="1"/>
          </p:cNvSpPr>
          <p:nvPr>
            <p:ph type="subTitle" idx="4294967295"/>
          </p:nvPr>
        </p:nvSpPr>
        <p:spPr>
          <a:xfrm>
            <a:off x="6713850" y="4707550"/>
            <a:ext cx="2455500" cy="388200"/>
          </a:xfrm>
          <a:prstGeom prst="rect">
            <a:avLst/>
          </a:prstGeom>
          <a:ln>
            <a:noFill/>
          </a:ln>
        </p:spPr>
        <p:txBody>
          <a:bodyPr spcFirstLastPara="1" wrap="square" lIns="91425" tIns="91425" rIns="91425" bIns="91425" anchor="t" anchorCtr="0">
            <a:normAutofit fontScale="70000"/>
          </a:bodyPr>
          <a:lstStyle/>
          <a:p>
            <a:pPr marL="0" lvl="0" indent="0" algn="l" rtl="0">
              <a:spcBef>
                <a:spcPts val="0"/>
              </a:spcBef>
              <a:spcAft>
                <a:spcPts val="1200"/>
              </a:spcAft>
              <a:buNone/>
            </a:pPr>
            <a:r>
              <a:rPr lang="en"/>
              <a:t>CME </a:t>
            </a:r>
            <a:r>
              <a:rPr lang="en" b="1"/>
              <a:t>52706 // </a:t>
            </a:r>
            <a:r>
              <a:rPr lang="en"/>
              <a:t>513-409-9506</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522"/>
        <p:cNvGrpSpPr/>
        <p:nvPr/>
      </p:nvGrpSpPr>
      <p:grpSpPr>
        <a:xfrm>
          <a:off x="0" y="0"/>
          <a:ext cx="0" cy="0"/>
          <a:chOff x="0" y="0"/>
          <a:chExt cx="0" cy="0"/>
        </a:xfrm>
      </p:grpSpPr>
      <p:sp>
        <p:nvSpPr>
          <p:cNvPr id="523" name="Google Shape;523;p4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Hemolytic Uremic Syndrome</a:t>
            </a:r>
            <a:endParaRPr/>
          </a:p>
        </p:txBody>
      </p:sp>
      <p:sp>
        <p:nvSpPr>
          <p:cNvPr id="524" name="Google Shape;524;p48"/>
          <p:cNvSpPr txBox="1">
            <a:spLocks noGrp="1"/>
          </p:cNvSpPr>
          <p:nvPr>
            <p:ph type="body" idx="1"/>
          </p:nvPr>
        </p:nvSpPr>
        <p:spPr>
          <a:xfrm>
            <a:off x="311700" y="1084744"/>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Triad: </a:t>
            </a:r>
            <a:r>
              <a:rPr lang="en" b="1"/>
              <a:t>microangiopathic hemolytic anemia</a:t>
            </a:r>
            <a:r>
              <a:rPr lang="en"/>
              <a:t>, thrombocytopenia, AKI</a:t>
            </a:r>
            <a:endParaRPr/>
          </a:p>
          <a:p>
            <a:pPr marL="457200" lvl="0" indent="-342900" algn="l" rtl="0">
              <a:spcBef>
                <a:spcPts val="1200"/>
              </a:spcBef>
              <a:spcAft>
                <a:spcPts val="0"/>
              </a:spcAft>
              <a:buSzPts val="1800"/>
              <a:buChar char="●"/>
            </a:pPr>
            <a:r>
              <a:rPr lang="en"/>
              <a:t>90% caused by shiga-toxin producing E Coli</a:t>
            </a:r>
            <a:endParaRPr/>
          </a:p>
          <a:p>
            <a:pPr marL="457200" lvl="0" indent="-342900" algn="l" rtl="0">
              <a:spcBef>
                <a:spcPts val="0"/>
              </a:spcBef>
              <a:spcAft>
                <a:spcPts val="0"/>
              </a:spcAft>
              <a:buSzPts val="1800"/>
              <a:buChar char="●"/>
            </a:pPr>
            <a:r>
              <a:rPr lang="en"/>
              <a:t>Often in patients &lt;5 years old</a:t>
            </a:r>
            <a:endParaRPr/>
          </a:p>
          <a:p>
            <a:pPr marL="457200" lvl="0" indent="-342900" algn="l" rtl="0">
              <a:spcBef>
                <a:spcPts val="0"/>
              </a:spcBef>
              <a:spcAft>
                <a:spcPts val="0"/>
              </a:spcAft>
              <a:buSzPts val="1800"/>
              <a:buChar char="●"/>
            </a:pPr>
            <a:r>
              <a:rPr lang="en"/>
              <a:t>Labs: anemia, schistocytes</a:t>
            </a:r>
            <a:endParaRPr/>
          </a:p>
          <a:p>
            <a:pPr marL="457200" lvl="0" indent="-342900" algn="l" rtl="0">
              <a:spcBef>
                <a:spcPts val="0"/>
              </a:spcBef>
              <a:spcAft>
                <a:spcPts val="0"/>
              </a:spcAft>
              <a:buSzPts val="1800"/>
              <a:buChar char="●"/>
            </a:pPr>
            <a:r>
              <a:rPr lang="en"/>
              <a:t>Coombs test negative: not immune mediated</a:t>
            </a:r>
            <a:endParaRPr/>
          </a:p>
          <a:p>
            <a:pPr marL="914400" lvl="1" indent="-317500" algn="l" rtl="0">
              <a:spcBef>
                <a:spcPts val="0"/>
              </a:spcBef>
              <a:spcAft>
                <a:spcPts val="0"/>
              </a:spcAft>
              <a:buSzPts val="1400"/>
              <a:buChar char="○"/>
            </a:pPr>
            <a:r>
              <a:rPr lang="en"/>
              <a:t>Direct coombs (DAT): detects antibodies or complement on surface of RBC</a:t>
            </a:r>
            <a:endParaRPr/>
          </a:p>
          <a:p>
            <a:pPr marL="1371600" lvl="2" indent="-317500" algn="l" rtl="0">
              <a:spcBef>
                <a:spcPts val="0"/>
              </a:spcBef>
              <a:spcAft>
                <a:spcPts val="0"/>
              </a:spcAft>
              <a:buSzPts val="1400"/>
              <a:buChar char="■"/>
            </a:pPr>
            <a:r>
              <a:rPr lang="en"/>
              <a:t>Mix patient’s RBCs to Coombs reagent</a:t>
            </a:r>
            <a:endParaRPr/>
          </a:p>
          <a:p>
            <a:pPr marL="1371600" lvl="2" indent="-317500" algn="l" rtl="0">
              <a:spcBef>
                <a:spcPts val="0"/>
              </a:spcBef>
              <a:spcAft>
                <a:spcPts val="0"/>
              </a:spcAft>
              <a:buSzPts val="1400"/>
              <a:buChar char="■"/>
            </a:pPr>
            <a:r>
              <a:rPr lang="en"/>
              <a:t>Ex. detect autoimmune hemolytic anemia</a:t>
            </a:r>
            <a:endParaRPr/>
          </a:p>
          <a:p>
            <a:pPr marL="914400" lvl="1" indent="-317500" algn="l" rtl="0">
              <a:spcBef>
                <a:spcPts val="0"/>
              </a:spcBef>
              <a:spcAft>
                <a:spcPts val="0"/>
              </a:spcAft>
              <a:buSzPts val="1400"/>
              <a:buChar char="○"/>
            </a:pPr>
            <a:r>
              <a:rPr lang="en"/>
              <a:t>Indirect coombs: detects antibodies in the serum</a:t>
            </a:r>
            <a:endParaRPr/>
          </a:p>
          <a:p>
            <a:pPr marL="1371600" lvl="2" indent="-317500" algn="l" rtl="0">
              <a:spcBef>
                <a:spcPts val="0"/>
              </a:spcBef>
              <a:spcAft>
                <a:spcPts val="0"/>
              </a:spcAft>
              <a:buSzPts val="1400"/>
              <a:buChar char="■"/>
            </a:pPr>
            <a:r>
              <a:rPr lang="en"/>
              <a:t>Mix patient’s serum to study RBCs with known antigen -&gt; mix with Coombs reagent</a:t>
            </a:r>
            <a:endParaRPr/>
          </a:p>
          <a:p>
            <a:pPr marL="1371600" lvl="2" indent="-317500" algn="l" rtl="0">
              <a:spcBef>
                <a:spcPts val="0"/>
              </a:spcBef>
              <a:spcAft>
                <a:spcPts val="0"/>
              </a:spcAft>
              <a:buSzPts val="1400"/>
              <a:buChar char="■"/>
            </a:pPr>
            <a:r>
              <a:rPr lang="en"/>
              <a:t>Ex. detect patient’s serum antibodies (type and screen) prior to blood transfusion</a:t>
            </a:r>
            <a:endParaRPr/>
          </a:p>
        </p:txBody>
      </p:sp>
      <p:sp>
        <p:nvSpPr>
          <p:cNvPr id="525" name="Google Shape;525;p48"/>
          <p:cNvSpPr txBox="1">
            <a:spLocks noGrp="1"/>
          </p:cNvSpPr>
          <p:nvPr>
            <p:ph type="subTitle" idx="4294967295"/>
          </p:nvPr>
        </p:nvSpPr>
        <p:spPr>
          <a:xfrm>
            <a:off x="6713850" y="4707550"/>
            <a:ext cx="2455500" cy="388200"/>
          </a:xfrm>
          <a:prstGeom prst="rect">
            <a:avLst/>
          </a:prstGeom>
          <a:ln>
            <a:noFill/>
          </a:ln>
        </p:spPr>
        <p:txBody>
          <a:bodyPr spcFirstLastPara="1" wrap="square" lIns="91425" tIns="91425" rIns="91425" bIns="91425" anchor="t" anchorCtr="0">
            <a:normAutofit fontScale="70000"/>
          </a:bodyPr>
          <a:lstStyle/>
          <a:p>
            <a:pPr marL="0" lvl="0" indent="0" algn="l" rtl="0">
              <a:spcBef>
                <a:spcPts val="0"/>
              </a:spcBef>
              <a:spcAft>
                <a:spcPts val="1200"/>
              </a:spcAft>
              <a:buNone/>
            </a:pPr>
            <a:r>
              <a:rPr lang="en"/>
              <a:t>CME </a:t>
            </a:r>
            <a:r>
              <a:rPr lang="en" b="1"/>
              <a:t>52706 // </a:t>
            </a:r>
            <a:r>
              <a:rPr lang="en"/>
              <a:t>513-409-9506</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529"/>
        <p:cNvGrpSpPr/>
        <p:nvPr/>
      </p:nvGrpSpPr>
      <p:grpSpPr>
        <a:xfrm>
          <a:off x="0" y="0"/>
          <a:ext cx="0" cy="0"/>
          <a:chOff x="0" y="0"/>
          <a:chExt cx="0" cy="0"/>
        </a:xfrm>
      </p:grpSpPr>
      <p:sp>
        <p:nvSpPr>
          <p:cNvPr id="530" name="Google Shape;530;p49"/>
          <p:cNvSpPr txBox="1">
            <a:spLocks noGrp="1"/>
          </p:cNvSpPr>
          <p:nvPr>
            <p:ph type="title"/>
          </p:nvPr>
        </p:nvSpPr>
        <p:spPr>
          <a:xfrm>
            <a:off x="311700" y="445025"/>
            <a:ext cx="8520600" cy="2342700"/>
          </a:xfrm>
          <a:prstGeom prst="rect">
            <a:avLst/>
          </a:prstGeom>
          <a:ln>
            <a:noFill/>
          </a:ln>
        </p:spPr>
        <p:txBody>
          <a:bodyPr spcFirstLastPara="1" wrap="square" lIns="91425" tIns="91425" rIns="91425" bIns="91425" anchor="t" anchorCtr="0">
            <a:normAutofit/>
          </a:bodyPr>
          <a:lstStyle/>
          <a:p>
            <a:pPr marL="0" lvl="0" indent="0" algn="l" rtl="0">
              <a:spcBef>
                <a:spcPts val="0"/>
              </a:spcBef>
              <a:spcAft>
                <a:spcPts val="0"/>
              </a:spcAft>
              <a:buNone/>
            </a:pPr>
            <a:r>
              <a:rPr lang="en" sz="1800" b="0"/>
              <a:t>12.9) A 12-year-old </a:t>
            </a:r>
            <a:r>
              <a:rPr lang="en" sz="1800"/>
              <a:t>otherwise healthy</a:t>
            </a:r>
            <a:r>
              <a:rPr lang="en" sz="1800" b="0"/>
              <a:t> boy presents to the ED for evaluation of </a:t>
            </a:r>
            <a:r>
              <a:rPr lang="en" sz="1800"/>
              <a:t>progressive fatigue and pallor</a:t>
            </a:r>
            <a:r>
              <a:rPr lang="en" sz="1800" b="0"/>
              <a:t>. The patient now notes </a:t>
            </a:r>
            <a:r>
              <a:rPr lang="en" sz="1800"/>
              <a:t>dizziness and palpitations</a:t>
            </a:r>
            <a:r>
              <a:rPr lang="en" sz="1800" b="0"/>
              <a:t> when standing.  On exam, he is </a:t>
            </a:r>
            <a:r>
              <a:rPr lang="en" sz="1800"/>
              <a:t>pale with scleral icterus</a:t>
            </a:r>
            <a:r>
              <a:rPr lang="en" sz="1800" b="0"/>
              <a:t>. T 36.8, HR 100, BP 110/65, RR 22. His laboratory evaluation reveals a </a:t>
            </a:r>
            <a:r>
              <a:rPr lang="en" sz="1800"/>
              <a:t>Hb 3.2 g/dL</a:t>
            </a:r>
            <a:r>
              <a:rPr lang="en" sz="1800" b="0"/>
              <a:t>, total bilirubin 4.7 mg/dL, </a:t>
            </a:r>
            <a:r>
              <a:rPr lang="en" sz="1800"/>
              <a:t>elevated LDH</a:t>
            </a:r>
            <a:r>
              <a:rPr lang="en" sz="1800" b="0"/>
              <a:t>, and </a:t>
            </a:r>
            <a:r>
              <a:rPr lang="en" sz="1800"/>
              <a:t>elevated reticulocyte count</a:t>
            </a:r>
            <a:r>
              <a:rPr lang="en" sz="1800" b="0"/>
              <a:t>. His direct </a:t>
            </a:r>
            <a:r>
              <a:rPr lang="en" sz="1800"/>
              <a:t>antiglobulin test is positive</a:t>
            </a:r>
            <a:r>
              <a:rPr lang="en" sz="1800" b="0"/>
              <a:t>. Which of the following statements regarding the management of this patient is correct?</a:t>
            </a:r>
            <a:endParaRPr sz="1800" b="0"/>
          </a:p>
        </p:txBody>
      </p:sp>
      <p:sp>
        <p:nvSpPr>
          <p:cNvPr id="531" name="Google Shape;531;p49"/>
          <p:cNvSpPr txBox="1">
            <a:spLocks noGrp="1"/>
          </p:cNvSpPr>
          <p:nvPr>
            <p:ph type="body" idx="1"/>
          </p:nvPr>
        </p:nvSpPr>
        <p:spPr>
          <a:xfrm>
            <a:off x="311700" y="2527750"/>
            <a:ext cx="8520600" cy="1584000"/>
          </a:xfrm>
          <a:prstGeom prst="rect">
            <a:avLst/>
          </a:prstGeom>
          <a:ln>
            <a:noFill/>
          </a:ln>
        </p:spPr>
        <p:txBody>
          <a:bodyPr spcFirstLastPara="1" wrap="square" lIns="91425" tIns="91425" rIns="91425" bIns="91425" anchor="t" anchorCtr="0">
            <a:normAutofit/>
          </a:bodyPr>
          <a:lstStyle/>
          <a:p>
            <a:pPr marL="457200" lvl="0" indent="-330200" algn="l" rtl="0">
              <a:spcBef>
                <a:spcPts val="0"/>
              </a:spcBef>
              <a:spcAft>
                <a:spcPts val="0"/>
              </a:spcAft>
              <a:buSzPts val="1600"/>
              <a:buAutoNum type="alphaUcPeriod"/>
            </a:pPr>
            <a:r>
              <a:rPr lang="en" sz="1600"/>
              <a:t>Blood transfusions are contraindicated</a:t>
            </a:r>
            <a:endParaRPr sz="1600"/>
          </a:p>
          <a:p>
            <a:pPr marL="457200" lvl="0" indent="-330200" algn="l" rtl="0">
              <a:spcBef>
                <a:spcPts val="0"/>
              </a:spcBef>
              <a:spcAft>
                <a:spcPts val="0"/>
              </a:spcAft>
              <a:buSzPts val="1600"/>
              <a:buAutoNum type="alphaUcPeriod"/>
            </a:pPr>
            <a:r>
              <a:rPr lang="en" sz="1600"/>
              <a:t>Corticosteroids are first line therapy</a:t>
            </a:r>
            <a:endParaRPr sz="1600"/>
          </a:p>
          <a:p>
            <a:pPr marL="457200" lvl="0" indent="-330200" algn="l" rtl="0">
              <a:spcBef>
                <a:spcPts val="0"/>
              </a:spcBef>
              <a:spcAft>
                <a:spcPts val="0"/>
              </a:spcAft>
              <a:buSzPts val="1600"/>
              <a:buAutoNum type="alphaUcPeriod"/>
            </a:pPr>
            <a:r>
              <a:rPr lang="en" sz="1600"/>
              <a:t>His condition will likely resolve spontaneously</a:t>
            </a:r>
            <a:endParaRPr sz="1600"/>
          </a:p>
          <a:p>
            <a:pPr marL="457200" lvl="0" indent="-330200" algn="l" rtl="0">
              <a:spcBef>
                <a:spcPts val="0"/>
              </a:spcBef>
              <a:spcAft>
                <a:spcPts val="0"/>
              </a:spcAft>
              <a:buSzPts val="1600"/>
              <a:buAutoNum type="alphaUcPeriod"/>
            </a:pPr>
            <a:r>
              <a:rPr lang="en" sz="1600"/>
              <a:t>Splenectomy is likely</a:t>
            </a:r>
            <a:endParaRPr sz="1600"/>
          </a:p>
        </p:txBody>
      </p:sp>
      <p:sp>
        <p:nvSpPr>
          <p:cNvPr id="532" name="Google Shape;532;p49"/>
          <p:cNvSpPr txBox="1">
            <a:spLocks noGrp="1"/>
          </p:cNvSpPr>
          <p:nvPr>
            <p:ph type="subTitle" idx="4294967295"/>
          </p:nvPr>
        </p:nvSpPr>
        <p:spPr>
          <a:xfrm>
            <a:off x="6713850" y="4707550"/>
            <a:ext cx="2455500" cy="388200"/>
          </a:xfrm>
          <a:prstGeom prst="rect">
            <a:avLst/>
          </a:prstGeom>
          <a:ln>
            <a:noFill/>
          </a:ln>
        </p:spPr>
        <p:txBody>
          <a:bodyPr spcFirstLastPara="1" wrap="square" lIns="91425" tIns="91425" rIns="91425" bIns="91425" anchor="t" anchorCtr="0">
            <a:normAutofit fontScale="70000"/>
          </a:bodyPr>
          <a:lstStyle/>
          <a:p>
            <a:pPr marL="0" lvl="0" indent="0" algn="l" rtl="0">
              <a:spcBef>
                <a:spcPts val="0"/>
              </a:spcBef>
              <a:spcAft>
                <a:spcPts val="1200"/>
              </a:spcAft>
              <a:buNone/>
            </a:pPr>
            <a:r>
              <a:rPr lang="en"/>
              <a:t>CME </a:t>
            </a:r>
            <a:r>
              <a:rPr lang="en" b="1"/>
              <a:t>52706 // </a:t>
            </a:r>
            <a:r>
              <a:rPr lang="en"/>
              <a:t>513-409-9506</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536"/>
        <p:cNvGrpSpPr/>
        <p:nvPr/>
      </p:nvGrpSpPr>
      <p:grpSpPr>
        <a:xfrm>
          <a:off x="0" y="0"/>
          <a:ext cx="0" cy="0"/>
          <a:chOff x="0" y="0"/>
          <a:chExt cx="0" cy="0"/>
        </a:xfrm>
      </p:grpSpPr>
      <p:sp>
        <p:nvSpPr>
          <p:cNvPr id="537" name="Google Shape;537;p50"/>
          <p:cNvSpPr txBox="1">
            <a:spLocks noGrp="1"/>
          </p:cNvSpPr>
          <p:nvPr>
            <p:ph type="title"/>
          </p:nvPr>
        </p:nvSpPr>
        <p:spPr>
          <a:xfrm>
            <a:off x="311700" y="445025"/>
            <a:ext cx="8520600" cy="2342700"/>
          </a:xfrm>
          <a:prstGeom prst="rect">
            <a:avLst/>
          </a:prstGeom>
          <a:ln>
            <a:noFill/>
          </a:ln>
        </p:spPr>
        <p:txBody>
          <a:bodyPr spcFirstLastPara="1" wrap="square" lIns="91425" tIns="91425" rIns="91425" bIns="91425" anchor="t" anchorCtr="0">
            <a:normAutofit/>
          </a:bodyPr>
          <a:lstStyle/>
          <a:p>
            <a:pPr marL="0" lvl="0" indent="0" algn="l" rtl="0">
              <a:spcBef>
                <a:spcPts val="0"/>
              </a:spcBef>
              <a:spcAft>
                <a:spcPts val="0"/>
              </a:spcAft>
              <a:buNone/>
            </a:pPr>
            <a:r>
              <a:rPr lang="en" sz="1800" b="0"/>
              <a:t>12.9) A 12-year-old </a:t>
            </a:r>
            <a:r>
              <a:rPr lang="en" sz="1800"/>
              <a:t>otherwise healthy</a:t>
            </a:r>
            <a:r>
              <a:rPr lang="en" sz="1800" b="0"/>
              <a:t> boy presents to the ED for evaluation of </a:t>
            </a:r>
            <a:r>
              <a:rPr lang="en" sz="1800"/>
              <a:t>progressive fatigue and pallor</a:t>
            </a:r>
            <a:r>
              <a:rPr lang="en" sz="1800" b="0"/>
              <a:t>. The patient now notes </a:t>
            </a:r>
            <a:r>
              <a:rPr lang="en" sz="1800"/>
              <a:t>dizziness and palpitations</a:t>
            </a:r>
            <a:r>
              <a:rPr lang="en" sz="1800" b="0"/>
              <a:t> when standing.  On exam, he is </a:t>
            </a:r>
            <a:r>
              <a:rPr lang="en" sz="1800"/>
              <a:t>pale with scleral icterus</a:t>
            </a:r>
            <a:r>
              <a:rPr lang="en" sz="1800" b="0"/>
              <a:t>. T 36.8, HR 100, BP 110/65, RR 22. His laboratory evaluation reveals a </a:t>
            </a:r>
            <a:r>
              <a:rPr lang="en" sz="1800"/>
              <a:t>Hb 3.2 g/dL</a:t>
            </a:r>
            <a:r>
              <a:rPr lang="en" sz="1800" b="0"/>
              <a:t>, total bilirubin 4.7 mg/dL, </a:t>
            </a:r>
            <a:r>
              <a:rPr lang="en" sz="1800"/>
              <a:t>elevated LDH</a:t>
            </a:r>
            <a:r>
              <a:rPr lang="en" sz="1800" b="0"/>
              <a:t>, and </a:t>
            </a:r>
            <a:r>
              <a:rPr lang="en" sz="1800"/>
              <a:t>elevated reticulocyte count</a:t>
            </a:r>
            <a:r>
              <a:rPr lang="en" sz="1800" b="0"/>
              <a:t>. His direct </a:t>
            </a:r>
            <a:r>
              <a:rPr lang="en" sz="1800"/>
              <a:t>antiglobulin test is positive</a:t>
            </a:r>
            <a:r>
              <a:rPr lang="en" sz="1800" b="0"/>
              <a:t>. Which of the following statements regarding the management of this patient is correct?</a:t>
            </a:r>
            <a:endParaRPr sz="1800" b="0"/>
          </a:p>
        </p:txBody>
      </p:sp>
      <p:sp>
        <p:nvSpPr>
          <p:cNvPr id="538" name="Google Shape;538;p50"/>
          <p:cNvSpPr txBox="1">
            <a:spLocks noGrp="1"/>
          </p:cNvSpPr>
          <p:nvPr>
            <p:ph type="body" idx="1"/>
          </p:nvPr>
        </p:nvSpPr>
        <p:spPr>
          <a:xfrm>
            <a:off x="311700" y="2527750"/>
            <a:ext cx="8520600" cy="1584000"/>
          </a:xfrm>
          <a:prstGeom prst="rect">
            <a:avLst/>
          </a:prstGeom>
          <a:ln>
            <a:noFill/>
          </a:ln>
        </p:spPr>
        <p:txBody>
          <a:bodyPr spcFirstLastPara="1" wrap="square" lIns="91425" tIns="91425" rIns="91425" bIns="91425" anchor="t" anchorCtr="0">
            <a:normAutofit/>
          </a:bodyPr>
          <a:lstStyle/>
          <a:p>
            <a:pPr marL="457200" lvl="0" indent="-330200" algn="l" rtl="0">
              <a:spcBef>
                <a:spcPts val="0"/>
              </a:spcBef>
              <a:spcAft>
                <a:spcPts val="0"/>
              </a:spcAft>
              <a:buSzPts val="1600"/>
              <a:buAutoNum type="alphaUcPeriod"/>
            </a:pPr>
            <a:r>
              <a:rPr lang="en" sz="1600"/>
              <a:t>Blood transfusions are contraindicated</a:t>
            </a:r>
            <a:endParaRPr sz="1600"/>
          </a:p>
          <a:p>
            <a:pPr marL="457200" lvl="0" indent="-330200" algn="l" rtl="0">
              <a:spcBef>
                <a:spcPts val="0"/>
              </a:spcBef>
              <a:spcAft>
                <a:spcPts val="0"/>
              </a:spcAft>
              <a:buSzPts val="1600"/>
              <a:buAutoNum type="alphaUcPeriod"/>
            </a:pPr>
            <a:r>
              <a:rPr lang="en" sz="1600" b="1" u="sng"/>
              <a:t>Corticosteroids are first line therapy</a:t>
            </a:r>
            <a:endParaRPr sz="1600" b="1" u="sng"/>
          </a:p>
          <a:p>
            <a:pPr marL="457200" lvl="0" indent="-330200" algn="l" rtl="0">
              <a:spcBef>
                <a:spcPts val="0"/>
              </a:spcBef>
              <a:spcAft>
                <a:spcPts val="0"/>
              </a:spcAft>
              <a:buSzPts val="1600"/>
              <a:buAutoNum type="alphaUcPeriod"/>
            </a:pPr>
            <a:r>
              <a:rPr lang="en" sz="1600"/>
              <a:t>His condition will likely resolve spontaneously</a:t>
            </a:r>
            <a:endParaRPr sz="1600"/>
          </a:p>
          <a:p>
            <a:pPr marL="457200" lvl="0" indent="-330200" algn="l" rtl="0">
              <a:spcBef>
                <a:spcPts val="0"/>
              </a:spcBef>
              <a:spcAft>
                <a:spcPts val="0"/>
              </a:spcAft>
              <a:buSzPts val="1600"/>
              <a:buAutoNum type="alphaUcPeriod"/>
            </a:pPr>
            <a:r>
              <a:rPr lang="en" sz="1600"/>
              <a:t>Splenectomy is likely</a:t>
            </a:r>
            <a:endParaRPr sz="1600"/>
          </a:p>
        </p:txBody>
      </p:sp>
      <p:sp>
        <p:nvSpPr>
          <p:cNvPr id="539" name="Google Shape;539;p50"/>
          <p:cNvSpPr txBox="1">
            <a:spLocks noGrp="1"/>
          </p:cNvSpPr>
          <p:nvPr>
            <p:ph type="subTitle" idx="4294967295"/>
          </p:nvPr>
        </p:nvSpPr>
        <p:spPr>
          <a:xfrm>
            <a:off x="6713850" y="4707550"/>
            <a:ext cx="2455500" cy="388200"/>
          </a:xfrm>
          <a:prstGeom prst="rect">
            <a:avLst/>
          </a:prstGeom>
          <a:ln>
            <a:noFill/>
          </a:ln>
        </p:spPr>
        <p:txBody>
          <a:bodyPr spcFirstLastPara="1" wrap="square" lIns="91425" tIns="91425" rIns="91425" bIns="91425" anchor="t" anchorCtr="0">
            <a:normAutofit fontScale="70000"/>
          </a:bodyPr>
          <a:lstStyle/>
          <a:p>
            <a:pPr marL="0" lvl="0" indent="0" algn="l" rtl="0">
              <a:spcBef>
                <a:spcPts val="0"/>
              </a:spcBef>
              <a:spcAft>
                <a:spcPts val="1200"/>
              </a:spcAft>
              <a:buNone/>
            </a:pPr>
            <a:r>
              <a:rPr lang="en"/>
              <a:t>CME </a:t>
            </a:r>
            <a:r>
              <a:rPr lang="en" b="1"/>
              <a:t>52706 // </a:t>
            </a:r>
            <a:r>
              <a:rPr lang="en"/>
              <a:t>513-409-9506</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543"/>
        <p:cNvGrpSpPr/>
        <p:nvPr/>
      </p:nvGrpSpPr>
      <p:grpSpPr>
        <a:xfrm>
          <a:off x="0" y="0"/>
          <a:ext cx="0" cy="0"/>
          <a:chOff x="0" y="0"/>
          <a:chExt cx="0" cy="0"/>
        </a:xfrm>
      </p:grpSpPr>
      <p:sp>
        <p:nvSpPr>
          <p:cNvPr id="544" name="Google Shape;544;p5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Autoimmune Hemolytic Anemia</a:t>
            </a:r>
            <a:endParaRPr/>
          </a:p>
        </p:txBody>
      </p:sp>
      <p:sp>
        <p:nvSpPr>
          <p:cNvPr id="545" name="Google Shape;545;p51"/>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fontScale="92500" lnSpcReduction="20000"/>
          </a:bodyPr>
          <a:lstStyle/>
          <a:p>
            <a:pPr marL="0" lvl="0" indent="0" algn="l" rtl="0">
              <a:spcBef>
                <a:spcPts val="0"/>
              </a:spcBef>
              <a:spcAft>
                <a:spcPts val="0"/>
              </a:spcAft>
              <a:buNone/>
            </a:pPr>
            <a:r>
              <a:rPr lang="en"/>
              <a:t>destruction of autologous RBCs due to the presence of IgG, IgM, IgA, or complements (usually C3d) </a:t>
            </a:r>
            <a:r>
              <a:rPr lang="en" b="1"/>
              <a:t>bound to RBC membrane antigens</a:t>
            </a:r>
            <a:endParaRPr b="1"/>
          </a:p>
          <a:p>
            <a:pPr marL="0" lvl="0" indent="0" algn="l" rtl="0">
              <a:spcBef>
                <a:spcPts val="0"/>
              </a:spcBef>
              <a:spcAft>
                <a:spcPts val="0"/>
              </a:spcAft>
              <a:buNone/>
            </a:pPr>
            <a:endParaRPr/>
          </a:p>
          <a:p>
            <a:pPr marL="0" lvl="0" indent="0" algn="l" rtl="0">
              <a:spcBef>
                <a:spcPts val="0"/>
              </a:spcBef>
              <a:spcAft>
                <a:spcPts val="0"/>
              </a:spcAft>
              <a:buNone/>
            </a:pPr>
            <a:r>
              <a:rPr lang="en"/>
              <a:t>Sx/Sx: pallor, fatigue, dizziness, weakness, +/- jaundice</a:t>
            </a:r>
            <a:endParaRPr/>
          </a:p>
          <a:p>
            <a:pPr marL="457200" lvl="0" indent="-334327" algn="l" rtl="0">
              <a:spcBef>
                <a:spcPts val="0"/>
              </a:spcBef>
              <a:spcAft>
                <a:spcPts val="0"/>
              </a:spcAft>
              <a:buSzPct val="100000"/>
              <a:buChar char="●"/>
            </a:pPr>
            <a:r>
              <a:rPr lang="en"/>
              <a:t>Often slow process, so not in shock despite profound anemia</a:t>
            </a:r>
            <a:endParaRPr/>
          </a:p>
          <a:p>
            <a:pPr marL="0" lvl="0" indent="0" algn="l" rtl="0">
              <a:spcBef>
                <a:spcPts val="0"/>
              </a:spcBef>
              <a:spcAft>
                <a:spcPts val="0"/>
              </a:spcAft>
              <a:buNone/>
            </a:pPr>
            <a:endParaRPr/>
          </a:p>
          <a:p>
            <a:pPr marL="0" lvl="0" indent="0" algn="l" rtl="0">
              <a:spcBef>
                <a:spcPts val="0"/>
              </a:spcBef>
              <a:spcAft>
                <a:spcPts val="0"/>
              </a:spcAft>
              <a:buNone/>
            </a:pPr>
            <a:r>
              <a:rPr lang="en"/>
              <a:t>Labs: anemia, elevated retic, </a:t>
            </a:r>
            <a:r>
              <a:rPr lang="en" b="1"/>
              <a:t>positive Coombs</a:t>
            </a:r>
            <a:r>
              <a:rPr lang="en"/>
              <a:t>, elevated bili, elevated LDH</a:t>
            </a:r>
            <a:endParaRPr/>
          </a:p>
          <a:p>
            <a:pPr marL="0" lvl="0" indent="0" algn="l" rtl="0">
              <a:spcBef>
                <a:spcPts val="0"/>
              </a:spcBef>
              <a:spcAft>
                <a:spcPts val="0"/>
              </a:spcAft>
              <a:buNone/>
            </a:pPr>
            <a:endParaRPr/>
          </a:p>
          <a:p>
            <a:pPr marL="0" lvl="0" indent="0" algn="l" rtl="0">
              <a:spcBef>
                <a:spcPts val="0"/>
              </a:spcBef>
              <a:spcAft>
                <a:spcPts val="0"/>
              </a:spcAft>
              <a:buNone/>
            </a:pPr>
            <a:r>
              <a:rPr lang="en"/>
              <a:t>Treatment: </a:t>
            </a:r>
            <a:endParaRPr/>
          </a:p>
          <a:p>
            <a:pPr marL="457200" lvl="0" indent="-334327" algn="l" rtl="0">
              <a:spcBef>
                <a:spcPts val="0"/>
              </a:spcBef>
              <a:spcAft>
                <a:spcPts val="0"/>
              </a:spcAft>
              <a:buSzPct val="100000"/>
              <a:buChar char="●"/>
            </a:pPr>
            <a:r>
              <a:rPr lang="en" b="1"/>
              <a:t>Corticosteroids (first line)</a:t>
            </a:r>
            <a:endParaRPr b="1"/>
          </a:p>
          <a:p>
            <a:pPr marL="457200" lvl="0" indent="-334327" algn="l" rtl="0">
              <a:spcBef>
                <a:spcPts val="0"/>
              </a:spcBef>
              <a:spcAft>
                <a:spcPts val="0"/>
              </a:spcAft>
              <a:buSzPct val="100000"/>
              <a:buChar char="●"/>
            </a:pPr>
            <a:r>
              <a:rPr lang="en"/>
              <a:t>pRBC transfusion if life threatening anemia (Hb&lt;5) or cardiovascular compromise</a:t>
            </a:r>
            <a:endParaRPr/>
          </a:p>
          <a:p>
            <a:pPr marL="914400" lvl="1" indent="-310832" algn="l" rtl="0">
              <a:spcBef>
                <a:spcPts val="0"/>
              </a:spcBef>
              <a:spcAft>
                <a:spcPts val="0"/>
              </a:spcAft>
              <a:buSzPct val="100000"/>
              <a:buChar char="○"/>
            </a:pPr>
            <a:r>
              <a:rPr lang="en"/>
              <a:t>Will cause additional hemolysis</a:t>
            </a:r>
            <a:endParaRPr/>
          </a:p>
          <a:p>
            <a:pPr marL="457200" lvl="0" indent="-334327" algn="l" rtl="0">
              <a:spcBef>
                <a:spcPts val="0"/>
              </a:spcBef>
              <a:spcAft>
                <a:spcPts val="0"/>
              </a:spcAft>
              <a:buSzPct val="100000"/>
              <a:buChar char="●"/>
            </a:pPr>
            <a:r>
              <a:rPr lang="en"/>
              <a:t>Splenectomy for very severe, refractory cases</a:t>
            </a:r>
            <a:endParaRPr/>
          </a:p>
        </p:txBody>
      </p:sp>
      <p:sp>
        <p:nvSpPr>
          <p:cNvPr id="546" name="Google Shape;546;p51"/>
          <p:cNvSpPr txBox="1">
            <a:spLocks noGrp="1"/>
          </p:cNvSpPr>
          <p:nvPr>
            <p:ph type="subTitle" idx="4294967295"/>
          </p:nvPr>
        </p:nvSpPr>
        <p:spPr>
          <a:xfrm>
            <a:off x="6713850" y="4707550"/>
            <a:ext cx="2455500" cy="388200"/>
          </a:xfrm>
          <a:prstGeom prst="rect">
            <a:avLst/>
          </a:prstGeom>
          <a:ln>
            <a:noFill/>
          </a:ln>
        </p:spPr>
        <p:txBody>
          <a:bodyPr spcFirstLastPara="1" wrap="square" lIns="91425" tIns="91425" rIns="91425" bIns="91425" anchor="t" anchorCtr="0">
            <a:normAutofit fontScale="70000"/>
          </a:bodyPr>
          <a:lstStyle/>
          <a:p>
            <a:pPr marL="0" lvl="0" indent="0" algn="l" rtl="0">
              <a:spcBef>
                <a:spcPts val="0"/>
              </a:spcBef>
              <a:spcAft>
                <a:spcPts val="1200"/>
              </a:spcAft>
              <a:buNone/>
            </a:pPr>
            <a:r>
              <a:rPr lang="en"/>
              <a:t>CME </a:t>
            </a:r>
            <a:r>
              <a:rPr lang="en" b="1"/>
              <a:t>52706 // </a:t>
            </a:r>
            <a:r>
              <a:rPr lang="en"/>
              <a:t>513-409-9506</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550"/>
        <p:cNvGrpSpPr/>
        <p:nvPr/>
      </p:nvGrpSpPr>
      <p:grpSpPr>
        <a:xfrm>
          <a:off x="0" y="0"/>
          <a:ext cx="0" cy="0"/>
          <a:chOff x="0" y="0"/>
          <a:chExt cx="0" cy="0"/>
        </a:xfrm>
      </p:grpSpPr>
      <p:sp>
        <p:nvSpPr>
          <p:cNvPr id="551" name="Google Shape;551;p52"/>
          <p:cNvSpPr txBox="1">
            <a:spLocks noGrp="1"/>
          </p:cNvSpPr>
          <p:nvPr>
            <p:ph type="title"/>
          </p:nvPr>
        </p:nvSpPr>
        <p:spPr>
          <a:xfrm>
            <a:off x="311700" y="445025"/>
            <a:ext cx="8520600" cy="2342700"/>
          </a:xfrm>
          <a:prstGeom prst="rect">
            <a:avLst/>
          </a:prstGeom>
          <a:ln>
            <a:noFill/>
          </a:ln>
        </p:spPr>
        <p:txBody>
          <a:bodyPr spcFirstLastPara="1" wrap="square" lIns="91425" tIns="91425" rIns="91425" bIns="91425" anchor="t" anchorCtr="0">
            <a:normAutofit/>
          </a:bodyPr>
          <a:lstStyle/>
          <a:p>
            <a:pPr marL="0" lvl="0" indent="0" algn="l" rtl="0">
              <a:spcBef>
                <a:spcPts val="0"/>
              </a:spcBef>
              <a:spcAft>
                <a:spcPts val="0"/>
              </a:spcAft>
              <a:buNone/>
            </a:pPr>
            <a:r>
              <a:rPr lang="en" sz="1800" b="0"/>
              <a:t>12.10) A 10yo critically ill trauma patient has refractory hemorrhage and coagulopathy after </a:t>
            </a:r>
            <a:r>
              <a:rPr lang="en" sz="1800"/>
              <a:t>receiving 10 units of pRBC</a:t>
            </a:r>
            <a:r>
              <a:rPr lang="en" sz="1800" b="0"/>
              <a:t> to replace the blood loss from her injuries. Which of the following is </a:t>
            </a:r>
            <a:r>
              <a:rPr lang="en" sz="1800"/>
              <a:t>not </a:t>
            </a:r>
            <a:r>
              <a:rPr lang="en" sz="1800" b="0"/>
              <a:t>contributing to her coagulopathy?</a:t>
            </a:r>
            <a:endParaRPr sz="1800" b="0"/>
          </a:p>
        </p:txBody>
      </p:sp>
      <p:sp>
        <p:nvSpPr>
          <p:cNvPr id="552" name="Google Shape;552;p52"/>
          <p:cNvSpPr txBox="1">
            <a:spLocks noGrp="1"/>
          </p:cNvSpPr>
          <p:nvPr>
            <p:ph type="body" idx="1"/>
          </p:nvPr>
        </p:nvSpPr>
        <p:spPr>
          <a:xfrm>
            <a:off x="311700" y="1460950"/>
            <a:ext cx="8520600" cy="1584000"/>
          </a:xfrm>
          <a:prstGeom prst="rect">
            <a:avLst/>
          </a:prstGeom>
          <a:ln>
            <a:noFill/>
          </a:ln>
        </p:spPr>
        <p:txBody>
          <a:bodyPr spcFirstLastPara="1" wrap="square" lIns="91425" tIns="91425" rIns="91425" bIns="91425" anchor="t" anchorCtr="0">
            <a:normAutofit/>
          </a:bodyPr>
          <a:lstStyle/>
          <a:p>
            <a:pPr marL="457200" lvl="0" indent="-330200" algn="l" rtl="0">
              <a:spcBef>
                <a:spcPts val="0"/>
              </a:spcBef>
              <a:spcAft>
                <a:spcPts val="0"/>
              </a:spcAft>
              <a:buSzPts val="1600"/>
              <a:buAutoNum type="alphaUcPeriod"/>
            </a:pPr>
            <a:r>
              <a:rPr lang="en" sz="1600"/>
              <a:t>Dilution of clotting factors</a:t>
            </a:r>
            <a:endParaRPr sz="1600"/>
          </a:p>
          <a:p>
            <a:pPr marL="457200" lvl="0" indent="-330200" algn="l" rtl="0">
              <a:spcBef>
                <a:spcPts val="0"/>
              </a:spcBef>
              <a:spcAft>
                <a:spcPts val="0"/>
              </a:spcAft>
              <a:buSzPts val="1600"/>
              <a:buAutoNum type="alphaUcPeriod"/>
            </a:pPr>
            <a:r>
              <a:rPr lang="en" sz="1600"/>
              <a:t>Hypermagnesemia</a:t>
            </a:r>
            <a:endParaRPr sz="1600"/>
          </a:p>
          <a:p>
            <a:pPr marL="457200" lvl="0" indent="-330200" algn="l" rtl="0">
              <a:spcBef>
                <a:spcPts val="0"/>
              </a:spcBef>
              <a:spcAft>
                <a:spcPts val="0"/>
              </a:spcAft>
              <a:buSzPts val="1600"/>
              <a:buAutoNum type="alphaUcPeriod"/>
            </a:pPr>
            <a:r>
              <a:rPr lang="en" sz="1600"/>
              <a:t>Hypocalcemia</a:t>
            </a:r>
            <a:endParaRPr sz="1600"/>
          </a:p>
          <a:p>
            <a:pPr marL="457200" lvl="0" indent="-330200" algn="l" rtl="0">
              <a:spcBef>
                <a:spcPts val="0"/>
              </a:spcBef>
              <a:spcAft>
                <a:spcPts val="0"/>
              </a:spcAft>
              <a:buSzPts val="1600"/>
              <a:buAutoNum type="alphaUcPeriod"/>
            </a:pPr>
            <a:r>
              <a:rPr lang="en" sz="1600"/>
              <a:t>Hypothermia from transfusion of cold products</a:t>
            </a:r>
            <a:endParaRPr sz="1600"/>
          </a:p>
        </p:txBody>
      </p:sp>
      <p:sp>
        <p:nvSpPr>
          <p:cNvPr id="553" name="Google Shape;553;p52"/>
          <p:cNvSpPr txBox="1">
            <a:spLocks noGrp="1"/>
          </p:cNvSpPr>
          <p:nvPr>
            <p:ph type="subTitle" idx="4294967295"/>
          </p:nvPr>
        </p:nvSpPr>
        <p:spPr>
          <a:xfrm>
            <a:off x="6713850" y="4707550"/>
            <a:ext cx="2455500" cy="388200"/>
          </a:xfrm>
          <a:prstGeom prst="rect">
            <a:avLst/>
          </a:prstGeom>
          <a:ln>
            <a:noFill/>
          </a:ln>
        </p:spPr>
        <p:txBody>
          <a:bodyPr spcFirstLastPara="1" wrap="square" lIns="91425" tIns="91425" rIns="91425" bIns="91425" anchor="t" anchorCtr="0">
            <a:normAutofit fontScale="70000"/>
          </a:bodyPr>
          <a:lstStyle/>
          <a:p>
            <a:pPr marL="0" lvl="0" indent="0" algn="l" rtl="0">
              <a:spcBef>
                <a:spcPts val="0"/>
              </a:spcBef>
              <a:spcAft>
                <a:spcPts val="1200"/>
              </a:spcAft>
              <a:buNone/>
            </a:pPr>
            <a:r>
              <a:rPr lang="en"/>
              <a:t>CME </a:t>
            </a:r>
            <a:r>
              <a:rPr lang="en" b="1"/>
              <a:t>52706 // </a:t>
            </a:r>
            <a:r>
              <a:rPr lang="en"/>
              <a:t>513-409-9506</a:t>
            </a:r>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557"/>
        <p:cNvGrpSpPr/>
        <p:nvPr/>
      </p:nvGrpSpPr>
      <p:grpSpPr>
        <a:xfrm>
          <a:off x="0" y="0"/>
          <a:ext cx="0" cy="0"/>
          <a:chOff x="0" y="0"/>
          <a:chExt cx="0" cy="0"/>
        </a:xfrm>
      </p:grpSpPr>
      <p:sp>
        <p:nvSpPr>
          <p:cNvPr id="558" name="Google Shape;558;p53"/>
          <p:cNvSpPr txBox="1">
            <a:spLocks noGrp="1"/>
          </p:cNvSpPr>
          <p:nvPr>
            <p:ph type="title"/>
          </p:nvPr>
        </p:nvSpPr>
        <p:spPr>
          <a:xfrm>
            <a:off x="311700" y="445025"/>
            <a:ext cx="8520600" cy="2342700"/>
          </a:xfrm>
          <a:prstGeom prst="rect">
            <a:avLst/>
          </a:prstGeom>
          <a:ln>
            <a:noFill/>
          </a:ln>
        </p:spPr>
        <p:txBody>
          <a:bodyPr spcFirstLastPara="1" wrap="square" lIns="91425" tIns="91425" rIns="91425" bIns="91425" anchor="t" anchorCtr="0">
            <a:normAutofit/>
          </a:bodyPr>
          <a:lstStyle/>
          <a:p>
            <a:pPr marL="0" lvl="0" indent="0" algn="l" rtl="0">
              <a:spcBef>
                <a:spcPts val="0"/>
              </a:spcBef>
              <a:spcAft>
                <a:spcPts val="0"/>
              </a:spcAft>
              <a:buNone/>
            </a:pPr>
            <a:r>
              <a:rPr lang="en" sz="1800" b="0"/>
              <a:t>12.10) A 10yo critically ill trauma patient has refractory hemorrhage and coagulopathy after </a:t>
            </a:r>
            <a:r>
              <a:rPr lang="en" sz="1800"/>
              <a:t>receiving 10 units of pRBC</a:t>
            </a:r>
            <a:r>
              <a:rPr lang="en" sz="1800" b="0"/>
              <a:t> to replace the blood loss from her injuries. Which of the following is </a:t>
            </a:r>
            <a:r>
              <a:rPr lang="en" sz="1800"/>
              <a:t>not </a:t>
            </a:r>
            <a:r>
              <a:rPr lang="en" sz="1800" b="0"/>
              <a:t>contributing to her coagulopathy?</a:t>
            </a:r>
            <a:endParaRPr sz="1800" b="0"/>
          </a:p>
        </p:txBody>
      </p:sp>
      <p:sp>
        <p:nvSpPr>
          <p:cNvPr id="559" name="Google Shape;559;p53"/>
          <p:cNvSpPr txBox="1">
            <a:spLocks noGrp="1"/>
          </p:cNvSpPr>
          <p:nvPr>
            <p:ph type="body" idx="1"/>
          </p:nvPr>
        </p:nvSpPr>
        <p:spPr>
          <a:xfrm>
            <a:off x="311700" y="1460950"/>
            <a:ext cx="8520600" cy="1584000"/>
          </a:xfrm>
          <a:prstGeom prst="rect">
            <a:avLst/>
          </a:prstGeom>
          <a:ln>
            <a:noFill/>
          </a:ln>
        </p:spPr>
        <p:txBody>
          <a:bodyPr spcFirstLastPara="1" wrap="square" lIns="91425" tIns="91425" rIns="91425" bIns="91425" anchor="t" anchorCtr="0">
            <a:normAutofit/>
          </a:bodyPr>
          <a:lstStyle/>
          <a:p>
            <a:pPr marL="457200" lvl="0" indent="-330200" algn="l" rtl="0">
              <a:spcBef>
                <a:spcPts val="0"/>
              </a:spcBef>
              <a:spcAft>
                <a:spcPts val="0"/>
              </a:spcAft>
              <a:buSzPts val="1600"/>
              <a:buAutoNum type="alphaUcPeriod"/>
            </a:pPr>
            <a:r>
              <a:rPr lang="en" sz="1600"/>
              <a:t>Dilution of clotting factors</a:t>
            </a:r>
            <a:endParaRPr sz="1600"/>
          </a:p>
          <a:p>
            <a:pPr marL="457200" lvl="0" indent="-330200" algn="l" rtl="0">
              <a:spcBef>
                <a:spcPts val="0"/>
              </a:spcBef>
              <a:spcAft>
                <a:spcPts val="0"/>
              </a:spcAft>
              <a:buSzPts val="1600"/>
              <a:buAutoNum type="alphaUcPeriod"/>
            </a:pPr>
            <a:r>
              <a:rPr lang="en" sz="1600" b="1" u="sng"/>
              <a:t>Hypermagnesemia</a:t>
            </a:r>
            <a:endParaRPr sz="1600" b="1" u="sng"/>
          </a:p>
          <a:p>
            <a:pPr marL="457200" lvl="0" indent="-330200" algn="l" rtl="0">
              <a:spcBef>
                <a:spcPts val="0"/>
              </a:spcBef>
              <a:spcAft>
                <a:spcPts val="0"/>
              </a:spcAft>
              <a:buSzPts val="1600"/>
              <a:buAutoNum type="alphaUcPeriod"/>
            </a:pPr>
            <a:r>
              <a:rPr lang="en" sz="1600"/>
              <a:t>Hypocalcemia</a:t>
            </a:r>
            <a:endParaRPr sz="1600"/>
          </a:p>
          <a:p>
            <a:pPr marL="457200" lvl="0" indent="-330200" algn="l" rtl="0">
              <a:spcBef>
                <a:spcPts val="0"/>
              </a:spcBef>
              <a:spcAft>
                <a:spcPts val="0"/>
              </a:spcAft>
              <a:buSzPts val="1600"/>
              <a:buAutoNum type="alphaUcPeriod"/>
            </a:pPr>
            <a:r>
              <a:rPr lang="en" sz="1600"/>
              <a:t>Hypothermia from transfusion of cold products</a:t>
            </a:r>
            <a:endParaRPr sz="1600"/>
          </a:p>
        </p:txBody>
      </p:sp>
      <p:sp>
        <p:nvSpPr>
          <p:cNvPr id="560" name="Google Shape;560;p53"/>
          <p:cNvSpPr txBox="1">
            <a:spLocks noGrp="1"/>
          </p:cNvSpPr>
          <p:nvPr>
            <p:ph type="subTitle" idx="4294967295"/>
          </p:nvPr>
        </p:nvSpPr>
        <p:spPr>
          <a:xfrm>
            <a:off x="6713850" y="4707550"/>
            <a:ext cx="2455500" cy="388200"/>
          </a:xfrm>
          <a:prstGeom prst="rect">
            <a:avLst/>
          </a:prstGeom>
          <a:ln>
            <a:noFill/>
          </a:ln>
        </p:spPr>
        <p:txBody>
          <a:bodyPr spcFirstLastPara="1" wrap="square" lIns="91425" tIns="91425" rIns="91425" bIns="91425" anchor="t" anchorCtr="0">
            <a:normAutofit fontScale="70000"/>
          </a:bodyPr>
          <a:lstStyle/>
          <a:p>
            <a:pPr marL="0" lvl="0" indent="0" algn="l" rtl="0">
              <a:spcBef>
                <a:spcPts val="0"/>
              </a:spcBef>
              <a:spcAft>
                <a:spcPts val="1200"/>
              </a:spcAft>
              <a:buNone/>
            </a:pPr>
            <a:r>
              <a:rPr lang="en"/>
              <a:t>CME </a:t>
            </a:r>
            <a:r>
              <a:rPr lang="en" b="1"/>
              <a:t>52706 // </a:t>
            </a:r>
            <a:r>
              <a:rPr lang="en"/>
              <a:t>513-409-9506</a:t>
            </a:r>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564"/>
        <p:cNvGrpSpPr/>
        <p:nvPr/>
      </p:nvGrpSpPr>
      <p:grpSpPr>
        <a:xfrm>
          <a:off x="0" y="0"/>
          <a:ext cx="0" cy="0"/>
          <a:chOff x="0" y="0"/>
          <a:chExt cx="0" cy="0"/>
        </a:xfrm>
      </p:grpSpPr>
      <p:sp>
        <p:nvSpPr>
          <p:cNvPr id="565" name="Google Shape;565;p5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Blood products</a:t>
            </a:r>
            <a:endParaRPr/>
          </a:p>
        </p:txBody>
      </p:sp>
      <p:sp>
        <p:nvSpPr>
          <p:cNvPr id="566" name="Google Shape;566;p5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When patients get too many RBCs alone</a:t>
            </a:r>
            <a:endParaRPr/>
          </a:p>
          <a:p>
            <a:pPr marL="457200" lvl="0" indent="-342900" algn="l" rtl="0">
              <a:spcBef>
                <a:spcPts val="0"/>
              </a:spcBef>
              <a:spcAft>
                <a:spcPts val="0"/>
              </a:spcAft>
              <a:buSzPts val="1800"/>
              <a:buChar char="●"/>
            </a:pPr>
            <a:r>
              <a:rPr lang="en"/>
              <a:t>Dilutes clotting factors, fibrinogen, platelets</a:t>
            </a:r>
            <a:endParaRPr/>
          </a:p>
          <a:p>
            <a:pPr marL="457200" lvl="0" indent="-342900" algn="l" rtl="0">
              <a:spcBef>
                <a:spcPts val="0"/>
              </a:spcBef>
              <a:spcAft>
                <a:spcPts val="0"/>
              </a:spcAft>
              <a:buSzPts val="1800"/>
              <a:buChar char="●"/>
            </a:pPr>
            <a:r>
              <a:rPr lang="en"/>
              <a:t>MTP uses FFP (coagulation factors), cryo (fibrin), and platelets</a:t>
            </a:r>
            <a:endParaRPr/>
          </a:p>
          <a:p>
            <a:pPr marL="0" lvl="0" indent="0" algn="l" rtl="0">
              <a:spcBef>
                <a:spcPts val="0"/>
              </a:spcBef>
              <a:spcAft>
                <a:spcPts val="0"/>
              </a:spcAft>
              <a:buNone/>
            </a:pPr>
            <a:endParaRPr/>
          </a:p>
          <a:p>
            <a:pPr marL="0" lvl="0" indent="0" algn="l" rtl="0">
              <a:spcBef>
                <a:spcPts val="0"/>
              </a:spcBef>
              <a:spcAft>
                <a:spcPts val="0"/>
              </a:spcAft>
              <a:buNone/>
            </a:pPr>
            <a:r>
              <a:rPr lang="en"/>
              <a:t>Large amounts of blood products can cause: </a:t>
            </a:r>
            <a:endParaRPr/>
          </a:p>
          <a:p>
            <a:pPr marL="457200" lvl="0" indent="-342900" algn="l" rtl="0">
              <a:spcBef>
                <a:spcPts val="0"/>
              </a:spcBef>
              <a:spcAft>
                <a:spcPts val="0"/>
              </a:spcAft>
              <a:buSzPts val="1800"/>
              <a:buChar char="●"/>
            </a:pPr>
            <a:r>
              <a:rPr lang="en"/>
              <a:t>Hypothermia (products are cold)</a:t>
            </a:r>
            <a:endParaRPr/>
          </a:p>
          <a:p>
            <a:pPr marL="457200" lvl="0" indent="-342900" algn="l" rtl="0">
              <a:spcBef>
                <a:spcPts val="0"/>
              </a:spcBef>
              <a:spcAft>
                <a:spcPts val="0"/>
              </a:spcAft>
              <a:buSzPts val="1800"/>
              <a:buChar char="●"/>
            </a:pPr>
            <a:r>
              <a:rPr lang="en"/>
              <a:t>Acidosis</a:t>
            </a:r>
            <a:endParaRPr/>
          </a:p>
          <a:p>
            <a:pPr marL="457200" lvl="0" indent="-342900" algn="l" rtl="0">
              <a:spcBef>
                <a:spcPts val="0"/>
              </a:spcBef>
              <a:spcAft>
                <a:spcPts val="0"/>
              </a:spcAft>
              <a:buSzPts val="1800"/>
              <a:buChar char="●"/>
            </a:pPr>
            <a:r>
              <a:rPr lang="en"/>
              <a:t>Hypocalcemia (from citrate)</a:t>
            </a:r>
            <a:endParaRPr/>
          </a:p>
          <a:p>
            <a:pPr marL="457200" lvl="0" indent="-342900" algn="l" rtl="0">
              <a:spcBef>
                <a:spcPts val="0"/>
              </a:spcBef>
              <a:spcAft>
                <a:spcPts val="0"/>
              </a:spcAft>
              <a:buSzPts val="1800"/>
              <a:buChar char="●"/>
            </a:pPr>
            <a:r>
              <a:rPr lang="en"/>
              <a:t>Hypomagnesium (likely due to citrate)</a:t>
            </a:r>
            <a:endParaRPr/>
          </a:p>
          <a:p>
            <a:pPr marL="457200" lvl="0" indent="-342900" algn="l" rtl="0">
              <a:spcBef>
                <a:spcPts val="0"/>
              </a:spcBef>
              <a:spcAft>
                <a:spcPts val="0"/>
              </a:spcAft>
              <a:buSzPts val="1800"/>
              <a:buChar char="●"/>
            </a:pPr>
            <a:r>
              <a:rPr lang="en"/>
              <a:t>Hypo or hyperkalemia</a:t>
            </a:r>
            <a:endParaRPr/>
          </a:p>
        </p:txBody>
      </p:sp>
      <p:sp>
        <p:nvSpPr>
          <p:cNvPr id="567" name="Google Shape;567;p54"/>
          <p:cNvSpPr txBox="1">
            <a:spLocks noGrp="1"/>
          </p:cNvSpPr>
          <p:nvPr>
            <p:ph type="subTitle" idx="4294967295"/>
          </p:nvPr>
        </p:nvSpPr>
        <p:spPr>
          <a:xfrm>
            <a:off x="6713850" y="4707550"/>
            <a:ext cx="2455500" cy="388200"/>
          </a:xfrm>
          <a:prstGeom prst="rect">
            <a:avLst/>
          </a:prstGeom>
          <a:ln>
            <a:noFill/>
          </a:ln>
        </p:spPr>
        <p:txBody>
          <a:bodyPr spcFirstLastPara="1" wrap="square" lIns="91425" tIns="91425" rIns="91425" bIns="91425" anchor="t" anchorCtr="0">
            <a:normAutofit fontScale="70000"/>
          </a:bodyPr>
          <a:lstStyle/>
          <a:p>
            <a:pPr marL="0" lvl="0" indent="0" algn="l" rtl="0">
              <a:spcBef>
                <a:spcPts val="0"/>
              </a:spcBef>
              <a:spcAft>
                <a:spcPts val="1200"/>
              </a:spcAft>
              <a:buNone/>
            </a:pPr>
            <a:r>
              <a:rPr lang="en"/>
              <a:t>CME </a:t>
            </a:r>
            <a:r>
              <a:rPr lang="en" b="1"/>
              <a:t>52706 // </a:t>
            </a:r>
            <a:r>
              <a:rPr lang="en"/>
              <a:t>513-409-9506</a:t>
            </a:r>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571"/>
        <p:cNvGrpSpPr/>
        <p:nvPr/>
      </p:nvGrpSpPr>
      <p:grpSpPr>
        <a:xfrm>
          <a:off x="0" y="0"/>
          <a:ext cx="0" cy="0"/>
          <a:chOff x="0" y="0"/>
          <a:chExt cx="0" cy="0"/>
        </a:xfrm>
      </p:grpSpPr>
      <p:sp>
        <p:nvSpPr>
          <p:cNvPr id="572" name="Google Shape;572;p55"/>
          <p:cNvSpPr txBox="1">
            <a:spLocks noGrp="1"/>
          </p:cNvSpPr>
          <p:nvPr>
            <p:ph type="title"/>
          </p:nvPr>
        </p:nvSpPr>
        <p:spPr>
          <a:xfrm>
            <a:off x="311700" y="445025"/>
            <a:ext cx="8520600" cy="2342700"/>
          </a:xfrm>
          <a:prstGeom prst="rect">
            <a:avLst/>
          </a:prstGeom>
          <a:ln>
            <a:noFill/>
          </a:ln>
        </p:spPr>
        <p:txBody>
          <a:bodyPr spcFirstLastPara="1" wrap="square" lIns="91425" tIns="91425" rIns="91425" bIns="91425" anchor="t" anchorCtr="0">
            <a:normAutofit/>
          </a:bodyPr>
          <a:lstStyle/>
          <a:p>
            <a:pPr marL="0" lvl="0" indent="0" algn="l" rtl="0">
              <a:spcBef>
                <a:spcPts val="0"/>
              </a:spcBef>
              <a:spcAft>
                <a:spcPts val="0"/>
              </a:spcAft>
              <a:buNone/>
            </a:pPr>
            <a:r>
              <a:rPr lang="en" sz="1800" b="0"/>
              <a:t>12.11) A 7yo on </a:t>
            </a:r>
            <a:r>
              <a:rPr lang="en" sz="1800"/>
              <a:t>maintenance therapy</a:t>
            </a:r>
            <a:r>
              <a:rPr lang="en" sz="1800" b="0"/>
              <a:t> for </a:t>
            </a:r>
            <a:r>
              <a:rPr lang="en" sz="1800"/>
              <a:t>acute lymphoblastic leukemia (ALL) </a:t>
            </a:r>
            <a:r>
              <a:rPr lang="en" sz="1800" b="0"/>
              <a:t>presents with </a:t>
            </a:r>
            <a:r>
              <a:rPr lang="en" sz="1800"/>
              <a:t>fever, abdominal pain, and vomiting.</a:t>
            </a:r>
            <a:r>
              <a:rPr lang="en" sz="1800" b="0"/>
              <a:t> He is ill-appearing and febrile with a </a:t>
            </a:r>
            <a:r>
              <a:rPr lang="en" sz="1800"/>
              <a:t>diffusely tender abdomen</a:t>
            </a:r>
            <a:r>
              <a:rPr lang="en" sz="1800" b="0"/>
              <a:t>, worst in the </a:t>
            </a:r>
            <a:r>
              <a:rPr lang="en" sz="1800"/>
              <a:t>right lower quadrant</a:t>
            </a:r>
            <a:r>
              <a:rPr lang="en" sz="1800" b="0"/>
              <a:t>. Laboratory studies demonstrate normal amylase and lipase levels, and an </a:t>
            </a:r>
            <a:r>
              <a:rPr lang="en" sz="1800"/>
              <a:t>absolute neutrophil count of 70/mm3</a:t>
            </a:r>
            <a:r>
              <a:rPr lang="en" sz="1800" b="0"/>
              <a:t>. His KUB is shown***. Which of the following statements is correct regarding this patient’s most likely diagnosis?</a:t>
            </a:r>
            <a:endParaRPr sz="1800" b="0"/>
          </a:p>
        </p:txBody>
      </p:sp>
      <p:sp>
        <p:nvSpPr>
          <p:cNvPr id="573" name="Google Shape;573;p55"/>
          <p:cNvSpPr txBox="1">
            <a:spLocks noGrp="1"/>
          </p:cNvSpPr>
          <p:nvPr>
            <p:ph type="body" idx="1"/>
          </p:nvPr>
        </p:nvSpPr>
        <p:spPr>
          <a:xfrm>
            <a:off x="311700" y="2299150"/>
            <a:ext cx="8520600" cy="1584000"/>
          </a:xfrm>
          <a:prstGeom prst="rect">
            <a:avLst/>
          </a:prstGeom>
          <a:ln>
            <a:noFill/>
          </a:ln>
        </p:spPr>
        <p:txBody>
          <a:bodyPr spcFirstLastPara="1" wrap="square" lIns="91425" tIns="91425" rIns="91425" bIns="91425" anchor="t" anchorCtr="0">
            <a:normAutofit/>
          </a:bodyPr>
          <a:lstStyle/>
          <a:p>
            <a:pPr marL="457200" lvl="0" indent="-330200" algn="l" rtl="0">
              <a:spcBef>
                <a:spcPts val="0"/>
              </a:spcBef>
              <a:spcAft>
                <a:spcPts val="0"/>
              </a:spcAft>
              <a:buSzPts val="1600"/>
              <a:buAutoNum type="alphaUcPeriod"/>
            </a:pPr>
            <a:r>
              <a:rPr lang="en" sz="1600"/>
              <a:t>Ceftriaxone is adequate antibiotic therapy</a:t>
            </a:r>
            <a:endParaRPr sz="1600"/>
          </a:p>
          <a:p>
            <a:pPr marL="457200" lvl="0" indent="-330200" algn="l" rtl="0">
              <a:spcBef>
                <a:spcPts val="0"/>
              </a:spcBef>
              <a:spcAft>
                <a:spcPts val="0"/>
              </a:spcAft>
              <a:buSzPts val="1600"/>
              <a:buAutoNum type="alphaUcPeriod"/>
            </a:pPr>
            <a:r>
              <a:rPr lang="en" sz="1600"/>
              <a:t>CT abdomen is not indicated in his work up </a:t>
            </a:r>
            <a:endParaRPr sz="1600"/>
          </a:p>
          <a:p>
            <a:pPr marL="457200" lvl="0" indent="-330200" algn="l" rtl="0">
              <a:spcBef>
                <a:spcPts val="0"/>
              </a:spcBef>
              <a:spcAft>
                <a:spcPts val="0"/>
              </a:spcAft>
              <a:buSzPts val="1600"/>
              <a:buAutoNum type="alphaUcPeriod"/>
            </a:pPr>
            <a:r>
              <a:rPr lang="en" sz="1600"/>
              <a:t>Serial abdominal exams should be performed</a:t>
            </a:r>
            <a:endParaRPr sz="1600"/>
          </a:p>
          <a:p>
            <a:pPr marL="457200" lvl="0" indent="-330200" algn="l" rtl="0">
              <a:spcBef>
                <a:spcPts val="0"/>
              </a:spcBef>
              <a:spcAft>
                <a:spcPts val="0"/>
              </a:spcAft>
              <a:buSzPts val="1600"/>
              <a:buAutoNum type="alphaUcPeriod"/>
            </a:pPr>
            <a:r>
              <a:rPr lang="en" sz="1600"/>
              <a:t>The child will need surgical exploration</a:t>
            </a:r>
            <a:endParaRPr sz="1600"/>
          </a:p>
        </p:txBody>
      </p:sp>
      <p:sp>
        <p:nvSpPr>
          <p:cNvPr id="574" name="Google Shape;574;p55"/>
          <p:cNvSpPr txBox="1">
            <a:spLocks noGrp="1"/>
          </p:cNvSpPr>
          <p:nvPr>
            <p:ph type="subTitle" idx="4294967295"/>
          </p:nvPr>
        </p:nvSpPr>
        <p:spPr>
          <a:xfrm>
            <a:off x="6713850" y="4707550"/>
            <a:ext cx="2455500" cy="388200"/>
          </a:xfrm>
          <a:prstGeom prst="rect">
            <a:avLst/>
          </a:prstGeom>
          <a:ln>
            <a:noFill/>
          </a:ln>
        </p:spPr>
        <p:txBody>
          <a:bodyPr spcFirstLastPara="1" wrap="square" lIns="91425" tIns="91425" rIns="91425" bIns="91425" anchor="t" anchorCtr="0">
            <a:normAutofit fontScale="70000"/>
          </a:bodyPr>
          <a:lstStyle/>
          <a:p>
            <a:pPr marL="0" lvl="0" indent="0" algn="l" rtl="0">
              <a:spcBef>
                <a:spcPts val="0"/>
              </a:spcBef>
              <a:spcAft>
                <a:spcPts val="1200"/>
              </a:spcAft>
              <a:buNone/>
            </a:pPr>
            <a:r>
              <a:rPr lang="en"/>
              <a:t>CME </a:t>
            </a:r>
            <a:r>
              <a:rPr lang="en" b="1"/>
              <a:t>52706 // </a:t>
            </a:r>
            <a:r>
              <a:rPr lang="en"/>
              <a:t>513-409-9506</a:t>
            </a:r>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578"/>
        <p:cNvGrpSpPr/>
        <p:nvPr/>
      </p:nvGrpSpPr>
      <p:grpSpPr>
        <a:xfrm>
          <a:off x="0" y="0"/>
          <a:ext cx="0" cy="0"/>
          <a:chOff x="0" y="0"/>
          <a:chExt cx="0" cy="0"/>
        </a:xfrm>
      </p:grpSpPr>
      <p:sp>
        <p:nvSpPr>
          <p:cNvPr id="579" name="Google Shape;579;p56"/>
          <p:cNvSpPr txBox="1">
            <a:spLocks noGrp="1"/>
          </p:cNvSpPr>
          <p:nvPr>
            <p:ph type="title"/>
          </p:nvPr>
        </p:nvSpPr>
        <p:spPr>
          <a:xfrm>
            <a:off x="311700" y="445025"/>
            <a:ext cx="8520600" cy="2342700"/>
          </a:xfrm>
          <a:prstGeom prst="rect">
            <a:avLst/>
          </a:prstGeom>
          <a:ln>
            <a:noFill/>
          </a:ln>
        </p:spPr>
        <p:txBody>
          <a:bodyPr spcFirstLastPara="1" wrap="square" lIns="91425" tIns="91425" rIns="91425" bIns="91425" anchor="t" anchorCtr="0">
            <a:normAutofit/>
          </a:bodyPr>
          <a:lstStyle/>
          <a:p>
            <a:pPr marL="0" lvl="0" indent="0" algn="l" rtl="0">
              <a:spcBef>
                <a:spcPts val="0"/>
              </a:spcBef>
              <a:spcAft>
                <a:spcPts val="0"/>
              </a:spcAft>
              <a:buNone/>
            </a:pPr>
            <a:r>
              <a:rPr lang="en" sz="1800" b="0"/>
              <a:t>12.11) A 7yo on </a:t>
            </a:r>
            <a:r>
              <a:rPr lang="en" sz="1800"/>
              <a:t>maintenance therapy</a:t>
            </a:r>
            <a:r>
              <a:rPr lang="en" sz="1800" b="0"/>
              <a:t> for </a:t>
            </a:r>
            <a:r>
              <a:rPr lang="en" sz="1800"/>
              <a:t>acute lymphoblastic leukemia (ALL) </a:t>
            </a:r>
            <a:r>
              <a:rPr lang="en" sz="1800" b="0"/>
              <a:t>presents with </a:t>
            </a:r>
            <a:r>
              <a:rPr lang="en" sz="1800"/>
              <a:t>fever, abdominal pain, and vomiting.</a:t>
            </a:r>
            <a:r>
              <a:rPr lang="en" sz="1800" b="0"/>
              <a:t> He is ill-appearing and febrile with a </a:t>
            </a:r>
            <a:r>
              <a:rPr lang="en" sz="1800"/>
              <a:t>diffusely tender abdomen</a:t>
            </a:r>
            <a:r>
              <a:rPr lang="en" sz="1800" b="0"/>
              <a:t>, worst in the </a:t>
            </a:r>
            <a:r>
              <a:rPr lang="en" sz="1800"/>
              <a:t>right lower quadrant</a:t>
            </a:r>
            <a:r>
              <a:rPr lang="en" sz="1800" b="0"/>
              <a:t>. Laboratory studies demonstrate normal amylase and lipase levels, and an </a:t>
            </a:r>
            <a:r>
              <a:rPr lang="en" sz="1800"/>
              <a:t>absolute neutrophil count of 70/mm3</a:t>
            </a:r>
            <a:r>
              <a:rPr lang="en" sz="1800" b="0"/>
              <a:t>. His KUB is shown***. Which of the following statements is correct regarding this patient’s most likely diagnosis?</a:t>
            </a:r>
            <a:endParaRPr sz="1800" b="0"/>
          </a:p>
        </p:txBody>
      </p:sp>
      <p:sp>
        <p:nvSpPr>
          <p:cNvPr id="580" name="Google Shape;580;p56"/>
          <p:cNvSpPr txBox="1">
            <a:spLocks noGrp="1"/>
          </p:cNvSpPr>
          <p:nvPr>
            <p:ph type="body" idx="1"/>
          </p:nvPr>
        </p:nvSpPr>
        <p:spPr>
          <a:xfrm>
            <a:off x="311700" y="2299150"/>
            <a:ext cx="8520600" cy="1584000"/>
          </a:xfrm>
          <a:prstGeom prst="rect">
            <a:avLst/>
          </a:prstGeom>
          <a:ln>
            <a:noFill/>
          </a:ln>
        </p:spPr>
        <p:txBody>
          <a:bodyPr spcFirstLastPara="1" wrap="square" lIns="91425" tIns="91425" rIns="91425" bIns="91425" anchor="t" anchorCtr="0">
            <a:normAutofit/>
          </a:bodyPr>
          <a:lstStyle/>
          <a:p>
            <a:pPr marL="457200" lvl="0" indent="-330200" algn="l" rtl="0">
              <a:spcBef>
                <a:spcPts val="0"/>
              </a:spcBef>
              <a:spcAft>
                <a:spcPts val="0"/>
              </a:spcAft>
              <a:buSzPts val="1600"/>
              <a:buAutoNum type="alphaUcPeriod"/>
            </a:pPr>
            <a:r>
              <a:rPr lang="en" sz="1600"/>
              <a:t>Ceftriaxone is adequate antibiotic therapy</a:t>
            </a:r>
            <a:endParaRPr sz="1600"/>
          </a:p>
          <a:p>
            <a:pPr marL="457200" lvl="0" indent="-330200" algn="l" rtl="0">
              <a:spcBef>
                <a:spcPts val="0"/>
              </a:spcBef>
              <a:spcAft>
                <a:spcPts val="0"/>
              </a:spcAft>
              <a:buSzPts val="1600"/>
              <a:buAutoNum type="alphaUcPeriod"/>
            </a:pPr>
            <a:r>
              <a:rPr lang="en" sz="1600"/>
              <a:t>CT abdomen is not indicated in his work up </a:t>
            </a:r>
            <a:endParaRPr sz="1600"/>
          </a:p>
          <a:p>
            <a:pPr marL="457200" lvl="0" indent="-330200" algn="l" rtl="0">
              <a:spcBef>
                <a:spcPts val="0"/>
              </a:spcBef>
              <a:spcAft>
                <a:spcPts val="0"/>
              </a:spcAft>
              <a:buSzPts val="1600"/>
              <a:buAutoNum type="alphaUcPeriod"/>
            </a:pPr>
            <a:r>
              <a:rPr lang="en" sz="1600" b="1" u="sng"/>
              <a:t>Serial abdominal exams should be performed</a:t>
            </a:r>
            <a:endParaRPr sz="1600" b="1" u="sng"/>
          </a:p>
          <a:p>
            <a:pPr marL="457200" lvl="0" indent="-330200" algn="l" rtl="0">
              <a:spcBef>
                <a:spcPts val="0"/>
              </a:spcBef>
              <a:spcAft>
                <a:spcPts val="0"/>
              </a:spcAft>
              <a:buSzPts val="1600"/>
              <a:buAutoNum type="alphaUcPeriod"/>
            </a:pPr>
            <a:r>
              <a:rPr lang="en" sz="1600"/>
              <a:t>The child will need surgical exploration</a:t>
            </a:r>
            <a:endParaRPr sz="1600"/>
          </a:p>
        </p:txBody>
      </p:sp>
      <p:sp>
        <p:nvSpPr>
          <p:cNvPr id="581" name="Google Shape;581;p56"/>
          <p:cNvSpPr txBox="1">
            <a:spLocks noGrp="1"/>
          </p:cNvSpPr>
          <p:nvPr>
            <p:ph type="subTitle" idx="4294967295"/>
          </p:nvPr>
        </p:nvSpPr>
        <p:spPr>
          <a:xfrm>
            <a:off x="6713850" y="4707550"/>
            <a:ext cx="2455500" cy="388200"/>
          </a:xfrm>
          <a:prstGeom prst="rect">
            <a:avLst/>
          </a:prstGeom>
          <a:ln>
            <a:noFill/>
          </a:ln>
        </p:spPr>
        <p:txBody>
          <a:bodyPr spcFirstLastPara="1" wrap="square" lIns="91425" tIns="91425" rIns="91425" bIns="91425" anchor="t" anchorCtr="0">
            <a:normAutofit fontScale="70000"/>
          </a:bodyPr>
          <a:lstStyle/>
          <a:p>
            <a:pPr marL="0" lvl="0" indent="0" algn="l" rtl="0">
              <a:spcBef>
                <a:spcPts val="0"/>
              </a:spcBef>
              <a:spcAft>
                <a:spcPts val="1200"/>
              </a:spcAft>
              <a:buNone/>
            </a:pPr>
            <a:r>
              <a:rPr lang="en"/>
              <a:t>CME </a:t>
            </a:r>
            <a:r>
              <a:rPr lang="en" b="1"/>
              <a:t>52706 // </a:t>
            </a:r>
            <a:r>
              <a:rPr lang="en"/>
              <a:t>513-409-9506</a:t>
            </a:r>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585"/>
        <p:cNvGrpSpPr/>
        <p:nvPr/>
      </p:nvGrpSpPr>
      <p:grpSpPr>
        <a:xfrm>
          <a:off x="0" y="0"/>
          <a:ext cx="0" cy="0"/>
          <a:chOff x="0" y="0"/>
          <a:chExt cx="0" cy="0"/>
        </a:xfrm>
      </p:grpSpPr>
      <p:sp>
        <p:nvSpPr>
          <p:cNvPr id="586" name="Google Shape;586;p5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Typhlitis</a:t>
            </a:r>
            <a:endParaRPr/>
          </a:p>
        </p:txBody>
      </p:sp>
      <p:sp>
        <p:nvSpPr>
          <p:cNvPr id="587" name="Google Shape;587;p57"/>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lnSpcReduction="20000"/>
          </a:bodyPr>
          <a:lstStyle/>
          <a:p>
            <a:pPr marL="0" lvl="0" indent="0" algn="l" rtl="0">
              <a:spcBef>
                <a:spcPts val="0"/>
              </a:spcBef>
              <a:spcAft>
                <a:spcPts val="0"/>
              </a:spcAft>
              <a:buNone/>
            </a:pPr>
            <a:r>
              <a:rPr lang="en"/>
              <a:t>Necrotizing enterocolitis in neutropenic patients</a:t>
            </a:r>
            <a:endParaRPr/>
          </a:p>
          <a:p>
            <a:pPr marL="0" lvl="0" indent="0" algn="l" rtl="0">
              <a:spcBef>
                <a:spcPts val="0"/>
              </a:spcBef>
              <a:spcAft>
                <a:spcPts val="0"/>
              </a:spcAft>
              <a:buNone/>
            </a:pPr>
            <a:endParaRPr/>
          </a:p>
          <a:p>
            <a:pPr marL="0" lvl="0" indent="0" algn="l" rtl="0">
              <a:spcBef>
                <a:spcPts val="0"/>
              </a:spcBef>
              <a:spcAft>
                <a:spcPts val="0"/>
              </a:spcAft>
              <a:buNone/>
            </a:pPr>
            <a:r>
              <a:rPr lang="en"/>
              <a:t>Large intestine or cecum</a:t>
            </a:r>
            <a:endParaRPr/>
          </a:p>
          <a:p>
            <a:pPr marL="457200" lvl="0" indent="-342900" algn="l" rtl="0">
              <a:spcBef>
                <a:spcPts val="0"/>
              </a:spcBef>
              <a:spcAft>
                <a:spcPts val="0"/>
              </a:spcAft>
              <a:buSzPts val="1800"/>
              <a:buChar char="●"/>
            </a:pPr>
            <a:r>
              <a:rPr lang="en"/>
              <a:t>Mimics acute appendicitis: abdominal pain, RLQ tenderness, fever</a:t>
            </a:r>
            <a:endParaRPr/>
          </a:p>
          <a:p>
            <a:pPr marL="457200" lvl="0" indent="-342900" algn="l" rtl="0">
              <a:spcBef>
                <a:spcPts val="0"/>
              </a:spcBef>
              <a:spcAft>
                <a:spcPts val="0"/>
              </a:spcAft>
              <a:buSzPts val="1800"/>
              <a:buChar char="●"/>
            </a:pPr>
            <a:r>
              <a:rPr lang="en"/>
              <a:t>XR “paucity of air” &gt; ileus &gt;&gt; pneumatosis</a:t>
            </a:r>
            <a:endParaRPr/>
          </a:p>
          <a:p>
            <a:pPr marL="0" lvl="0" indent="0" algn="l" rtl="0">
              <a:spcBef>
                <a:spcPts val="0"/>
              </a:spcBef>
              <a:spcAft>
                <a:spcPts val="0"/>
              </a:spcAft>
              <a:buNone/>
            </a:pPr>
            <a:endParaRPr/>
          </a:p>
          <a:p>
            <a:pPr marL="0" lvl="0" indent="0" algn="l" rtl="0">
              <a:spcBef>
                <a:spcPts val="0"/>
              </a:spcBef>
              <a:spcAft>
                <a:spcPts val="0"/>
              </a:spcAft>
              <a:buNone/>
            </a:pPr>
            <a:r>
              <a:rPr lang="en"/>
              <a:t>Management: </a:t>
            </a:r>
            <a:endParaRPr/>
          </a:p>
          <a:p>
            <a:pPr marL="457200" lvl="0" indent="-342900" algn="l" rtl="0">
              <a:spcBef>
                <a:spcPts val="0"/>
              </a:spcBef>
              <a:spcAft>
                <a:spcPts val="0"/>
              </a:spcAft>
              <a:buSzPts val="1800"/>
              <a:buChar char="●"/>
            </a:pPr>
            <a:r>
              <a:rPr lang="en"/>
              <a:t>IV fluids</a:t>
            </a:r>
            <a:endParaRPr/>
          </a:p>
          <a:p>
            <a:pPr marL="457200" lvl="0" indent="-342900" algn="l" rtl="0">
              <a:spcBef>
                <a:spcPts val="0"/>
              </a:spcBef>
              <a:spcAft>
                <a:spcPts val="0"/>
              </a:spcAft>
              <a:buSzPts val="1800"/>
              <a:buChar char="●"/>
            </a:pPr>
            <a:r>
              <a:rPr lang="en"/>
              <a:t>Pain control</a:t>
            </a:r>
            <a:endParaRPr/>
          </a:p>
          <a:p>
            <a:pPr marL="457200" lvl="0" indent="-342900" algn="l" rtl="0">
              <a:spcBef>
                <a:spcPts val="0"/>
              </a:spcBef>
              <a:spcAft>
                <a:spcPts val="0"/>
              </a:spcAft>
              <a:buSzPts val="1800"/>
              <a:buChar char="●"/>
            </a:pPr>
            <a:r>
              <a:rPr lang="en"/>
              <a:t>Broad spectrum antibiotics (anaerobic coverage)</a:t>
            </a:r>
            <a:endParaRPr/>
          </a:p>
          <a:p>
            <a:pPr marL="457200" lvl="0" indent="-342900" algn="l" rtl="0">
              <a:spcBef>
                <a:spcPts val="0"/>
              </a:spcBef>
              <a:spcAft>
                <a:spcPts val="0"/>
              </a:spcAft>
              <a:buSzPts val="1800"/>
              <a:buChar char="●"/>
            </a:pPr>
            <a:r>
              <a:rPr lang="en"/>
              <a:t>CT scan often: extent of bowel wall involvement, rule out abscess/necrosis</a:t>
            </a:r>
            <a:endParaRPr/>
          </a:p>
          <a:p>
            <a:pPr marL="457200" lvl="0" indent="-342900" algn="l" rtl="0">
              <a:spcBef>
                <a:spcPts val="0"/>
              </a:spcBef>
              <a:spcAft>
                <a:spcPts val="0"/>
              </a:spcAft>
              <a:buSzPts val="1800"/>
              <a:buChar char="●"/>
            </a:pPr>
            <a:r>
              <a:rPr lang="en"/>
              <a:t>Admitted: NPO, serial abdominal XR</a:t>
            </a:r>
            <a:endParaRPr/>
          </a:p>
        </p:txBody>
      </p:sp>
      <p:sp>
        <p:nvSpPr>
          <p:cNvPr id="588" name="Google Shape;588;p57"/>
          <p:cNvSpPr txBox="1">
            <a:spLocks noGrp="1"/>
          </p:cNvSpPr>
          <p:nvPr>
            <p:ph type="subTitle" idx="4294967295"/>
          </p:nvPr>
        </p:nvSpPr>
        <p:spPr>
          <a:xfrm>
            <a:off x="6713850" y="4707550"/>
            <a:ext cx="2455500" cy="388200"/>
          </a:xfrm>
          <a:prstGeom prst="rect">
            <a:avLst/>
          </a:prstGeom>
          <a:ln>
            <a:noFill/>
          </a:ln>
        </p:spPr>
        <p:txBody>
          <a:bodyPr spcFirstLastPara="1" wrap="square" lIns="91425" tIns="91425" rIns="91425" bIns="91425" anchor="t" anchorCtr="0">
            <a:normAutofit fontScale="70000"/>
          </a:bodyPr>
          <a:lstStyle/>
          <a:p>
            <a:pPr marL="0" lvl="0" indent="0" algn="l" rtl="0">
              <a:spcBef>
                <a:spcPts val="0"/>
              </a:spcBef>
              <a:spcAft>
                <a:spcPts val="1200"/>
              </a:spcAft>
              <a:buNone/>
            </a:pPr>
            <a:r>
              <a:rPr lang="en"/>
              <a:t>CME </a:t>
            </a:r>
            <a:r>
              <a:rPr lang="en" b="1"/>
              <a:t>52706 // </a:t>
            </a:r>
            <a:r>
              <a:rPr lang="en"/>
              <a:t>513-409-9506</a:t>
            </a:r>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592"/>
        <p:cNvGrpSpPr/>
        <p:nvPr/>
      </p:nvGrpSpPr>
      <p:grpSpPr>
        <a:xfrm>
          <a:off x="0" y="0"/>
          <a:ext cx="0" cy="0"/>
          <a:chOff x="0" y="0"/>
          <a:chExt cx="0" cy="0"/>
        </a:xfrm>
      </p:grpSpPr>
      <p:sp>
        <p:nvSpPr>
          <p:cNvPr id="593" name="Google Shape;593;p58"/>
          <p:cNvSpPr txBox="1">
            <a:spLocks noGrp="1"/>
          </p:cNvSpPr>
          <p:nvPr>
            <p:ph type="title"/>
          </p:nvPr>
        </p:nvSpPr>
        <p:spPr>
          <a:xfrm>
            <a:off x="311700" y="445025"/>
            <a:ext cx="8520600" cy="2342700"/>
          </a:xfrm>
          <a:prstGeom prst="rect">
            <a:avLst/>
          </a:prstGeom>
          <a:ln>
            <a:noFill/>
          </a:ln>
        </p:spPr>
        <p:txBody>
          <a:bodyPr spcFirstLastPara="1" wrap="square" lIns="91425" tIns="91425" rIns="91425" bIns="91425" anchor="t" anchorCtr="0">
            <a:normAutofit/>
          </a:bodyPr>
          <a:lstStyle/>
          <a:p>
            <a:pPr marL="0" lvl="0" indent="0" algn="l" rtl="0">
              <a:spcBef>
                <a:spcPts val="0"/>
              </a:spcBef>
              <a:spcAft>
                <a:spcPts val="0"/>
              </a:spcAft>
              <a:buNone/>
            </a:pPr>
            <a:r>
              <a:rPr lang="en" sz="1800" b="0"/>
              <a:t>12.12) A 14yo </a:t>
            </a:r>
            <a:r>
              <a:rPr lang="en" sz="1800"/>
              <a:t>on chemotherapy</a:t>
            </a:r>
            <a:r>
              <a:rPr lang="en" sz="1800" b="0"/>
              <a:t> for non-Hodgkin’s lymphoma presents with concern for </a:t>
            </a:r>
            <a:r>
              <a:rPr lang="en" sz="1800"/>
              <a:t>varicella exposure 72 hours prior</a:t>
            </a:r>
            <a:r>
              <a:rPr lang="en" sz="1800" b="0"/>
              <a:t>. She is well appearing and denies symptoms of fever or rash. Immunity to varicella is </a:t>
            </a:r>
            <a:r>
              <a:rPr lang="en" sz="1800"/>
              <a:t>unknown</a:t>
            </a:r>
            <a:r>
              <a:rPr lang="en" sz="1800" b="0"/>
              <a:t>. Which of the following is indicated?</a:t>
            </a:r>
            <a:endParaRPr sz="1800" b="0"/>
          </a:p>
        </p:txBody>
      </p:sp>
      <p:sp>
        <p:nvSpPr>
          <p:cNvPr id="594" name="Google Shape;594;p58"/>
          <p:cNvSpPr txBox="1">
            <a:spLocks noGrp="1"/>
          </p:cNvSpPr>
          <p:nvPr>
            <p:ph type="body" idx="1"/>
          </p:nvPr>
        </p:nvSpPr>
        <p:spPr>
          <a:xfrm>
            <a:off x="311700" y="1689550"/>
            <a:ext cx="8520600" cy="1584000"/>
          </a:xfrm>
          <a:prstGeom prst="rect">
            <a:avLst/>
          </a:prstGeom>
          <a:ln>
            <a:noFill/>
          </a:ln>
        </p:spPr>
        <p:txBody>
          <a:bodyPr spcFirstLastPara="1" wrap="square" lIns="91425" tIns="91425" rIns="91425" bIns="91425" anchor="t" anchorCtr="0">
            <a:normAutofit/>
          </a:bodyPr>
          <a:lstStyle/>
          <a:p>
            <a:pPr marL="457200" lvl="0" indent="-330200" algn="l" rtl="0">
              <a:spcBef>
                <a:spcPts val="0"/>
              </a:spcBef>
              <a:spcAft>
                <a:spcPts val="0"/>
              </a:spcAft>
              <a:buSzPts val="1600"/>
              <a:buAutoNum type="alphaUcPeriod"/>
            </a:pPr>
            <a:r>
              <a:rPr lang="en" sz="1600"/>
              <a:t>Acyclovir</a:t>
            </a:r>
            <a:endParaRPr sz="1600"/>
          </a:p>
          <a:p>
            <a:pPr marL="457200" lvl="0" indent="-330200" algn="l" rtl="0">
              <a:spcBef>
                <a:spcPts val="0"/>
              </a:spcBef>
              <a:spcAft>
                <a:spcPts val="0"/>
              </a:spcAft>
              <a:buSzPts val="1600"/>
              <a:buAutoNum type="alphaUcPeriod"/>
            </a:pPr>
            <a:r>
              <a:rPr lang="en" sz="1600"/>
              <a:t>No treatment is necessary</a:t>
            </a:r>
            <a:endParaRPr sz="1600"/>
          </a:p>
          <a:p>
            <a:pPr marL="457200" lvl="0" indent="-330200" algn="l" rtl="0">
              <a:spcBef>
                <a:spcPts val="0"/>
              </a:spcBef>
              <a:spcAft>
                <a:spcPts val="0"/>
              </a:spcAft>
              <a:buSzPts val="1600"/>
              <a:buAutoNum type="alphaUcPeriod"/>
            </a:pPr>
            <a:r>
              <a:rPr lang="en" sz="1600"/>
              <a:t>Varicella vaccination</a:t>
            </a:r>
            <a:endParaRPr sz="1600"/>
          </a:p>
          <a:p>
            <a:pPr marL="457200" lvl="0" indent="-330200" algn="l" rtl="0">
              <a:spcBef>
                <a:spcPts val="0"/>
              </a:spcBef>
              <a:spcAft>
                <a:spcPts val="0"/>
              </a:spcAft>
              <a:buSzPts val="1600"/>
              <a:buAutoNum type="alphaUcPeriod"/>
            </a:pPr>
            <a:r>
              <a:rPr lang="en" sz="1600"/>
              <a:t>Varicella zoster immunoglobulin (VZIG)</a:t>
            </a:r>
            <a:endParaRPr sz="1600"/>
          </a:p>
        </p:txBody>
      </p:sp>
      <p:sp>
        <p:nvSpPr>
          <p:cNvPr id="595" name="Google Shape;595;p58"/>
          <p:cNvSpPr txBox="1">
            <a:spLocks noGrp="1"/>
          </p:cNvSpPr>
          <p:nvPr>
            <p:ph type="subTitle" idx="4294967295"/>
          </p:nvPr>
        </p:nvSpPr>
        <p:spPr>
          <a:xfrm>
            <a:off x="6713850" y="4707550"/>
            <a:ext cx="2455500" cy="388200"/>
          </a:xfrm>
          <a:prstGeom prst="rect">
            <a:avLst/>
          </a:prstGeom>
          <a:ln>
            <a:noFill/>
          </a:ln>
        </p:spPr>
        <p:txBody>
          <a:bodyPr spcFirstLastPara="1" wrap="square" lIns="91425" tIns="91425" rIns="91425" bIns="91425" anchor="t" anchorCtr="0">
            <a:normAutofit fontScale="70000"/>
          </a:bodyPr>
          <a:lstStyle/>
          <a:p>
            <a:pPr marL="0" lvl="0" indent="0" algn="l" rtl="0">
              <a:spcBef>
                <a:spcPts val="0"/>
              </a:spcBef>
              <a:spcAft>
                <a:spcPts val="1200"/>
              </a:spcAft>
              <a:buNone/>
            </a:pPr>
            <a:r>
              <a:rPr lang="en"/>
              <a:t>CME </a:t>
            </a:r>
            <a:r>
              <a:rPr lang="en" b="1"/>
              <a:t>52706 // </a:t>
            </a:r>
            <a:r>
              <a:rPr lang="en"/>
              <a:t>513-409-9506</a:t>
            </a:r>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599"/>
        <p:cNvGrpSpPr/>
        <p:nvPr/>
      </p:nvGrpSpPr>
      <p:grpSpPr>
        <a:xfrm>
          <a:off x="0" y="0"/>
          <a:ext cx="0" cy="0"/>
          <a:chOff x="0" y="0"/>
          <a:chExt cx="0" cy="0"/>
        </a:xfrm>
      </p:grpSpPr>
      <p:sp>
        <p:nvSpPr>
          <p:cNvPr id="600" name="Google Shape;600;p59"/>
          <p:cNvSpPr txBox="1">
            <a:spLocks noGrp="1"/>
          </p:cNvSpPr>
          <p:nvPr>
            <p:ph type="title"/>
          </p:nvPr>
        </p:nvSpPr>
        <p:spPr>
          <a:xfrm>
            <a:off x="311700" y="445025"/>
            <a:ext cx="8520600" cy="2342700"/>
          </a:xfrm>
          <a:prstGeom prst="rect">
            <a:avLst/>
          </a:prstGeom>
          <a:ln>
            <a:noFill/>
          </a:ln>
        </p:spPr>
        <p:txBody>
          <a:bodyPr spcFirstLastPara="1" wrap="square" lIns="91425" tIns="91425" rIns="91425" bIns="91425" anchor="t" anchorCtr="0">
            <a:normAutofit/>
          </a:bodyPr>
          <a:lstStyle/>
          <a:p>
            <a:pPr marL="0" lvl="0" indent="0" algn="l" rtl="0">
              <a:spcBef>
                <a:spcPts val="0"/>
              </a:spcBef>
              <a:spcAft>
                <a:spcPts val="0"/>
              </a:spcAft>
              <a:buNone/>
            </a:pPr>
            <a:r>
              <a:rPr lang="en" sz="1800" b="0"/>
              <a:t>12.12) A 14yo </a:t>
            </a:r>
            <a:r>
              <a:rPr lang="en" sz="1800"/>
              <a:t>on chemotherapy</a:t>
            </a:r>
            <a:r>
              <a:rPr lang="en" sz="1800" b="0"/>
              <a:t> for non-Hodgkin’s lymphoma presents with concern for </a:t>
            </a:r>
            <a:r>
              <a:rPr lang="en" sz="1800"/>
              <a:t>varicella exposure 72 hours prior</a:t>
            </a:r>
            <a:r>
              <a:rPr lang="en" sz="1800" b="0"/>
              <a:t>. She is well appearing and denies symptoms of fever or rash. Immunity to varicella is </a:t>
            </a:r>
            <a:r>
              <a:rPr lang="en" sz="1800"/>
              <a:t>unknown</a:t>
            </a:r>
            <a:r>
              <a:rPr lang="en" sz="1800" b="0"/>
              <a:t>. Which of the following is indicated?</a:t>
            </a:r>
            <a:endParaRPr sz="1800" b="0"/>
          </a:p>
        </p:txBody>
      </p:sp>
      <p:sp>
        <p:nvSpPr>
          <p:cNvPr id="601" name="Google Shape;601;p59"/>
          <p:cNvSpPr txBox="1">
            <a:spLocks noGrp="1"/>
          </p:cNvSpPr>
          <p:nvPr>
            <p:ph type="body" idx="1"/>
          </p:nvPr>
        </p:nvSpPr>
        <p:spPr>
          <a:xfrm>
            <a:off x="311700" y="1689550"/>
            <a:ext cx="8520600" cy="1584000"/>
          </a:xfrm>
          <a:prstGeom prst="rect">
            <a:avLst/>
          </a:prstGeom>
          <a:ln>
            <a:noFill/>
          </a:ln>
        </p:spPr>
        <p:txBody>
          <a:bodyPr spcFirstLastPara="1" wrap="square" lIns="91425" tIns="91425" rIns="91425" bIns="91425" anchor="t" anchorCtr="0">
            <a:normAutofit/>
          </a:bodyPr>
          <a:lstStyle/>
          <a:p>
            <a:pPr marL="457200" lvl="0" indent="-330200" algn="l" rtl="0">
              <a:spcBef>
                <a:spcPts val="0"/>
              </a:spcBef>
              <a:spcAft>
                <a:spcPts val="0"/>
              </a:spcAft>
              <a:buSzPts val="1600"/>
              <a:buAutoNum type="alphaUcPeriod"/>
            </a:pPr>
            <a:r>
              <a:rPr lang="en" sz="1600"/>
              <a:t>Acyclovir</a:t>
            </a:r>
            <a:endParaRPr sz="1600"/>
          </a:p>
          <a:p>
            <a:pPr marL="457200" lvl="0" indent="-330200" algn="l" rtl="0">
              <a:spcBef>
                <a:spcPts val="0"/>
              </a:spcBef>
              <a:spcAft>
                <a:spcPts val="0"/>
              </a:spcAft>
              <a:buSzPts val="1600"/>
              <a:buAutoNum type="alphaUcPeriod"/>
            </a:pPr>
            <a:r>
              <a:rPr lang="en" sz="1600"/>
              <a:t>No treatment is necessary</a:t>
            </a:r>
            <a:endParaRPr sz="1600"/>
          </a:p>
          <a:p>
            <a:pPr marL="457200" lvl="0" indent="-330200" algn="l" rtl="0">
              <a:spcBef>
                <a:spcPts val="0"/>
              </a:spcBef>
              <a:spcAft>
                <a:spcPts val="0"/>
              </a:spcAft>
              <a:buSzPts val="1600"/>
              <a:buAutoNum type="alphaUcPeriod"/>
            </a:pPr>
            <a:r>
              <a:rPr lang="en" sz="1600"/>
              <a:t>Varicella vaccination</a:t>
            </a:r>
            <a:endParaRPr sz="1600"/>
          </a:p>
          <a:p>
            <a:pPr marL="457200" lvl="0" indent="-330200" algn="l" rtl="0">
              <a:spcBef>
                <a:spcPts val="0"/>
              </a:spcBef>
              <a:spcAft>
                <a:spcPts val="0"/>
              </a:spcAft>
              <a:buSzPts val="1600"/>
              <a:buAutoNum type="alphaUcPeriod"/>
            </a:pPr>
            <a:r>
              <a:rPr lang="en" sz="1600" b="1" u="sng"/>
              <a:t>Varicella zoster immunoglobulin (VZIG)</a:t>
            </a:r>
            <a:endParaRPr sz="1600" b="1" u="sng"/>
          </a:p>
        </p:txBody>
      </p:sp>
      <p:sp>
        <p:nvSpPr>
          <p:cNvPr id="602" name="Google Shape;602;p59"/>
          <p:cNvSpPr txBox="1">
            <a:spLocks noGrp="1"/>
          </p:cNvSpPr>
          <p:nvPr>
            <p:ph type="subTitle" idx="4294967295"/>
          </p:nvPr>
        </p:nvSpPr>
        <p:spPr>
          <a:xfrm>
            <a:off x="6713850" y="4707550"/>
            <a:ext cx="2455500" cy="388200"/>
          </a:xfrm>
          <a:prstGeom prst="rect">
            <a:avLst/>
          </a:prstGeom>
          <a:ln>
            <a:noFill/>
          </a:ln>
        </p:spPr>
        <p:txBody>
          <a:bodyPr spcFirstLastPara="1" wrap="square" lIns="91425" tIns="91425" rIns="91425" bIns="91425" anchor="t" anchorCtr="0">
            <a:normAutofit fontScale="70000"/>
          </a:bodyPr>
          <a:lstStyle/>
          <a:p>
            <a:pPr marL="0" lvl="0" indent="0" algn="l" rtl="0">
              <a:spcBef>
                <a:spcPts val="0"/>
              </a:spcBef>
              <a:spcAft>
                <a:spcPts val="1200"/>
              </a:spcAft>
              <a:buNone/>
            </a:pPr>
            <a:r>
              <a:rPr lang="en"/>
              <a:t>CME </a:t>
            </a:r>
            <a:r>
              <a:rPr lang="en" b="1"/>
              <a:t>52706 // </a:t>
            </a:r>
            <a:r>
              <a:rPr lang="en"/>
              <a:t>513-409-9506</a:t>
            </a:r>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606"/>
        <p:cNvGrpSpPr/>
        <p:nvPr/>
      </p:nvGrpSpPr>
      <p:grpSpPr>
        <a:xfrm>
          <a:off x="0" y="0"/>
          <a:ext cx="0" cy="0"/>
          <a:chOff x="0" y="0"/>
          <a:chExt cx="0" cy="0"/>
        </a:xfrm>
      </p:grpSpPr>
      <p:sp>
        <p:nvSpPr>
          <p:cNvPr id="607" name="Google Shape;607;p6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Infectious Disease in the Immunocompromised</a:t>
            </a:r>
            <a:endParaRPr/>
          </a:p>
        </p:txBody>
      </p:sp>
      <p:sp>
        <p:nvSpPr>
          <p:cNvPr id="608" name="Google Shape;608;p60"/>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457200" lvl="0" indent="-342900" algn="l" rtl="0">
              <a:spcBef>
                <a:spcPts val="0"/>
              </a:spcBef>
              <a:spcAft>
                <a:spcPts val="0"/>
              </a:spcAft>
              <a:buSzPts val="1800"/>
              <a:buChar char="●"/>
            </a:pPr>
            <a:r>
              <a:rPr lang="en"/>
              <a:t>Immunosuppressed patients cannot get live vaccines</a:t>
            </a:r>
            <a:endParaRPr/>
          </a:p>
          <a:p>
            <a:pPr marL="914400" lvl="1" indent="-317500" algn="l" rtl="0">
              <a:spcBef>
                <a:spcPts val="0"/>
              </a:spcBef>
              <a:spcAft>
                <a:spcPts val="0"/>
              </a:spcAft>
              <a:buSzPts val="1400"/>
              <a:buChar char="○"/>
            </a:pPr>
            <a:r>
              <a:rPr lang="en"/>
              <a:t>MMR, VZV</a:t>
            </a:r>
            <a:endParaRPr/>
          </a:p>
          <a:p>
            <a:pPr marL="914400" lvl="1" indent="-317500" algn="l" rtl="0">
              <a:spcBef>
                <a:spcPts val="0"/>
              </a:spcBef>
              <a:spcAft>
                <a:spcPts val="0"/>
              </a:spcAft>
              <a:buSzPts val="1400"/>
              <a:buChar char="○"/>
            </a:pPr>
            <a:r>
              <a:rPr lang="en"/>
              <a:t>Vaccines may be used for post-exposure prophylaxis</a:t>
            </a:r>
            <a:endParaRPr/>
          </a:p>
          <a:p>
            <a:pPr marL="457200" lvl="0" indent="-342900" algn="l" rtl="0">
              <a:spcBef>
                <a:spcPts val="0"/>
              </a:spcBef>
              <a:spcAft>
                <a:spcPts val="0"/>
              </a:spcAft>
              <a:buSzPts val="1800"/>
              <a:buChar char="●"/>
            </a:pPr>
            <a:r>
              <a:rPr lang="en"/>
              <a:t>VZV infection: disseminates quickly (lung, liver, CNS), mortality 8%</a:t>
            </a:r>
            <a:endParaRPr/>
          </a:p>
          <a:p>
            <a:pPr marL="914400" lvl="1" indent="-317500" algn="l" rtl="0">
              <a:spcBef>
                <a:spcPts val="0"/>
              </a:spcBef>
              <a:spcAft>
                <a:spcPts val="0"/>
              </a:spcAft>
              <a:buSzPts val="1400"/>
              <a:buChar char="○"/>
            </a:pPr>
            <a:r>
              <a:rPr lang="en"/>
              <a:t>Highest risk: lymphoma, solid tumors, BMT</a:t>
            </a:r>
            <a:endParaRPr/>
          </a:p>
          <a:p>
            <a:pPr marL="457200" lvl="0" indent="-342900" algn="l" rtl="0">
              <a:spcBef>
                <a:spcPts val="0"/>
              </a:spcBef>
              <a:spcAft>
                <a:spcPts val="0"/>
              </a:spcAft>
              <a:buSzPts val="1800"/>
              <a:buChar char="●"/>
            </a:pPr>
            <a:r>
              <a:rPr lang="en"/>
              <a:t>Recommend: Varicella-Zoster immunoglobulin within 96 hours of potential exposure </a:t>
            </a:r>
            <a:endParaRPr/>
          </a:p>
          <a:p>
            <a:pPr marL="914400" lvl="1" indent="-317500" algn="l" rtl="0">
              <a:spcBef>
                <a:spcPts val="0"/>
              </a:spcBef>
              <a:spcAft>
                <a:spcPts val="0"/>
              </a:spcAft>
              <a:buSzPts val="1400"/>
              <a:buChar char="○"/>
            </a:pPr>
            <a:r>
              <a:rPr lang="en"/>
              <a:t>Scraping and acyclovir for any evidence of disease</a:t>
            </a:r>
            <a:endParaRPr/>
          </a:p>
        </p:txBody>
      </p:sp>
      <p:sp>
        <p:nvSpPr>
          <p:cNvPr id="609" name="Google Shape;609;p60"/>
          <p:cNvSpPr txBox="1">
            <a:spLocks noGrp="1"/>
          </p:cNvSpPr>
          <p:nvPr>
            <p:ph type="subTitle" idx="4294967295"/>
          </p:nvPr>
        </p:nvSpPr>
        <p:spPr>
          <a:xfrm>
            <a:off x="6713850" y="4707550"/>
            <a:ext cx="2455500" cy="388200"/>
          </a:xfrm>
          <a:prstGeom prst="rect">
            <a:avLst/>
          </a:prstGeom>
          <a:ln>
            <a:noFill/>
          </a:ln>
        </p:spPr>
        <p:txBody>
          <a:bodyPr spcFirstLastPara="1" wrap="square" lIns="91425" tIns="91425" rIns="91425" bIns="91425" anchor="t" anchorCtr="0">
            <a:normAutofit fontScale="70000"/>
          </a:bodyPr>
          <a:lstStyle/>
          <a:p>
            <a:pPr marL="0" lvl="0" indent="0" algn="l" rtl="0">
              <a:spcBef>
                <a:spcPts val="0"/>
              </a:spcBef>
              <a:spcAft>
                <a:spcPts val="1200"/>
              </a:spcAft>
              <a:buNone/>
            </a:pPr>
            <a:r>
              <a:rPr lang="en"/>
              <a:t>CME </a:t>
            </a:r>
            <a:r>
              <a:rPr lang="en" b="1"/>
              <a:t>52706 // </a:t>
            </a:r>
            <a:r>
              <a:rPr lang="en"/>
              <a:t>513-409-9506</a:t>
            </a:r>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613"/>
        <p:cNvGrpSpPr/>
        <p:nvPr/>
      </p:nvGrpSpPr>
      <p:grpSpPr>
        <a:xfrm>
          <a:off x="0" y="0"/>
          <a:ext cx="0" cy="0"/>
          <a:chOff x="0" y="0"/>
          <a:chExt cx="0" cy="0"/>
        </a:xfrm>
      </p:grpSpPr>
      <p:sp>
        <p:nvSpPr>
          <p:cNvPr id="614" name="Google Shape;614;p61"/>
          <p:cNvSpPr txBox="1">
            <a:spLocks noGrp="1"/>
          </p:cNvSpPr>
          <p:nvPr>
            <p:ph type="title"/>
          </p:nvPr>
        </p:nvSpPr>
        <p:spPr>
          <a:xfrm>
            <a:off x="311700" y="445025"/>
            <a:ext cx="8520600" cy="2342700"/>
          </a:xfrm>
          <a:prstGeom prst="rect">
            <a:avLst/>
          </a:prstGeom>
          <a:ln>
            <a:noFill/>
          </a:ln>
        </p:spPr>
        <p:txBody>
          <a:bodyPr spcFirstLastPara="1" wrap="square" lIns="91425" tIns="91425" rIns="91425" bIns="91425" anchor="t" anchorCtr="0">
            <a:normAutofit/>
          </a:bodyPr>
          <a:lstStyle/>
          <a:p>
            <a:pPr marL="0" lvl="0" indent="0" algn="l" rtl="0">
              <a:spcBef>
                <a:spcPts val="0"/>
              </a:spcBef>
              <a:spcAft>
                <a:spcPts val="0"/>
              </a:spcAft>
              <a:buNone/>
            </a:pPr>
            <a:r>
              <a:rPr lang="en" sz="1800" b="0"/>
              <a:t>12.13) A 4yo </a:t>
            </a:r>
            <a:r>
              <a:rPr lang="en" sz="1800"/>
              <a:t>otherwise healthy</a:t>
            </a:r>
            <a:r>
              <a:rPr lang="en" sz="1800" b="0"/>
              <a:t> child was sent in by her pediatrician after an </a:t>
            </a:r>
            <a:r>
              <a:rPr lang="en" sz="1800"/>
              <a:t>abdominal mass</a:t>
            </a:r>
            <a:r>
              <a:rPr lang="en" sz="1800" b="0"/>
              <a:t> was incidentally palpated on exam during her well child check. Her mom says the patient has been well with </a:t>
            </a:r>
            <a:r>
              <a:rPr lang="en" sz="1800"/>
              <a:t>no sick symptoms</a:t>
            </a:r>
            <a:r>
              <a:rPr lang="en" sz="1800" b="0"/>
              <a:t>. The patient is well appearing and afebrile. You also palpate a </a:t>
            </a:r>
            <a:r>
              <a:rPr lang="en" sz="1800"/>
              <a:t>moderate size, firm, non-tender mass </a:t>
            </a:r>
            <a:r>
              <a:rPr lang="en" sz="1800" b="0"/>
              <a:t>on the</a:t>
            </a:r>
            <a:r>
              <a:rPr lang="en" sz="1800"/>
              <a:t> right side</a:t>
            </a:r>
            <a:r>
              <a:rPr lang="en" sz="1800" b="0"/>
              <a:t> of her abdomen. T 36.4, 100, </a:t>
            </a:r>
            <a:r>
              <a:rPr lang="en" sz="1800"/>
              <a:t>BP 125/85</a:t>
            </a:r>
            <a:r>
              <a:rPr lang="en" sz="1800" b="0"/>
              <a:t>. WBC 8,200/mm3, </a:t>
            </a:r>
            <a:r>
              <a:rPr lang="en" sz="1800"/>
              <a:t>Hb 9.4 g/dL</a:t>
            </a:r>
            <a:r>
              <a:rPr lang="en" sz="1800" b="0"/>
              <a:t>, </a:t>
            </a:r>
            <a:r>
              <a:rPr lang="en" sz="1800"/>
              <a:t>UA with 3+blood</a:t>
            </a:r>
            <a:r>
              <a:rPr lang="en" sz="1800" b="0"/>
              <a:t>. What is the most likely etiology of her presentation?</a:t>
            </a:r>
            <a:endParaRPr sz="1800" b="0"/>
          </a:p>
        </p:txBody>
      </p:sp>
      <p:sp>
        <p:nvSpPr>
          <p:cNvPr id="615" name="Google Shape;615;p61"/>
          <p:cNvSpPr txBox="1">
            <a:spLocks noGrp="1"/>
          </p:cNvSpPr>
          <p:nvPr>
            <p:ph type="body" idx="1"/>
          </p:nvPr>
        </p:nvSpPr>
        <p:spPr>
          <a:xfrm>
            <a:off x="311700" y="2527750"/>
            <a:ext cx="8520600" cy="1584000"/>
          </a:xfrm>
          <a:prstGeom prst="rect">
            <a:avLst/>
          </a:prstGeom>
          <a:ln>
            <a:noFill/>
          </a:ln>
        </p:spPr>
        <p:txBody>
          <a:bodyPr spcFirstLastPara="1" wrap="square" lIns="91425" tIns="91425" rIns="91425" bIns="91425" anchor="t" anchorCtr="0">
            <a:normAutofit/>
          </a:bodyPr>
          <a:lstStyle/>
          <a:p>
            <a:pPr marL="457200" lvl="0" indent="-330200" algn="l" rtl="0">
              <a:spcBef>
                <a:spcPts val="0"/>
              </a:spcBef>
              <a:spcAft>
                <a:spcPts val="0"/>
              </a:spcAft>
              <a:buSzPts val="1600"/>
              <a:buAutoNum type="alphaUcPeriod"/>
            </a:pPr>
            <a:r>
              <a:rPr lang="en" sz="1600"/>
              <a:t>ALL</a:t>
            </a:r>
            <a:endParaRPr sz="1600"/>
          </a:p>
          <a:p>
            <a:pPr marL="457200" lvl="0" indent="-330200" algn="l" rtl="0">
              <a:spcBef>
                <a:spcPts val="0"/>
              </a:spcBef>
              <a:spcAft>
                <a:spcPts val="0"/>
              </a:spcAft>
              <a:buSzPts val="1600"/>
              <a:buAutoNum type="alphaUcPeriod"/>
            </a:pPr>
            <a:r>
              <a:rPr lang="en" sz="1600"/>
              <a:t>Constipation</a:t>
            </a:r>
            <a:endParaRPr sz="1600"/>
          </a:p>
          <a:p>
            <a:pPr marL="457200" lvl="0" indent="-330200" algn="l" rtl="0">
              <a:spcBef>
                <a:spcPts val="0"/>
              </a:spcBef>
              <a:spcAft>
                <a:spcPts val="0"/>
              </a:spcAft>
              <a:buSzPts val="1600"/>
              <a:buAutoNum type="alphaUcPeriod"/>
            </a:pPr>
            <a:r>
              <a:rPr lang="en" sz="1600"/>
              <a:t>Neuroblastoma</a:t>
            </a:r>
            <a:endParaRPr sz="1600"/>
          </a:p>
          <a:p>
            <a:pPr marL="457200" lvl="0" indent="-330200" algn="l" rtl="0">
              <a:spcBef>
                <a:spcPts val="0"/>
              </a:spcBef>
              <a:spcAft>
                <a:spcPts val="0"/>
              </a:spcAft>
              <a:buSzPts val="1600"/>
              <a:buAutoNum type="alphaUcPeriod"/>
            </a:pPr>
            <a:r>
              <a:rPr lang="en" sz="1600"/>
              <a:t>Germ cell tumor</a:t>
            </a:r>
            <a:endParaRPr sz="1600"/>
          </a:p>
          <a:p>
            <a:pPr marL="457200" lvl="0" indent="-330200" algn="l" rtl="0">
              <a:spcBef>
                <a:spcPts val="0"/>
              </a:spcBef>
              <a:spcAft>
                <a:spcPts val="0"/>
              </a:spcAft>
              <a:buSzPts val="1600"/>
              <a:buAutoNum type="alphaUcPeriod"/>
            </a:pPr>
            <a:r>
              <a:rPr lang="en" sz="1600"/>
              <a:t>Nephroblastoma</a:t>
            </a:r>
            <a:endParaRPr sz="1600"/>
          </a:p>
        </p:txBody>
      </p:sp>
      <p:sp>
        <p:nvSpPr>
          <p:cNvPr id="616" name="Google Shape;616;p61"/>
          <p:cNvSpPr txBox="1">
            <a:spLocks noGrp="1"/>
          </p:cNvSpPr>
          <p:nvPr>
            <p:ph type="subTitle" idx="4294967295"/>
          </p:nvPr>
        </p:nvSpPr>
        <p:spPr>
          <a:xfrm>
            <a:off x="6713850" y="4707550"/>
            <a:ext cx="2455500" cy="388200"/>
          </a:xfrm>
          <a:prstGeom prst="rect">
            <a:avLst/>
          </a:prstGeom>
          <a:ln>
            <a:noFill/>
          </a:ln>
        </p:spPr>
        <p:txBody>
          <a:bodyPr spcFirstLastPara="1" wrap="square" lIns="91425" tIns="91425" rIns="91425" bIns="91425" anchor="t" anchorCtr="0">
            <a:normAutofit fontScale="70000"/>
          </a:bodyPr>
          <a:lstStyle/>
          <a:p>
            <a:pPr marL="0" lvl="0" indent="0" algn="l" rtl="0">
              <a:spcBef>
                <a:spcPts val="0"/>
              </a:spcBef>
              <a:spcAft>
                <a:spcPts val="1200"/>
              </a:spcAft>
              <a:buNone/>
            </a:pPr>
            <a:r>
              <a:rPr lang="en"/>
              <a:t>CME </a:t>
            </a:r>
            <a:r>
              <a:rPr lang="en" b="1"/>
              <a:t>52706 // </a:t>
            </a:r>
            <a:r>
              <a:rPr lang="en"/>
              <a:t>513-409-9506</a:t>
            </a:r>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620"/>
        <p:cNvGrpSpPr/>
        <p:nvPr/>
      </p:nvGrpSpPr>
      <p:grpSpPr>
        <a:xfrm>
          <a:off x="0" y="0"/>
          <a:ext cx="0" cy="0"/>
          <a:chOff x="0" y="0"/>
          <a:chExt cx="0" cy="0"/>
        </a:xfrm>
      </p:grpSpPr>
      <p:sp>
        <p:nvSpPr>
          <p:cNvPr id="621" name="Google Shape;621;p62"/>
          <p:cNvSpPr txBox="1">
            <a:spLocks noGrp="1"/>
          </p:cNvSpPr>
          <p:nvPr>
            <p:ph type="title"/>
          </p:nvPr>
        </p:nvSpPr>
        <p:spPr>
          <a:xfrm>
            <a:off x="311700" y="445025"/>
            <a:ext cx="8520600" cy="2342700"/>
          </a:xfrm>
          <a:prstGeom prst="rect">
            <a:avLst/>
          </a:prstGeom>
          <a:ln>
            <a:noFill/>
          </a:ln>
        </p:spPr>
        <p:txBody>
          <a:bodyPr spcFirstLastPara="1" wrap="square" lIns="91425" tIns="91425" rIns="91425" bIns="91425" anchor="t" anchorCtr="0">
            <a:normAutofit/>
          </a:bodyPr>
          <a:lstStyle/>
          <a:p>
            <a:pPr marL="0" lvl="0" indent="0" algn="l" rtl="0">
              <a:spcBef>
                <a:spcPts val="0"/>
              </a:spcBef>
              <a:spcAft>
                <a:spcPts val="0"/>
              </a:spcAft>
              <a:buNone/>
            </a:pPr>
            <a:r>
              <a:rPr lang="en" sz="1800" b="0"/>
              <a:t>12.13) A 4yo </a:t>
            </a:r>
            <a:r>
              <a:rPr lang="en" sz="1800"/>
              <a:t>otherwise healthy</a:t>
            </a:r>
            <a:r>
              <a:rPr lang="en" sz="1800" b="0"/>
              <a:t> child was sent in by her pediatrician after an </a:t>
            </a:r>
            <a:r>
              <a:rPr lang="en" sz="1800"/>
              <a:t>abdominal mass</a:t>
            </a:r>
            <a:r>
              <a:rPr lang="en" sz="1800" b="0"/>
              <a:t> was incidentally palpated on exam during her well child check. Her mom says the patient has been well with </a:t>
            </a:r>
            <a:r>
              <a:rPr lang="en" sz="1800"/>
              <a:t>no sick symptoms</a:t>
            </a:r>
            <a:r>
              <a:rPr lang="en" sz="1800" b="0"/>
              <a:t>. The patient is well appearing and afebrile. You also palpate a </a:t>
            </a:r>
            <a:r>
              <a:rPr lang="en" sz="1800"/>
              <a:t>moderate size, firm, non-tender mass </a:t>
            </a:r>
            <a:r>
              <a:rPr lang="en" sz="1800" b="0"/>
              <a:t>on the</a:t>
            </a:r>
            <a:r>
              <a:rPr lang="en" sz="1800"/>
              <a:t> right side</a:t>
            </a:r>
            <a:r>
              <a:rPr lang="en" sz="1800" b="0"/>
              <a:t> of her abdomen. T 36.4, 100, </a:t>
            </a:r>
            <a:r>
              <a:rPr lang="en" sz="1800"/>
              <a:t>BP 125/85</a:t>
            </a:r>
            <a:r>
              <a:rPr lang="en" sz="1800" b="0"/>
              <a:t>. WBC 8,200/mm3, </a:t>
            </a:r>
            <a:r>
              <a:rPr lang="en" sz="1800"/>
              <a:t>Hb 9.4 g/dL</a:t>
            </a:r>
            <a:r>
              <a:rPr lang="en" sz="1800" b="0"/>
              <a:t>, </a:t>
            </a:r>
            <a:r>
              <a:rPr lang="en" sz="1800"/>
              <a:t>UA with 3+blood</a:t>
            </a:r>
            <a:r>
              <a:rPr lang="en" sz="1800" b="0"/>
              <a:t>. What is the most likely etiology of her presentation?</a:t>
            </a:r>
            <a:endParaRPr sz="1800" b="0"/>
          </a:p>
        </p:txBody>
      </p:sp>
      <p:sp>
        <p:nvSpPr>
          <p:cNvPr id="622" name="Google Shape;622;p62"/>
          <p:cNvSpPr txBox="1">
            <a:spLocks noGrp="1"/>
          </p:cNvSpPr>
          <p:nvPr>
            <p:ph type="body" idx="1"/>
          </p:nvPr>
        </p:nvSpPr>
        <p:spPr>
          <a:xfrm>
            <a:off x="311700" y="2527750"/>
            <a:ext cx="8520600" cy="1584000"/>
          </a:xfrm>
          <a:prstGeom prst="rect">
            <a:avLst/>
          </a:prstGeom>
          <a:ln>
            <a:noFill/>
          </a:ln>
        </p:spPr>
        <p:txBody>
          <a:bodyPr spcFirstLastPara="1" wrap="square" lIns="91425" tIns="91425" rIns="91425" bIns="91425" anchor="t" anchorCtr="0">
            <a:normAutofit/>
          </a:bodyPr>
          <a:lstStyle/>
          <a:p>
            <a:pPr marL="457200" lvl="0" indent="-330200" algn="l" rtl="0">
              <a:spcBef>
                <a:spcPts val="0"/>
              </a:spcBef>
              <a:spcAft>
                <a:spcPts val="0"/>
              </a:spcAft>
              <a:buSzPts val="1600"/>
              <a:buAutoNum type="alphaUcPeriod"/>
            </a:pPr>
            <a:r>
              <a:rPr lang="en" sz="1600"/>
              <a:t>ALL</a:t>
            </a:r>
            <a:endParaRPr sz="1600"/>
          </a:p>
          <a:p>
            <a:pPr marL="457200" lvl="0" indent="-330200" algn="l" rtl="0">
              <a:spcBef>
                <a:spcPts val="0"/>
              </a:spcBef>
              <a:spcAft>
                <a:spcPts val="0"/>
              </a:spcAft>
              <a:buSzPts val="1600"/>
              <a:buAutoNum type="alphaUcPeriod"/>
            </a:pPr>
            <a:r>
              <a:rPr lang="en" sz="1600"/>
              <a:t>Constipation</a:t>
            </a:r>
            <a:endParaRPr sz="1600"/>
          </a:p>
          <a:p>
            <a:pPr marL="457200" lvl="0" indent="-330200" algn="l" rtl="0">
              <a:spcBef>
                <a:spcPts val="0"/>
              </a:spcBef>
              <a:spcAft>
                <a:spcPts val="0"/>
              </a:spcAft>
              <a:buSzPts val="1600"/>
              <a:buAutoNum type="alphaUcPeriod"/>
            </a:pPr>
            <a:r>
              <a:rPr lang="en" sz="1600"/>
              <a:t>Neuroblastoma</a:t>
            </a:r>
            <a:endParaRPr sz="1600"/>
          </a:p>
          <a:p>
            <a:pPr marL="457200" lvl="0" indent="-330200" algn="l" rtl="0">
              <a:spcBef>
                <a:spcPts val="0"/>
              </a:spcBef>
              <a:spcAft>
                <a:spcPts val="0"/>
              </a:spcAft>
              <a:buSzPts val="1600"/>
              <a:buAutoNum type="alphaUcPeriod"/>
            </a:pPr>
            <a:r>
              <a:rPr lang="en" sz="1600"/>
              <a:t>Germ cell tumor</a:t>
            </a:r>
            <a:endParaRPr sz="1600"/>
          </a:p>
          <a:p>
            <a:pPr marL="457200" lvl="0" indent="-330200" algn="l" rtl="0">
              <a:spcBef>
                <a:spcPts val="0"/>
              </a:spcBef>
              <a:spcAft>
                <a:spcPts val="0"/>
              </a:spcAft>
              <a:buSzPts val="1600"/>
              <a:buAutoNum type="alphaUcPeriod"/>
            </a:pPr>
            <a:r>
              <a:rPr lang="en" sz="1600" b="1" u="sng"/>
              <a:t>Nephroblastoma</a:t>
            </a:r>
            <a:endParaRPr sz="1600" b="1" u="sng"/>
          </a:p>
        </p:txBody>
      </p:sp>
      <p:sp>
        <p:nvSpPr>
          <p:cNvPr id="623" name="Google Shape;623;p62"/>
          <p:cNvSpPr txBox="1">
            <a:spLocks noGrp="1"/>
          </p:cNvSpPr>
          <p:nvPr>
            <p:ph type="subTitle" idx="4294967295"/>
          </p:nvPr>
        </p:nvSpPr>
        <p:spPr>
          <a:xfrm>
            <a:off x="6713850" y="4707550"/>
            <a:ext cx="2455500" cy="388200"/>
          </a:xfrm>
          <a:prstGeom prst="rect">
            <a:avLst/>
          </a:prstGeom>
          <a:ln>
            <a:noFill/>
          </a:ln>
        </p:spPr>
        <p:txBody>
          <a:bodyPr spcFirstLastPara="1" wrap="square" lIns="91425" tIns="91425" rIns="91425" bIns="91425" anchor="t" anchorCtr="0">
            <a:normAutofit fontScale="70000"/>
          </a:bodyPr>
          <a:lstStyle/>
          <a:p>
            <a:pPr marL="0" lvl="0" indent="0" algn="l" rtl="0">
              <a:spcBef>
                <a:spcPts val="0"/>
              </a:spcBef>
              <a:spcAft>
                <a:spcPts val="1200"/>
              </a:spcAft>
              <a:buNone/>
            </a:pPr>
            <a:r>
              <a:rPr lang="en"/>
              <a:t>CME </a:t>
            </a:r>
            <a:r>
              <a:rPr lang="en" b="1"/>
              <a:t>52706 // </a:t>
            </a:r>
            <a:r>
              <a:rPr lang="en"/>
              <a:t>513-409-9506</a:t>
            </a:r>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627"/>
        <p:cNvGrpSpPr/>
        <p:nvPr/>
      </p:nvGrpSpPr>
      <p:grpSpPr>
        <a:xfrm>
          <a:off x="0" y="0"/>
          <a:ext cx="0" cy="0"/>
          <a:chOff x="0" y="0"/>
          <a:chExt cx="0" cy="0"/>
        </a:xfrm>
      </p:grpSpPr>
      <p:sp>
        <p:nvSpPr>
          <p:cNvPr id="628" name="Google Shape;628;p6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Nephroblastoma (Wilms)</a:t>
            </a:r>
            <a:endParaRPr/>
          </a:p>
        </p:txBody>
      </p:sp>
      <p:sp>
        <p:nvSpPr>
          <p:cNvPr id="629" name="Google Shape;629;p63"/>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457200" lvl="0" indent="-342900" algn="l" rtl="0">
              <a:spcBef>
                <a:spcPts val="0"/>
              </a:spcBef>
              <a:spcAft>
                <a:spcPts val="0"/>
              </a:spcAft>
              <a:buSzPts val="1800"/>
              <a:buChar char="●"/>
            </a:pPr>
            <a:r>
              <a:rPr lang="en"/>
              <a:t>Almost exclusively in kids &lt; 6 years old (peak 3-4)</a:t>
            </a:r>
            <a:endParaRPr/>
          </a:p>
          <a:p>
            <a:pPr marL="457200" lvl="0" indent="-342900" algn="l" rtl="0">
              <a:spcBef>
                <a:spcPts val="0"/>
              </a:spcBef>
              <a:spcAft>
                <a:spcPts val="0"/>
              </a:spcAft>
              <a:buSzPts val="1800"/>
              <a:buChar char="●"/>
            </a:pPr>
            <a:r>
              <a:rPr lang="en"/>
              <a:t>Retroperitoneal</a:t>
            </a:r>
            <a:endParaRPr/>
          </a:p>
          <a:p>
            <a:pPr marL="914400" lvl="1" indent="-317500" algn="l" rtl="0">
              <a:spcBef>
                <a:spcPts val="0"/>
              </a:spcBef>
              <a:spcAft>
                <a:spcPts val="0"/>
              </a:spcAft>
              <a:buSzPts val="1400"/>
              <a:buChar char="○"/>
            </a:pPr>
            <a:r>
              <a:rPr lang="en"/>
              <a:t>Can get very big before noticed</a:t>
            </a:r>
            <a:endParaRPr/>
          </a:p>
          <a:p>
            <a:pPr marL="914400" lvl="1" indent="-317500" algn="l" rtl="0">
              <a:spcBef>
                <a:spcPts val="0"/>
              </a:spcBef>
              <a:spcAft>
                <a:spcPts val="0"/>
              </a:spcAft>
              <a:buSzPts val="1400"/>
              <a:buChar char="○"/>
            </a:pPr>
            <a:r>
              <a:rPr lang="en"/>
              <a:t>“Does not cross midline”</a:t>
            </a:r>
            <a:endParaRPr/>
          </a:p>
          <a:p>
            <a:pPr marL="457200" lvl="0" indent="-342900" algn="l" rtl="0">
              <a:spcBef>
                <a:spcPts val="0"/>
              </a:spcBef>
              <a:spcAft>
                <a:spcPts val="0"/>
              </a:spcAft>
              <a:buSzPts val="1800"/>
              <a:buChar char="●"/>
            </a:pPr>
            <a:r>
              <a:rPr lang="en"/>
              <a:t>Nontender, child is well appearing</a:t>
            </a:r>
            <a:endParaRPr/>
          </a:p>
          <a:p>
            <a:pPr marL="457200" lvl="0" indent="-342900" algn="l" rtl="0">
              <a:spcBef>
                <a:spcPts val="0"/>
              </a:spcBef>
              <a:spcAft>
                <a:spcPts val="0"/>
              </a:spcAft>
              <a:buSzPts val="1800"/>
              <a:buChar char="●"/>
            </a:pPr>
            <a:r>
              <a:rPr lang="en"/>
              <a:t>+/- hypertension </a:t>
            </a:r>
            <a:endParaRPr/>
          </a:p>
          <a:p>
            <a:pPr marL="914400" lvl="1" indent="-317500" algn="l" rtl="0">
              <a:spcBef>
                <a:spcPts val="0"/>
              </a:spcBef>
              <a:spcAft>
                <a:spcPts val="0"/>
              </a:spcAft>
              <a:buSzPts val="1400"/>
              <a:buChar char="○"/>
            </a:pPr>
            <a:r>
              <a:rPr lang="en"/>
              <a:t>about 25%, thought 2/2 renin production of tumor</a:t>
            </a:r>
            <a:endParaRPr/>
          </a:p>
          <a:p>
            <a:pPr marL="457200" lvl="0" indent="-342900" algn="l" rtl="0">
              <a:spcBef>
                <a:spcPts val="0"/>
              </a:spcBef>
              <a:spcAft>
                <a:spcPts val="0"/>
              </a:spcAft>
              <a:buSzPts val="1800"/>
              <a:buChar char="●"/>
            </a:pPr>
            <a:r>
              <a:rPr lang="en"/>
              <a:t>Microscopic or gross hematuria</a:t>
            </a:r>
            <a:endParaRPr/>
          </a:p>
        </p:txBody>
      </p:sp>
      <p:sp>
        <p:nvSpPr>
          <p:cNvPr id="630" name="Google Shape;630;p63"/>
          <p:cNvSpPr txBox="1">
            <a:spLocks noGrp="1"/>
          </p:cNvSpPr>
          <p:nvPr>
            <p:ph type="subTitle" idx="4294967295"/>
          </p:nvPr>
        </p:nvSpPr>
        <p:spPr>
          <a:xfrm>
            <a:off x="6713850" y="4707550"/>
            <a:ext cx="2455500" cy="388200"/>
          </a:xfrm>
          <a:prstGeom prst="rect">
            <a:avLst/>
          </a:prstGeom>
          <a:ln>
            <a:noFill/>
          </a:ln>
        </p:spPr>
        <p:txBody>
          <a:bodyPr spcFirstLastPara="1" wrap="square" lIns="91425" tIns="91425" rIns="91425" bIns="91425" anchor="t" anchorCtr="0">
            <a:normAutofit fontScale="70000"/>
          </a:bodyPr>
          <a:lstStyle/>
          <a:p>
            <a:pPr marL="0" lvl="0" indent="0" algn="l" rtl="0">
              <a:spcBef>
                <a:spcPts val="0"/>
              </a:spcBef>
              <a:spcAft>
                <a:spcPts val="1200"/>
              </a:spcAft>
              <a:buNone/>
            </a:pPr>
            <a:r>
              <a:rPr lang="en"/>
              <a:t>CME </a:t>
            </a:r>
            <a:r>
              <a:rPr lang="en" b="1"/>
              <a:t>52706 // </a:t>
            </a:r>
            <a:r>
              <a:rPr lang="en"/>
              <a:t>513-409-9506</a:t>
            </a:r>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634"/>
        <p:cNvGrpSpPr/>
        <p:nvPr/>
      </p:nvGrpSpPr>
      <p:grpSpPr>
        <a:xfrm>
          <a:off x="0" y="0"/>
          <a:ext cx="0" cy="0"/>
          <a:chOff x="0" y="0"/>
          <a:chExt cx="0" cy="0"/>
        </a:xfrm>
      </p:grpSpPr>
      <p:sp>
        <p:nvSpPr>
          <p:cNvPr id="635" name="Google Shape;635;p6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Nephroblastoma (Wilms)</a:t>
            </a:r>
            <a:endParaRPr/>
          </a:p>
        </p:txBody>
      </p:sp>
      <p:sp>
        <p:nvSpPr>
          <p:cNvPr id="636" name="Google Shape;636;p64"/>
          <p:cNvSpPr txBox="1">
            <a:spLocks noGrp="1"/>
          </p:cNvSpPr>
          <p:nvPr>
            <p:ph type="body" idx="1"/>
          </p:nvPr>
        </p:nvSpPr>
        <p:spPr>
          <a:xfrm>
            <a:off x="311700" y="1152475"/>
            <a:ext cx="4097100" cy="3416400"/>
          </a:xfrm>
          <a:prstGeom prst="rect">
            <a:avLst/>
          </a:prstGeom>
        </p:spPr>
        <p:txBody>
          <a:bodyPr spcFirstLastPara="1" wrap="square" lIns="91425" tIns="91425" rIns="91425" bIns="91425" anchor="t" anchorCtr="0">
            <a:normAutofit/>
          </a:bodyPr>
          <a:lstStyle/>
          <a:p>
            <a:pPr marL="457200" lvl="0" indent="-323850" algn="l" rtl="0">
              <a:spcBef>
                <a:spcPts val="0"/>
              </a:spcBef>
              <a:spcAft>
                <a:spcPts val="0"/>
              </a:spcAft>
              <a:buSzPts val="1500"/>
              <a:buChar char="●"/>
            </a:pPr>
            <a:r>
              <a:rPr lang="en" sz="1500"/>
              <a:t>kids &lt; 6 years old (peak 3-4)</a:t>
            </a:r>
            <a:endParaRPr sz="1500"/>
          </a:p>
          <a:p>
            <a:pPr marL="457200" lvl="0" indent="-323850" algn="l" rtl="0">
              <a:spcBef>
                <a:spcPts val="0"/>
              </a:spcBef>
              <a:spcAft>
                <a:spcPts val="0"/>
              </a:spcAft>
              <a:buSzPts val="1500"/>
              <a:buChar char="●"/>
            </a:pPr>
            <a:r>
              <a:rPr lang="en" sz="1500"/>
              <a:t>Retroperitoneal</a:t>
            </a:r>
            <a:endParaRPr sz="1500"/>
          </a:p>
          <a:p>
            <a:pPr marL="914400" lvl="1" indent="-311150" algn="l" rtl="0">
              <a:spcBef>
                <a:spcPts val="0"/>
              </a:spcBef>
              <a:spcAft>
                <a:spcPts val="0"/>
              </a:spcAft>
              <a:buSzPts val="1300"/>
              <a:buChar char="○"/>
            </a:pPr>
            <a:r>
              <a:rPr lang="en" sz="1300"/>
              <a:t>Well circumscribed</a:t>
            </a:r>
            <a:endParaRPr sz="1300"/>
          </a:p>
          <a:p>
            <a:pPr marL="914400" lvl="1" indent="-311150" algn="l" rtl="0">
              <a:spcBef>
                <a:spcPts val="0"/>
              </a:spcBef>
              <a:spcAft>
                <a:spcPts val="0"/>
              </a:spcAft>
              <a:buSzPts val="1300"/>
              <a:buChar char="○"/>
            </a:pPr>
            <a:r>
              <a:rPr lang="en" sz="1300"/>
              <a:t>“Does not cross midline”</a:t>
            </a:r>
            <a:endParaRPr sz="1300"/>
          </a:p>
          <a:p>
            <a:pPr marL="914400" lvl="1" indent="-311150" algn="l" rtl="0">
              <a:spcBef>
                <a:spcPts val="0"/>
              </a:spcBef>
              <a:spcAft>
                <a:spcPts val="0"/>
              </a:spcAft>
              <a:buSzPts val="1300"/>
              <a:buChar char="○"/>
            </a:pPr>
            <a:r>
              <a:rPr lang="en" sz="1300"/>
              <a:t>Mobile, can be displaced</a:t>
            </a:r>
            <a:endParaRPr sz="1300"/>
          </a:p>
          <a:p>
            <a:pPr marL="457200" lvl="0" indent="-323850" algn="l" rtl="0">
              <a:spcBef>
                <a:spcPts val="0"/>
              </a:spcBef>
              <a:spcAft>
                <a:spcPts val="0"/>
              </a:spcAft>
              <a:buSzPts val="1500"/>
              <a:buChar char="●"/>
            </a:pPr>
            <a:r>
              <a:rPr lang="en" sz="1500"/>
              <a:t>Nontender, child is well appearing</a:t>
            </a:r>
            <a:endParaRPr sz="1500"/>
          </a:p>
          <a:p>
            <a:pPr marL="457200" lvl="0" indent="-323850" algn="l" rtl="0">
              <a:spcBef>
                <a:spcPts val="0"/>
              </a:spcBef>
              <a:spcAft>
                <a:spcPts val="0"/>
              </a:spcAft>
              <a:buSzPts val="1500"/>
              <a:buChar char="●"/>
            </a:pPr>
            <a:r>
              <a:rPr lang="en" sz="1500"/>
              <a:t>+/- hypertension (25%)</a:t>
            </a:r>
            <a:endParaRPr sz="1500"/>
          </a:p>
          <a:p>
            <a:pPr marL="457200" lvl="0" indent="-323850" algn="l" rtl="0">
              <a:spcBef>
                <a:spcPts val="0"/>
              </a:spcBef>
              <a:spcAft>
                <a:spcPts val="0"/>
              </a:spcAft>
              <a:buSzPts val="1500"/>
              <a:buChar char="●"/>
            </a:pPr>
            <a:r>
              <a:rPr lang="en" sz="1500"/>
              <a:t>Microscopic or gross hematuria (25%)</a:t>
            </a:r>
            <a:endParaRPr sz="1500"/>
          </a:p>
          <a:p>
            <a:pPr marL="457200" lvl="0" indent="-323850" algn="l" rtl="0">
              <a:spcBef>
                <a:spcPts val="0"/>
              </a:spcBef>
              <a:spcAft>
                <a:spcPts val="0"/>
              </a:spcAft>
              <a:buSzPts val="1500"/>
              <a:buChar char="●"/>
            </a:pPr>
            <a:r>
              <a:rPr lang="en" sz="1500"/>
              <a:t>Associated with WAGR: Wilms, aniridia, GU abnormalities, intellectual disability</a:t>
            </a:r>
            <a:endParaRPr sz="1500"/>
          </a:p>
        </p:txBody>
      </p:sp>
      <p:sp>
        <p:nvSpPr>
          <p:cNvPr id="637" name="Google Shape;637;p64"/>
          <p:cNvSpPr txBox="1">
            <a:spLocks noGrp="1"/>
          </p:cNvSpPr>
          <p:nvPr>
            <p:ph type="subTitle" idx="4294967295"/>
          </p:nvPr>
        </p:nvSpPr>
        <p:spPr>
          <a:xfrm>
            <a:off x="6713850" y="4707550"/>
            <a:ext cx="2455500" cy="388200"/>
          </a:xfrm>
          <a:prstGeom prst="rect">
            <a:avLst/>
          </a:prstGeom>
          <a:ln>
            <a:noFill/>
          </a:ln>
        </p:spPr>
        <p:txBody>
          <a:bodyPr spcFirstLastPara="1" wrap="square" lIns="91425" tIns="91425" rIns="91425" bIns="91425" anchor="t" anchorCtr="0">
            <a:normAutofit fontScale="70000"/>
          </a:bodyPr>
          <a:lstStyle/>
          <a:p>
            <a:pPr marL="0" lvl="0" indent="0" algn="l" rtl="0">
              <a:spcBef>
                <a:spcPts val="0"/>
              </a:spcBef>
              <a:spcAft>
                <a:spcPts val="1200"/>
              </a:spcAft>
              <a:buNone/>
            </a:pPr>
            <a:r>
              <a:rPr lang="en"/>
              <a:t>CME </a:t>
            </a:r>
            <a:r>
              <a:rPr lang="en" b="1"/>
              <a:t>52706 // </a:t>
            </a:r>
            <a:r>
              <a:rPr lang="en"/>
              <a:t>513-409-9506</a:t>
            </a:r>
            <a:endParaRPr/>
          </a:p>
        </p:txBody>
      </p:sp>
      <p:sp>
        <p:nvSpPr>
          <p:cNvPr id="638" name="Google Shape;638;p64"/>
          <p:cNvSpPr txBox="1">
            <a:spLocks noGrp="1"/>
          </p:cNvSpPr>
          <p:nvPr>
            <p:ph type="body" idx="1"/>
          </p:nvPr>
        </p:nvSpPr>
        <p:spPr>
          <a:xfrm>
            <a:off x="4894500" y="1152475"/>
            <a:ext cx="4097100" cy="3416400"/>
          </a:xfrm>
          <a:prstGeom prst="rect">
            <a:avLst/>
          </a:prstGeom>
        </p:spPr>
        <p:txBody>
          <a:bodyPr spcFirstLastPara="1" wrap="square" lIns="91425" tIns="91425" rIns="91425" bIns="91425" anchor="t" anchorCtr="0">
            <a:normAutofit/>
          </a:bodyPr>
          <a:lstStyle/>
          <a:p>
            <a:pPr marL="457200" lvl="0" indent="-323850" algn="l" rtl="0">
              <a:spcBef>
                <a:spcPts val="0"/>
              </a:spcBef>
              <a:spcAft>
                <a:spcPts val="0"/>
              </a:spcAft>
              <a:buSzPts val="1500"/>
              <a:buChar char="●"/>
            </a:pPr>
            <a:r>
              <a:rPr lang="en" sz="1500"/>
              <a:t>kids &lt; 6 years old (peak &lt;2)</a:t>
            </a:r>
            <a:endParaRPr sz="1500"/>
          </a:p>
          <a:p>
            <a:pPr marL="457200" lvl="0" indent="-323850" algn="l" rtl="0">
              <a:spcBef>
                <a:spcPts val="0"/>
              </a:spcBef>
              <a:spcAft>
                <a:spcPts val="0"/>
              </a:spcAft>
              <a:buSzPts val="1500"/>
              <a:buChar char="●"/>
            </a:pPr>
            <a:r>
              <a:rPr lang="en" sz="1500"/>
              <a:t>Adrenals (intraperitoneal)</a:t>
            </a:r>
            <a:endParaRPr sz="1500"/>
          </a:p>
          <a:p>
            <a:pPr marL="914400" lvl="1" indent="-311150" algn="l" rtl="0">
              <a:spcBef>
                <a:spcPts val="0"/>
              </a:spcBef>
              <a:spcAft>
                <a:spcPts val="0"/>
              </a:spcAft>
              <a:buSzPts val="1300"/>
              <a:buChar char="○"/>
            </a:pPr>
            <a:r>
              <a:rPr lang="en" sz="1300"/>
              <a:t>Poor margins, may extend to chest</a:t>
            </a:r>
            <a:endParaRPr sz="1300"/>
          </a:p>
          <a:p>
            <a:pPr marL="914400" lvl="1" indent="-311150" algn="l" rtl="0">
              <a:spcBef>
                <a:spcPts val="0"/>
              </a:spcBef>
              <a:spcAft>
                <a:spcPts val="0"/>
              </a:spcAft>
              <a:buSzPts val="1300"/>
              <a:buChar char="○"/>
            </a:pPr>
            <a:r>
              <a:rPr lang="en" sz="1300"/>
              <a:t>Crosses midline</a:t>
            </a:r>
            <a:endParaRPr sz="1300"/>
          </a:p>
          <a:p>
            <a:pPr marL="914400" lvl="1" indent="-311150" algn="l" rtl="0">
              <a:spcBef>
                <a:spcPts val="0"/>
              </a:spcBef>
              <a:spcAft>
                <a:spcPts val="0"/>
              </a:spcAft>
              <a:buSzPts val="1300"/>
              <a:buChar char="○"/>
            </a:pPr>
            <a:r>
              <a:rPr lang="en" sz="1300"/>
              <a:t>Immobile</a:t>
            </a:r>
            <a:endParaRPr sz="1300"/>
          </a:p>
          <a:p>
            <a:pPr marL="457200" lvl="0" indent="-323850" algn="l" rtl="0">
              <a:spcBef>
                <a:spcPts val="0"/>
              </a:spcBef>
              <a:spcAft>
                <a:spcPts val="0"/>
              </a:spcAft>
              <a:buSzPts val="1500"/>
              <a:buChar char="●"/>
            </a:pPr>
            <a:r>
              <a:rPr lang="en" sz="1500"/>
              <a:t>Constitutional symptoms common</a:t>
            </a:r>
            <a:endParaRPr sz="1500"/>
          </a:p>
          <a:p>
            <a:pPr marL="457200" lvl="0" indent="-323850" algn="l" rtl="0">
              <a:spcBef>
                <a:spcPts val="0"/>
              </a:spcBef>
              <a:spcAft>
                <a:spcPts val="0"/>
              </a:spcAft>
              <a:buSzPts val="1500"/>
              <a:buChar char="●"/>
            </a:pPr>
            <a:r>
              <a:rPr lang="en" sz="1500"/>
              <a:t>No hypertension</a:t>
            </a:r>
            <a:endParaRPr sz="1500"/>
          </a:p>
          <a:p>
            <a:pPr marL="457200" lvl="0" indent="-323850" algn="l" rtl="0">
              <a:spcBef>
                <a:spcPts val="0"/>
              </a:spcBef>
              <a:spcAft>
                <a:spcPts val="0"/>
              </a:spcAft>
              <a:buSzPts val="1500"/>
              <a:buChar char="●"/>
            </a:pPr>
            <a:r>
              <a:rPr lang="en" sz="1500"/>
              <a:t>CT: calcified and hemorrhagic</a:t>
            </a:r>
            <a:endParaRPr sz="1500"/>
          </a:p>
          <a:p>
            <a:pPr marL="457200" lvl="0" indent="-323850" algn="l" rtl="0">
              <a:spcBef>
                <a:spcPts val="0"/>
              </a:spcBef>
              <a:spcAft>
                <a:spcPts val="0"/>
              </a:spcAft>
              <a:buSzPts val="1500"/>
              <a:buChar char="●"/>
            </a:pPr>
            <a:r>
              <a:rPr lang="en" sz="1500"/>
              <a:t>Associated with opsoclonus, myoclonus</a:t>
            </a:r>
            <a:endParaRPr sz="1500"/>
          </a:p>
        </p:txBody>
      </p:sp>
      <p:sp>
        <p:nvSpPr>
          <p:cNvPr id="639" name="Google Shape;639;p64"/>
          <p:cNvSpPr txBox="1">
            <a:spLocks noGrp="1"/>
          </p:cNvSpPr>
          <p:nvPr>
            <p:ph type="title"/>
          </p:nvPr>
        </p:nvSpPr>
        <p:spPr>
          <a:xfrm>
            <a:off x="4731300" y="445025"/>
            <a:ext cx="40971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Neuroblastoma</a:t>
            </a:r>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643"/>
        <p:cNvGrpSpPr/>
        <p:nvPr/>
      </p:nvGrpSpPr>
      <p:grpSpPr>
        <a:xfrm>
          <a:off x="0" y="0"/>
          <a:ext cx="0" cy="0"/>
          <a:chOff x="0" y="0"/>
          <a:chExt cx="0" cy="0"/>
        </a:xfrm>
      </p:grpSpPr>
      <p:sp>
        <p:nvSpPr>
          <p:cNvPr id="644" name="Google Shape;644;p6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Mediastinal Mass</a:t>
            </a:r>
            <a:endParaRPr/>
          </a:p>
        </p:txBody>
      </p:sp>
      <p:sp>
        <p:nvSpPr>
          <p:cNvPr id="645" name="Google Shape;645;p6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Mediastinal mass: lymphoma, vascular lesion, cardiac lesion, germ cell tumor, neurogenic tumors, infection, lymphadenopathy…</a:t>
            </a:r>
            <a:endParaRPr/>
          </a:p>
          <a:p>
            <a:pPr marL="0" lvl="0" indent="0" algn="l" rtl="0">
              <a:spcBef>
                <a:spcPts val="0"/>
              </a:spcBef>
              <a:spcAft>
                <a:spcPts val="0"/>
              </a:spcAft>
              <a:buNone/>
            </a:pPr>
            <a:endParaRPr/>
          </a:p>
          <a:p>
            <a:pPr marL="0" lvl="0" indent="0" algn="l" rtl="0">
              <a:spcBef>
                <a:spcPts val="0"/>
              </a:spcBef>
              <a:spcAft>
                <a:spcPts val="0"/>
              </a:spcAft>
              <a:buNone/>
            </a:pPr>
            <a:r>
              <a:rPr lang="en"/>
              <a:t>In children &lt;5yo, majority of anterior mediastinal masses are neuroblastomas</a:t>
            </a:r>
            <a:endParaRPr/>
          </a:p>
          <a:p>
            <a:pPr marL="457200" lvl="0" indent="-342900" algn="l" rtl="0">
              <a:spcBef>
                <a:spcPts val="0"/>
              </a:spcBef>
              <a:spcAft>
                <a:spcPts val="0"/>
              </a:spcAft>
              <a:buSzPts val="1800"/>
              <a:buChar char="●"/>
            </a:pPr>
            <a:r>
              <a:rPr lang="en"/>
              <a:t>Arise from any part of sympathetic nervous system</a:t>
            </a:r>
            <a:endParaRPr/>
          </a:p>
          <a:p>
            <a:pPr marL="457200" lvl="0" indent="-342900" algn="l" rtl="0">
              <a:spcBef>
                <a:spcPts val="0"/>
              </a:spcBef>
              <a:spcAft>
                <a:spcPts val="0"/>
              </a:spcAft>
              <a:buSzPts val="1800"/>
              <a:buChar char="●"/>
            </a:pPr>
            <a:r>
              <a:rPr lang="en"/>
              <a:t>Adrenal glands (60%), mediastinum (20%)</a:t>
            </a:r>
            <a:endParaRPr/>
          </a:p>
          <a:p>
            <a:pPr marL="457200" lvl="0" indent="-342900" algn="l" rtl="0">
              <a:spcBef>
                <a:spcPts val="0"/>
              </a:spcBef>
              <a:spcAft>
                <a:spcPts val="0"/>
              </a:spcAft>
              <a:buSzPts val="1800"/>
              <a:buChar char="●"/>
            </a:pPr>
            <a:r>
              <a:rPr lang="en" b="1"/>
              <a:t>Urine catecholamines</a:t>
            </a:r>
            <a:r>
              <a:rPr lang="en"/>
              <a:t> elevated in 95% of patients</a:t>
            </a:r>
            <a:endParaRPr/>
          </a:p>
        </p:txBody>
      </p:sp>
      <p:sp>
        <p:nvSpPr>
          <p:cNvPr id="646" name="Google Shape;646;p65"/>
          <p:cNvSpPr txBox="1">
            <a:spLocks noGrp="1"/>
          </p:cNvSpPr>
          <p:nvPr>
            <p:ph type="subTitle" idx="4294967295"/>
          </p:nvPr>
        </p:nvSpPr>
        <p:spPr>
          <a:xfrm>
            <a:off x="6713850" y="4707550"/>
            <a:ext cx="2455500" cy="388200"/>
          </a:xfrm>
          <a:prstGeom prst="rect">
            <a:avLst/>
          </a:prstGeom>
          <a:ln>
            <a:noFill/>
          </a:ln>
        </p:spPr>
        <p:txBody>
          <a:bodyPr spcFirstLastPara="1" wrap="square" lIns="91425" tIns="91425" rIns="91425" bIns="91425" anchor="t" anchorCtr="0">
            <a:normAutofit fontScale="70000"/>
          </a:bodyPr>
          <a:lstStyle/>
          <a:p>
            <a:pPr marL="0" lvl="0" indent="0" algn="l" rtl="0">
              <a:spcBef>
                <a:spcPts val="0"/>
              </a:spcBef>
              <a:spcAft>
                <a:spcPts val="1200"/>
              </a:spcAft>
              <a:buNone/>
            </a:pPr>
            <a:r>
              <a:rPr lang="en"/>
              <a:t>CME </a:t>
            </a:r>
            <a:r>
              <a:rPr lang="en" b="1"/>
              <a:t>52706 // </a:t>
            </a:r>
            <a:r>
              <a:rPr lang="en"/>
              <a:t>513-409-9506</a:t>
            </a:r>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650"/>
        <p:cNvGrpSpPr/>
        <p:nvPr/>
      </p:nvGrpSpPr>
      <p:grpSpPr>
        <a:xfrm>
          <a:off x="0" y="0"/>
          <a:ext cx="0" cy="0"/>
          <a:chOff x="0" y="0"/>
          <a:chExt cx="0" cy="0"/>
        </a:xfrm>
      </p:grpSpPr>
      <p:sp>
        <p:nvSpPr>
          <p:cNvPr id="651" name="Google Shape;651;p66"/>
          <p:cNvSpPr txBox="1">
            <a:spLocks noGrp="1"/>
          </p:cNvSpPr>
          <p:nvPr>
            <p:ph type="title"/>
          </p:nvPr>
        </p:nvSpPr>
        <p:spPr>
          <a:xfrm>
            <a:off x="311700" y="445025"/>
            <a:ext cx="8520600" cy="2342700"/>
          </a:xfrm>
          <a:prstGeom prst="rect">
            <a:avLst/>
          </a:prstGeom>
          <a:ln>
            <a:noFill/>
          </a:ln>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sz="1800" b="0"/>
              <a:t>12.15) A </a:t>
            </a:r>
            <a:r>
              <a:rPr lang="en" sz="1800"/>
              <a:t>3yo previously healthy </a:t>
            </a:r>
            <a:r>
              <a:rPr lang="en" sz="1800" b="0"/>
              <a:t>child presents to the ED for evaluation of weakness and </a:t>
            </a:r>
            <a:r>
              <a:rPr lang="en" sz="1800"/>
              <a:t>inability to walk</a:t>
            </a:r>
            <a:r>
              <a:rPr lang="en" sz="1800" b="0"/>
              <a:t>. Her mom notes that she had difficulty walking yesterday, and today </a:t>
            </a:r>
            <a:r>
              <a:rPr lang="en" sz="1800"/>
              <a:t>needs to be carried</a:t>
            </a:r>
            <a:r>
              <a:rPr lang="en" sz="1800" b="0"/>
              <a:t> because she is unable to walk. She has had a </a:t>
            </a:r>
            <a:r>
              <a:rPr lang="en" sz="1800"/>
              <a:t>decreased appetite</a:t>
            </a:r>
            <a:r>
              <a:rPr lang="en" sz="1800" b="0"/>
              <a:t> over the last few weeks, </a:t>
            </a:r>
            <a:r>
              <a:rPr lang="en" sz="1800"/>
              <a:t>decreased urine output </a:t>
            </a:r>
            <a:r>
              <a:rPr lang="en" sz="1800" b="0"/>
              <a:t>and decreased bowel movements which mom initially attributed to her decreased PO. On exam, she is non-toxic appearing and cooperative. T 36.4, HR 115, BP 100/65. She has a distended but soft abdomen with a </a:t>
            </a:r>
            <a:r>
              <a:rPr lang="en" sz="1800"/>
              <a:t>large, firm, nontender abdominal mass</a:t>
            </a:r>
            <a:r>
              <a:rPr lang="en" sz="1800" b="0"/>
              <a:t>. Bilateral </a:t>
            </a:r>
            <a:r>
              <a:rPr lang="en" sz="1800"/>
              <a:t>lower extremities have 1/5 strength</a:t>
            </a:r>
            <a:r>
              <a:rPr lang="en" sz="1800" b="0"/>
              <a:t> and </a:t>
            </a:r>
            <a:r>
              <a:rPr lang="en" sz="1800"/>
              <a:t>hyperactive DTRs</a:t>
            </a:r>
            <a:r>
              <a:rPr lang="en" sz="1800" b="0"/>
              <a:t>. Which of the following would be appropriate in the initial emergent management in the ED?</a:t>
            </a:r>
            <a:endParaRPr sz="1800" b="0"/>
          </a:p>
        </p:txBody>
      </p:sp>
      <p:sp>
        <p:nvSpPr>
          <p:cNvPr id="652" name="Google Shape;652;p66"/>
          <p:cNvSpPr txBox="1">
            <a:spLocks noGrp="1"/>
          </p:cNvSpPr>
          <p:nvPr>
            <p:ph type="body" idx="1"/>
          </p:nvPr>
        </p:nvSpPr>
        <p:spPr>
          <a:xfrm>
            <a:off x="311700" y="2832550"/>
            <a:ext cx="8520600" cy="1584000"/>
          </a:xfrm>
          <a:prstGeom prst="rect">
            <a:avLst/>
          </a:prstGeom>
          <a:ln>
            <a:noFill/>
          </a:ln>
        </p:spPr>
        <p:txBody>
          <a:bodyPr spcFirstLastPara="1" wrap="square" lIns="91425" tIns="91425" rIns="91425" bIns="91425" anchor="t" anchorCtr="0">
            <a:normAutofit/>
          </a:bodyPr>
          <a:lstStyle/>
          <a:p>
            <a:pPr marL="457200" lvl="0" indent="-330200" algn="l" rtl="0">
              <a:spcBef>
                <a:spcPts val="0"/>
              </a:spcBef>
              <a:spcAft>
                <a:spcPts val="0"/>
              </a:spcAft>
              <a:buSzPts val="1600"/>
              <a:buAutoNum type="alphaUcPeriod"/>
            </a:pPr>
            <a:r>
              <a:rPr lang="en" sz="1600"/>
              <a:t>Bone scan</a:t>
            </a:r>
            <a:endParaRPr sz="1600"/>
          </a:p>
          <a:p>
            <a:pPr marL="457200" lvl="0" indent="-330200" algn="l" rtl="0">
              <a:spcBef>
                <a:spcPts val="0"/>
              </a:spcBef>
              <a:spcAft>
                <a:spcPts val="0"/>
              </a:spcAft>
              <a:buSzPts val="1600"/>
              <a:buAutoNum type="alphaUcPeriod"/>
            </a:pPr>
            <a:r>
              <a:rPr lang="en" sz="1600"/>
              <a:t>Dexamethasone</a:t>
            </a:r>
            <a:endParaRPr sz="1600"/>
          </a:p>
          <a:p>
            <a:pPr marL="457200" lvl="0" indent="-330200" algn="l" rtl="0">
              <a:spcBef>
                <a:spcPts val="0"/>
              </a:spcBef>
              <a:spcAft>
                <a:spcPts val="0"/>
              </a:spcAft>
              <a:buSzPts val="1600"/>
              <a:buAutoNum type="alphaUcPeriod"/>
            </a:pPr>
            <a:r>
              <a:rPr lang="en" sz="1600"/>
              <a:t>Enema</a:t>
            </a:r>
            <a:endParaRPr sz="1600"/>
          </a:p>
          <a:p>
            <a:pPr marL="457200" lvl="0" indent="-330200" algn="l" rtl="0">
              <a:spcBef>
                <a:spcPts val="0"/>
              </a:spcBef>
              <a:spcAft>
                <a:spcPts val="0"/>
              </a:spcAft>
              <a:buSzPts val="1600"/>
              <a:buAutoNum type="alphaUcPeriod"/>
            </a:pPr>
            <a:r>
              <a:rPr lang="en" sz="1600"/>
              <a:t>KUB</a:t>
            </a:r>
            <a:endParaRPr sz="1600"/>
          </a:p>
        </p:txBody>
      </p:sp>
      <p:sp>
        <p:nvSpPr>
          <p:cNvPr id="653" name="Google Shape;653;p66"/>
          <p:cNvSpPr txBox="1">
            <a:spLocks noGrp="1"/>
          </p:cNvSpPr>
          <p:nvPr>
            <p:ph type="subTitle" idx="4294967295"/>
          </p:nvPr>
        </p:nvSpPr>
        <p:spPr>
          <a:xfrm>
            <a:off x="6713850" y="4707550"/>
            <a:ext cx="2455500" cy="388200"/>
          </a:xfrm>
          <a:prstGeom prst="rect">
            <a:avLst/>
          </a:prstGeom>
          <a:ln>
            <a:noFill/>
          </a:ln>
        </p:spPr>
        <p:txBody>
          <a:bodyPr spcFirstLastPara="1" wrap="square" lIns="91425" tIns="91425" rIns="91425" bIns="91425" anchor="t" anchorCtr="0">
            <a:normAutofit fontScale="70000"/>
          </a:bodyPr>
          <a:lstStyle/>
          <a:p>
            <a:pPr marL="0" lvl="0" indent="0" algn="l" rtl="0">
              <a:spcBef>
                <a:spcPts val="0"/>
              </a:spcBef>
              <a:spcAft>
                <a:spcPts val="1200"/>
              </a:spcAft>
              <a:buNone/>
            </a:pPr>
            <a:r>
              <a:rPr lang="en"/>
              <a:t>CME </a:t>
            </a:r>
            <a:r>
              <a:rPr lang="en" b="1"/>
              <a:t>52706 // </a:t>
            </a:r>
            <a:r>
              <a:rPr lang="en"/>
              <a:t>513-409-9506</a:t>
            </a:r>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657"/>
        <p:cNvGrpSpPr/>
        <p:nvPr/>
      </p:nvGrpSpPr>
      <p:grpSpPr>
        <a:xfrm>
          <a:off x="0" y="0"/>
          <a:ext cx="0" cy="0"/>
          <a:chOff x="0" y="0"/>
          <a:chExt cx="0" cy="0"/>
        </a:xfrm>
      </p:grpSpPr>
      <p:sp>
        <p:nvSpPr>
          <p:cNvPr id="658" name="Google Shape;658;p67"/>
          <p:cNvSpPr txBox="1">
            <a:spLocks noGrp="1"/>
          </p:cNvSpPr>
          <p:nvPr>
            <p:ph type="title"/>
          </p:nvPr>
        </p:nvSpPr>
        <p:spPr>
          <a:xfrm>
            <a:off x="311700" y="445025"/>
            <a:ext cx="8520600" cy="2342700"/>
          </a:xfrm>
          <a:prstGeom prst="rect">
            <a:avLst/>
          </a:prstGeom>
          <a:ln>
            <a:noFill/>
          </a:ln>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sz="1800" b="0"/>
              <a:t>12.15) A </a:t>
            </a:r>
            <a:r>
              <a:rPr lang="en" sz="1800"/>
              <a:t>3yo previously healthy </a:t>
            </a:r>
            <a:r>
              <a:rPr lang="en" sz="1800" b="0"/>
              <a:t>child presents to the ED for evaluation of weakness and </a:t>
            </a:r>
            <a:r>
              <a:rPr lang="en" sz="1800"/>
              <a:t>inability to walk</a:t>
            </a:r>
            <a:r>
              <a:rPr lang="en" sz="1800" b="0"/>
              <a:t>. Her mom notes that she had difficulty walking yesterday, and today </a:t>
            </a:r>
            <a:r>
              <a:rPr lang="en" sz="1800"/>
              <a:t>needs to be carried</a:t>
            </a:r>
            <a:r>
              <a:rPr lang="en" sz="1800" b="0"/>
              <a:t> because she is unable to walk. She has had a </a:t>
            </a:r>
            <a:r>
              <a:rPr lang="en" sz="1800"/>
              <a:t>decreased appetite</a:t>
            </a:r>
            <a:r>
              <a:rPr lang="en" sz="1800" b="0"/>
              <a:t> over the last few weeks, </a:t>
            </a:r>
            <a:r>
              <a:rPr lang="en" sz="1800"/>
              <a:t>decreased urine output </a:t>
            </a:r>
            <a:r>
              <a:rPr lang="en" sz="1800" b="0"/>
              <a:t>and decreased bowel movements which mom initially attributed to her decreased PO. On exam, she is non-toxic appearing and cooperative. T 36.4, HR 115, BP 100/65. She has a distended but soft abdomen with a </a:t>
            </a:r>
            <a:r>
              <a:rPr lang="en" sz="1800"/>
              <a:t>large, firm, nontender abdominal mass</a:t>
            </a:r>
            <a:r>
              <a:rPr lang="en" sz="1800" b="0"/>
              <a:t>. Bilateral </a:t>
            </a:r>
            <a:r>
              <a:rPr lang="en" sz="1800"/>
              <a:t>lower extremities have 1/5 strength</a:t>
            </a:r>
            <a:r>
              <a:rPr lang="en" sz="1800" b="0"/>
              <a:t> and </a:t>
            </a:r>
            <a:r>
              <a:rPr lang="en" sz="1800"/>
              <a:t>hyperactive DTRs</a:t>
            </a:r>
            <a:r>
              <a:rPr lang="en" sz="1800" b="0"/>
              <a:t>. Which of the following would be appropriate in the initial emergent management in the ED?</a:t>
            </a:r>
            <a:endParaRPr sz="1800" b="0"/>
          </a:p>
        </p:txBody>
      </p:sp>
      <p:sp>
        <p:nvSpPr>
          <p:cNvPr id="659" name="Google Shape;659;p67"/>
          <p:cNvSpPr txBox="1">
            <a:spLocks noGrp="1"/>
          </p:cNvSpPr>
          <p:nvPr>
            <p:ph type="body" idx="1"/>
          </p:nvPr>
        </p:nvSpPr>
        <p:spPr>
          <a:xfrm>
            <a:off x="311700" y="2832550"/>
            <a:ext cx="8520600" cy="1584000"/>
          </a:xfrm>
          <a:prstGeom prst="rect">
            <a:avLst/>
          </a:prstGeom>
          <a:ln>
            <a:noFill/>
          </a:ln>
        </p:spPr>
        <p:txBody>
          <a:bodyPr spcFirstLastPara="1" wrap="square" lIns="91425" tIns="91425" rIns="91425" bIns="91425" anchor="t" anchorCtr="0">
            <a:normAutofit/>
          </a:bodyPr>
          <a:lstStyle/>
          <a:p>
            <a:pPr marL="457200" lvl="0" indent="-330200" algn="l" rtl="0">
              <a:spcBef>
                <a:spcPts val="0"/>
              </a:spcBef>
              <a:spcAft>
                <a:spcPts val="0"/>
              </a:spcAft>
              <a:buSzPts val="1600"/>
              <a:buAutoNum type="alphaUcPeriod"/>
            </a:pPr>
            <a:r>
              <a:rPr lang="en" sz="1600"/>
              <a:t>Bone scan</a:t>
            </a:r>
            <a:endParaRPr sz="1600"/>
          </a:p>
          <a:p>
            <a:pPr marL="457200" lvl="0" indent="-330200" algn="l" rtl="0">
              <a:spcBef>
                <a:spcPts val="0"/>
              </a:spcBef>
              <a:spcAft>
                <a:spcPts val="0"/>
              </a:spcAft>
              <a:buSzPts val="1600"/>
              <a:buAutoNum type="alphaUcPeriod"/>
            </a:pPr>
            <a:r>
              <a:rPr lang="en" sz="1600" b="1" u="sng"/>
              <a:t>Dexamethasone</a:t>
            </a:r>
            <a:endParaRPr sz="1600" b="1" u="sng"/>
          </a:p>
          <a:p>
            <a:pPr marL="457200" lvl="0" indent="-330200" algn="l" rtl="0">
              <a:spcBef>
                <a:spcPts val="0"/>
              </a:spcBef>
              <a:spcAft>
                <a:spcPts val="0"/>
              </a:spcAft>
              <a:buSzPts val="1600"/>
              <a:buAutoNum type="alphaUcPeriod"/>
            </a:pPr>
            <a:r>
              <a:rPr lang="en" sz="1600"/>
              <a:t>Enema</a:t>
            </a:r>
            <a:endParaRPr sz="1600"/>
          </a:p>
          <a:p>
            <a:pPr marL="457200" lvl="0" indent="-330200" algn="l" rtl="0">
              <a:spcBef>
                <a:spcPts val="0"/>
              </a:spcBef>
              <a:spcAft>
                <a:spcPts val="0"/>
              </a:spcAft>
              <a:buSzPts val="1600"/>
              <a:buAutoNum type="alphaUcPeriod"/>
            </a:pPr>
            <a:r>
              <a:rPr lang="en" sz="1600"/>
              <a:t>KUB</a:t>
            </a:r>
            <a:endParaRPr sz="1600"/>
          </a:p>
        </p:txBody>
      </p:sp>
      <p:sp>
        <p:nvSpPr>
          <p:cNvPr id="660" name="Google Shape;660;p67"/>
          <p:cNvSpPr txBox="1">
            <a:spLocks noGrp="1"/>
          </p:cNvSpPr>
          <p:nvPr>
            <p:ph type="subTitle" idx="4294967295"/>
          </p:nvPr>
        </p:nvSpPr>
        <p:spPr>
          <a:xfrm>
            <a:off x="6713850" y="4707550"/>
            <a:ext cx="2455500" cy="388200"/>
          </a:xfrm>
          <a:prstGeom prst="rect">
            <a:avLst/>
          </a:prstGeom>
          <a:ln>
            <a:noFill/>
          </a:ln>
        </p:spPr>
        <p:txBody>
          <a:bodyPr spcFirstLastPara="1" wrap="square" lIns="91425" tIns="91425" rIns="91425" bIns="91425" anchor="t" anchorCtr="0">
            <a:normAutofit fontScale="70000"/>
          </a:bodyPr>
          <a:lstStyle/>
          <a:p>
            <a:pPr marL="0" lvl="0" indent="0" algn="l" rtl="0">
              <a:spcBef>
                <a:spcPts val="0"/>
              </a:spcBef>
              <a:spcAft>
                <a:spcPts val="1200"/>
              </a:spcAft>
              <a:buNone/>
            </a:pPr>
            <a:r>
              <a:rPr lang="en"/>
              <a:t>CME </a:t>
            </a:r>
            <a:r>
              <a:rPr lang="en" b="1"/>
              <a:t>52706 // </a:t>
            </a:r>
            <a:r>
              <a:rPr lang="en"/>
              <a:t>513-409-9506</a:t>
            </a:r>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664"/>
        <p:cNvGrpSpPr/>
        <p:nvPr/>
      </p:nvGrpSpPr>
      <p:grpSpPr>
        <a:xfrm>
          <a:off x="0" y="0"/>
          <a:ext cx="0" cy="0"/>
          <a:chOff x="0" y="0"/>
          <a:chExt cx="0" cy="0"/>
        </a:xfrm>
      </p:grpSpPr>
      <p:sp>
        <p:nvSpPr>
          <p:cNvPr id="665" name="Google Shape;665;p6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Steroids and malignancy</a:t>
            </a:r>
            <a:endParaRPr/>
          </a:p>
        </p:txBody>
      </p:sp>
      <p:sp>
        <p:nvSpPr>
          <p:cNvPr id="666" name="Google Shape;666;p68"/>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Patients with acute neurologic changes from known brain tumor or spinal cord compression (spinal or abdominal tumor)</a:t>
            </a:r>
            <a:endParaRPr/>
          </a:p>
          <a:p>
            <a:pPr marL="457200" lvl="0" indent="-342900" algn="l" rtl="0">
              <a:spcBef>
                <a:spcPts val="0"/>
              </a:spcBef>
              <a:spcAft>
                <a:spcPts val="0"/>
              </a:spcAft>
              <a:buSzPts val="1800"/>
              <a:buChar char="●"/>
            </a:pPr>
            <a:r>
              <a:rPr lang="en"/>
              <a:t>Altered mental status</a:t>
            </a:r>
            <a:endParaRPr/>
          </a:p>
          <a:p>
            <a:pPr marL="457200" lvl="0" indent="-342900" algn="l" rtl="0">
              <a:spcBef>
                <a:spcPts val="0"/>
              </a:spcBef>
              <a:spcAft>
                <a:spcPts val="0"/>
              </a:spcAft>
              <a:buSzPts val="1800"/>
              <a:buChar char="●"/>
            </a:pPr>
            <a:r>
              <a:rPr lang="en"/>
              <a:t>Gait abnormalities, ataxia</a:t>
            </a:r>
            <a:endParaRPr/>
          </a:p>
          <a:p>
            <a:pPr marL="457200" lvl="0" indent="-342900" algn="l" rtl="0">
              <a:spcBef>
                <a:spcPts val="0"/>
              </a:spcBef>
              <a:spcAft>
                <a:spcPts val="0"/>
              </a:spcAft>
              <a:buSzPts val="1800"/>
              <a:buChar char="●"/>
            </a:pPr>
            <a:r>
              <a:rPr lang="en"/>
              <a:t>Headache, CN palsies, seizures</a:t>
            </a:r>
            <a:endParaRPr/>
          </a:p>
          <a:p>
            <a:pPr marL="457200" lvl="0" indent="-342900" algn="l" rtl="0">
              <a:spcBef>
                <a:spcPts val="0"/>
              </a:spcBef>
              <a:spcAft>
                <a:spcPts val="0"/>
              </a:spcAft>
              <a:buSzPts val="1800"/>
              <a:buChar char="●"/>
            </a:pPr>
            <a:r>
              <a:rPr lang="en"/>
              <a:t>Back pain, radicular pain, paresis, paralysis, constipation/urinary retention</a:t>
            </a:r>
            <a:endParaRPr/>
          </a:p>
          <a:p>
            <a:pPr marL="0" lvl="0" indent="0" algn="l" rtl="0">
              <a:spcBef>
                <a:spcPts val="0"/>
              </a:spcBef>
              <a:spcAft>
                <a:spcPts val="0"/>
              </a:spcAft>
              <a:buNone/>
            </a:pPr>
            <a:endParaRPr/>
          </a:p>
          <a:p>
            <a:pPr marL="0" lvl="0" indent="0" algn="l" rtl="0">
              <a:spcBef>
                <a:spcPts val="0"/>
              </a:spcBef>
              <a:spcAft>
                <a:spcPts val="0"/>
              </a:spcAft>
              <a:buNone/>
            </a:pPr>
            <a:r>
              <a:rPr lang="en"/>
              <a:t>Initial treatment: dexamethasone 0.25-0.5 mg/kg, max 10mg</a:t>
            </a:r>
            <a:endParaRPr/>
          </a:p>
          <a:p>
            <a:pPr marL="0" lvl="0" indent="0" algn="l" rtl="0">
              <a:spcBef>
                <a:spcPts val="0"/>
              </a:spcBef>
              <a:spcAft>
                <a:spcPts val="0"/>
              </a:spcAft>
              <a:buNone/>
            </a:pPr>
            <a:r>
              <a:rPr lang="en"/>
              <a:t>Loading dose for severe brain tumors: dexamethasone 1-2 mg/kg</a:t>
            </a:r>
            <a:endParaRPr/>
          </a:p>
        </p:txBody>
      </p:sp>
      <p:sp>
        <p:nvSpPr>
          <p:cNvPr id="667" name="Google Shape;667;p68"/>
          <p:cNvSpPr txBox="1">
            <a:spLocks noGrp="1"/>
          </p:cNvSpPr>
          <p:nvPr>
            <p:ph type="subTitle" idx="4294967295"/>
          </p:nvPr>
        </p:nvSpPr>
        <p:spPr>
          <a:xfrm>
            <a:off x="6713850" y="4707550"/>
            <a:ext cx="2455500" cy="388200"/>
          </a:xfrm>
          <a:prstGeom prst="rect">
            <a:avLst/>
          </a:prstGeom>
          <a:ln>
            <a:noFill/>
          </a:ln>
        </p:spPr>
        <p:txBody>
          <a:bodyPr spcFirstLastPara="1" wrap="square" lIns="91425" tIns="91425" rIns="91425" bIns="91425" anchor="t" anchorCtr="0">
            <a:normAutofit fontScale="70000"/>
          </a:bodyPr>
          <a:lstStyle/>
          <a:p>
            <a:pPr marL="0" lvl="0" indent="0" algn="l" rtl="0">
              <a:spcBef>
                <a:spcPts val="0"/>
              </a:spcBef>
              <a:spcAft>
                <a:spcPts val="1200"/>
              </a:spcAft>
              <a:buNone/>
            </a:pPr>
            <a:r>
              <a:rPr lang="en"/>
              <a:t>CME </a:t>
            </a:r>
            <a:r>
              <a:rPr lang="en" b="1"/>
              <a:t>52706 // </a:t>
            </a:r>
            <a:r>
              <a:rPr lang="en"/>
              <a:t>513-409-9506</a:t>
            </a:r>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671"/>
        <p:cNvGrpSpPr/>
        <p:nvPr/>
      </p:nvGrpSpPr>
      <p:grpSpPr>
        <a:xfrm>
          <a:off x="0" y="0"/>
          <a:ext cx="0" cy="0"/>
          <a:chOff x="0" y="0"/>
          <a:chExt cx="0" cy="0"/>
        </a:xfrm>
      </p:grpSpPr>
      <p:sp>
        <p:nvSpPr>
          <p:cNvPr id="672" name="Google Shape;672;p69"/>
          <p:cNvSpPr txBox="1">
            <a:spLocks noGrp="1"/>
          </p:cNvSpPr>
          <p:nvPr>
            <p:ph type="title"/>
          </p:nvPr>
        </p:nvSpPr>
        <p:spPr>
          <a:xfrm>
            <a:off x="311700" y="445025"/>
            <a:ext cx="8520600" cy="2342700"/>
          </a:xfrm>
          <a:prstGeom prst="rect">
            <a:avLst/>
          </a:prstGeom>
          <a:ln>
            <a:noFill/>
          </a:ln>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sz="1800" b="0"/>
              <a:t>12.18) A 5yo child presents to the ED for evaluation of persistent fever. Her mom reports </a:t>
            </a:r>
            <a:r>
              <a:rPr lang="en" sz="1800"/>
              <a:t>two weeks of intermittent fever, fatigue, and pale skin.</a:t>
            </a:r>
            <a:r>
              <a:rPr lang="en" sz="1800" b="0"/>
              <a:t> And the last few days, she has developed a diffuse body “rash.” Her mom also knows a few </a:t>
            </a:r>
            <a:r>
              <a:rPr lang="en" sz="1800"/>
              <a:t>nosebleeds </a:t>
            </a:r>
            <a:r>
              <a:rPr lang="en" sz="1800" b="0"/>
              <a:t>recently. Mom states that her daughter was seen at urgent care this morning and prescribed </a:t>
            </a:r>
            <a:r>
              <a:rPr lang="en" sz="1800"/>
              <a:t>prednisone</a:t>
            </a:r>
            <a:r>
              <a:rPr lang="en" sz="1800" b="0"/>
              <a:t> for her rash, and she has received one dose prior to arrival. On exam, she is non-toxic appearing but very </a:t>
            </a:r>
            <a:r>
              <a:rPr lang="en" sz="1800"/>
              <a:t>pale</a:t>
            </a:r>
            <a:r>
              <a:rPr lang="en" sz="1800" b="0"/>
              <a:t>. Complaining of a headache. Diffuse particular rash, some purpura and dried blood in her nares. You place a PIV and send a CBC. Her WBC </a:t>
            </a:r>
            <a:r>
              <a:rPr lang="en" sz="1800"/>
              <a:t>62,000/mm3, Hb 6.2, platelets 42,000/mm3</a:t>
            </a:r>
            <a:r>
              <a:rPr lang="en" sz="1800" b="0"/>
              <a:t>. Recognizing that she recently received prednisone, what additional lab abnormalities are you now concerned about?</a:t>
            </a:r>
            <a:endParaRPr sz="1800" b="0"/>
          </a:p>
        </p:txBody>
      </p:sp>
      <p:sp>
        <p:nvSpPr>
          <p:cNvPr id="673" name="Google Shape;673;p69"/>
          <p:cNvSpPr txBox="1">
            <a:spLocks noGrp="1"/>
          </p:cNvSpPr>
          <p:nvPr>
            <p:ph type="body" idx="1"/>
          </p:nvPr>
        </p:nvSpPr>
        <p:spPr>
          <a:xfrm>
            <a:off x="311700" y="2832550"/>
            <a:ext cx="8520600" cy="1584000"/>
          </a:xfrm>
          <a:prstGeom prst="rect">
            <a:avLst/>
          </a:prstGeom>
          <a:ln>
            <a:noFill/>
          </a:ln>
        </p:spPr>
        <p:txBody>
          <a:bodyPr spcFirstLastPara="1" wrap="square" lIns="91425" tIns="91425" rIns="91425" bIns="91425" anchor="t" anchorCtr="0">
            <a:normAutofit/>
          </a:bodyPr>
          <a:lstStyle/>
          <a:p>
            <a:pPr marL="457200" lvl="0" indent="-330200" algn="l" rtl="0">
              <a:spcBef>
                <a:spcPts val="0"/>
              </a:spcBef>
              <a:spcAft>
                <a:spcPts val="0"/>
              </a:spcAft>
              <a:buSzPts val="1600"/>
              <a:buAutoNum type="alphaUcPeriod"/>
            </a:pPr>
            <a:r>
              <a:rPr lang="en" sz="1600"/>
              <a:t>Hyperkalemia, hyperphosphatemia, hypocalcemia, hyperuricemia</a:t>
            </a:r>
            <a:endParaRPr sz="1600"/>
          </a:p>
          <a:p>
            <a:pPr marL="457200" lvl="0" indent="-330200" algn="l" rtl="0">
              <a:spcBef>
                <a:spcPts val="0"/>
              </a:spcBef>
              <a:spcAft>
                <a:spcPts val="0"/>
              </a:spcAft>
              <a:buSzPts val="1600"/>
              <a:buAutoNum type="alphaUcPeriod"/>
            </a:pPr>
            <a:r>
              <a:rPr lang="en" sz="1600"/>
              <a:t>Hyperkalemia, hyperphosphatemia, hypercalcemia, hyperuricemia</a:t>
            </a:r>
            <a:endParaRPr sz="1600"/>
          </a:p>
          <a:p>
            <a:pPr marL="457200" lvl="0" indent="-330200" algn="l" rtl="0">
              <a:spcBef>
                <a:spcPts val="0"/>
              </a:spcBef>
              <a:spcAft>
                <a:spcPts val="0"/>
              </a:spcAft>
              <a:buSzPts val="1600"/>
              <a:buAutoNum type="alphaUcPeriod"/>
            </a:pPr>
            <a:r>
              <a:rPr lang="en" sz="1600"/>
              <a:t>Hypokalemia, hyperphosphatemia, hypercalcemia, hypouricemia</a:t>
            </a:r>
            <a:endParaRPr sz="1600"/>
          </a:p>
          <a:p>
            <a:pPr marL="457200" lvl="0" indent="-330200" algn="l" rtl="0">
              <a:spcBef>
                <a:spcPts val="0"/>
              </a:spcBef>
              <a:spcAft>
                <a:spcPts val="0"/>
              </a:spcAft>
              <a:buSzPts val="1600"/>
              <a:buAutoNum type="alphaUcPeriod"/>
            </a:pPr>
            <a:r>
              <a:rPr lang="en" sz="1600"/>
              <a:t>Hypokalemia, hypophosphatemia, hypocalcemia, hypouricemia</a:t>
            </a:r>
            <a:endParaRPr sz="1600"/>
          </a:p>
        </p:txBody>
      </p:sp>
      <p:sp>
        <p:nvSpPr>
          <p:cNvPr id="674" name="Google Shape;674;p69"/>
          <p:cNvSpPr txBox="1">
            <a:spLocks noGrp="1"/>
          </p:cNvSpPr>
          <p:nvPr>
            <p:ph type="subTitle" idx="4294967295"/>
          </p:nvPr>
        </p:nvSpPr>
        <p:spPr>
          <a:xfrm>
            <a:off x="6713850" y="4707550"/>
            <a:ext cx="2455500" cy="388200"/>
          </a:xfrm>
          <a:prstGeom prst="rect">
            <a:avLst/>
          </a:prstGeom>
          <a:ln>
            <a:noFill/>
          </a:ln>
        </p:spPr>
        <p:txBody>
          <a:bodyPr spcFirstLastPara="1" wrap="square" lIns="91425" tIns="91425" rIns="91425" bIns="91425" anchor="t" anchorCtr="0">
            <a:normAutofit fontScale="70000"/>
          </a:bodyPr>
          <a:lstStyle/>
          <a:p>
            <a:pPr marL="0" lvl="0" indent="0" algn="l" rtl="0">
              <a:spcBef>
                <a:spcPts val="0"/>
              </a:spcBef>
              <a:spcAft>
                <a:spcPts val="1200"/>
              </a:spcAft>
              <a:buNone/>
            </a:pPr>
            <a:r>
              <a:rPr lang="en"/>
              <a:t>CME </a:t>
            </a:r>
            <a:r>
              <a:rPr lang="en" b="1"/>
              <a:t>52706 // </a:t>
            </a:r>
            <a:r>
              <a:rPr lang="en"/>
              <a:t>513-409-9506</a:t>
            </a:r>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678"/>
        <p:cNvGrpSpPr/>
        <p:nvPr/>
      </p:nvGrpSpPr>
      <p:grpSpPr>
        <a:xfrm>
          <a:off x="0" y="0"/>
          <a:ext cx="0" cy="0"/>
          <a:chOff x="0" y="0"/>
          <a:chExt cx="0" cy="0"/>
        </a:xfrm>
      </p:grpSpPr>
      <p:sp>
        <p:nvSpPr>
          <p:cNvPr id="679" name="Google Shape;679;p70"/>
          <p:cNvSpPr txBox="1">
            <a:spLocks noGrp="1"/>
          </p:cNvSpPr>
          <p:nvPr>
            <p:ph type="title"/>
          </p:nvPr>
        </p:nvSpPr>
        <p:spPr>
          <a:xfrm>
            <a:off x="311700" y="445025"/>
            <a:ext cx="8520600" cy="2342700"/>
          </a:xfrm>
          <a:prstGeom prst="rect">
            <a:avLst/>
          </a:prstGeom>
          <a:ln>
            <a:noFill/>
          </a:ln>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sz="1800" b="0"/>
              <a:t>12.18) A 5yo child presents to the ED for evaluation of persistent fever. Her mom reports </a:t>
            </a:r>
            <a:r>
              <a:rPr lang="en" sz="1800"/>
              <a:t>two weeks of intermittent fever, fatigue, and pale skin.</a:t>
            </a:r>
            <a:r>
              <a:rPr lang="en" sz="1800" b="0"/>
              <a:t> And the last few days, she has developed a diffuse body “rash.” Her mom also knows a few </a:t>
            </a:r>
            <a:r>
              <a:rPr lang="en" sz="1800"/>
              <a:t>nosebleeds </a:t>
            </a:r>
            <a:r>
              <a:rPr lang="en" sz="1800" b="0"/>
              <a:t>recently. Mom states that her daughter was seen at urgent care this morning and prescribed </a:t>
            </a:r>
            <a:r>
              <a:rPr lang="en" sz="1800"/>
              <a:t>prednisone</a:t>
            </a:r>
            <a:r>
              <a:rPr lang="en" sz="1800" b="0"/>
              <a:t> for her rash, and she has received one dose prior to arrival. On exam, she is non-toxic appearing but very </a:t>
            </a:r>
            <a:r>
              <a:rPr lang="en" sz="1800"/>
              <a:t>pale</a:t>
            </a:r>
            <a:r>
              <a:rPr lang="en" sz="1800" b="0"/>
              <a:t>. Complaining of a headache. Diffuse particular rash, some purpura and dried blood in her nares. You place a PIV and send a CBC. Her WBC </a:t>
            </a:r>
            <a:r>
              <a:rPr lang="en" sz="1800"/>
              <a:t>62,000/mm3, Hb 6.2, platelets 42,000/mm3</a:t>
            </a:r>
            <a:r>
              <a:rPr lang="en" sz="1800" b="0"/>
              <a:t>. Recognizing that she recently received prednisone, what additional lab abnormalities are you now concerned about?</a:t>
            </a:r>
            <a:endParaRPr sz="1800" b="0"/>
          </a:p>
        </p:txBody>
      </p:sp>
      <p:sp>
        <p:nvSpPr>
          <p:cNvPr id="680" name="Google Shape;680;p70"/>
          <p:cNvSpPr txBox="1">
            <a:spLocks noGrp="1"/>
          </p:cNvSpPr>
          <p:nvPr>
            <p:ph type="body" idx="1"/>
          </p:nvPr>
        </p:nvSpPr>
        <p:spPr>
          <a:xfrm>
            <a:off x="311700" y="2832550"/>
            <a:ext cx="8520600" cy="1584000"/>
          </a:xfrm>
          <a:prstGeom prst="rect">
            <a:avLst/>
          </a:prstGeom>
          <a:ln>
            <a:noFill/>
          </a:ln>
        </p:spPr>
        <p:txBody>
          <a:bodyPr spcFirstLastPara="1" wrap="square" lIns="91425" tIns="91425" rIns="91425" bIns="91425" anchor="t" anchorCtr="0">
            <a:normAutofit/>
          </a:bodyPr>
          <a:lstStyle/>
          <a:p>
            <a:pPr marL="457200" lvl="0" indent="-330200" algn="l" rtl="0">
              <a:spcBef>
                <a:spcPts val="0"/>
              </a:spcBef>
              <a:spcAft>
                <a:spcPts val="0"/>
              </a:spcAft>
              <a:buSzPts val="1600"/>
              <a:buAutoNum type="alphaUcPeriod"/>
            </a:pPr>
            <a:r>
              <a:rPr lang="en" sz="1600" b="1" u="sng"/>
              <a:t>Hyperkalemia, hyperphosphatemia, hypocalcemia, hyperuricemia</a:t>
            </a:r>
            <a:endParaRPr sz="1600" b="1" u="sng"/>
          </a:p>
          <a:p>
            <a:pPr marL="457200" lvl="0" indent="-330200" algn="l" rtl="0">
              <a:spcBef>
                <a:spcPts val="0"/>
              </a:spcBef>
              <a:spcAft>
                <a:spcPts val="0"/>
              </a:spcAft>
              <a:buSzPts val="1600"/>
              <a:buAutoNum type="alphaUcPeriod"/>
            </a:pPr>
            <a:r>
              <a:rPr lang="en" sz="1600"/>
              <a:t>Hyperkalemia, hyperphosphatemia, hypercalcemia, hyperuricemia</a:t>
            </a:r>
            <a:endParaRPr sz="1600"/>
          </a:p>
          <a:p>
            <a:pPr marL="457200" lvl="0" indent="-330200" algn="l" rtl="0">
              <a:spcBef>
                <a:spcPts val="0"/>
              </a:spcBef>
              <a:spcAft>
                <a:spcPts val="0"/>
              </a:spcAft>
              <a:buSzPts val="1600"/>
              <a:buAutoNum type="alphaUcPeriod"/>
            </a:pPr>
            <a:r>
              <a:rPr lang="en" sz="1600"/>
              <a:t>Hypokalemia, hyperphosphatemia, hypercalcemia, hypouricemia</a:t>
            </a:r>
            <a:endParaRPr sz="1600"/>
          </a:p>
          <a:p>
            <a:pPr marL="457200" lvl="0" indent="-330200" algn="l" rtl="0">
              <a:spcBef>
                <a:spcPts val="0"/>
              </a:spcBef>
              <a:spcAft>
                <a:spcPts val="0"/>
              </a:spcAft>
              <a:buSzPts val="1600"/>
              <a:buAutoNum type="alphaUcPeriod"/>
            </a:pPr>
            <a:r>
              <a:rPr lang="en" sz="1600"/>
              <a:t>Hypokalemia, hypophosphatemia, hypocalcemia, hypouricemia</a:t>
            </a:r>
            <a:endParaRPr sz="1600"/>
          </a:p>
        </p:txBody>
      </p:sp>
      <p:sp>
        <p:nvSpPr>
          <p:cNvPr id="681" name="Google Shape;681;p70"/>
          <p:cNvSpPr txBox="1">
            <a:spLocks noGrp="1"/>
          </p:cNvSpPr>
          <p:nvPr>
            <p:ph type="subTitle" idx="4294967295"/>
          </p:nvPr>
        </p:nvSpPr>
        <p:spPr>
          <a:xfrm>
            <a:off x="6713850" y="4707550"/>
            <a:ext cx="2455500" cy="388200"/>
          </a:xfrm>
          <a:prstGeom prst="rect">
            <a:avLst/>
          </a:prstGeom>
          <a:ln>
            <a:noFill/>
          </a:ln>
        </p:spPr>
        <p:txBody>
          <a:bodyPr spcFirstLastPara="1" wrap="square" lIns="91425" tIns="91425" rIns="91425" bIns="91425" anchor="t" anchorCtr="0">
            <a:normAutofit fontScale="70000"/>
          </a:bodyPr>
          <a:lstStyle/>
          <a:p>
            <a:pPr marL="0" lvl="0" indent="0" algn="l" rtl="0">
              <a:spcBef>
                <a:spcPts val="0"/>
              </a:spcBef>
              <a:spcAft>
                <a:spcPts val="1200"/>
              </a:spcAft>
              <a:buNone/>
            </a:pPr>
            <a:r>
              <a:rPr lang="en"/>
              <a:t>CME </a:t>
            </a:r>
            <a:r>
              <a:rPr lang="en" b="1"/>
              <a:t>52706 // </a:t>
            </a:r>
            <a:r>
              <a:rPr lang="en"/>
              <a:t>513-409-9506</a:t>
            </a:r>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685"/>
        <p:cNvGrpSpPr/>
        <p:nvPr/>
      </p:nvGrpSpPr>
      <p:grpSpPr>
        <a:xfrm>
          <a:off x="0" y="0"/>
          <a:ext cx="0" cy="0"/>
          <a:chOff x="0" y="0"/>
          <a:chExt cx="0" cy="0"/>
        </a:xfrm>
      </p:grpSpPr>
      <p:sp>
        <p:nvSpPr>
          <p:cNvPr id="686" name="Google Shape;686;p7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Tumor Lysis Syndrome</a:t>
            </a:r>
            <a:endParaRPr/>
          </a:p>
        </p:txBody>
      </p:sp>
      <p:sp>
        <p:nvSpPr>
          <p:cNvPr id="687" name="Google Shape;687;p71"/>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lnSpcReduction="20000"/>
          </a:bodyPr>
          <a:lstStyle/>
          <a:p>
            <a:pPr marL="457200" lvl="0" indent="-342900" algn="l" rtl="0">
              <a:spcBef>
                <a:spcPts val="0"/>
              </a:spcBef>
              <a:spcAft>
                <a:spcPts val="0"/>
              </a:spcAft>
              <a:buSzPts val="1800"/>
              <a:buChar char="●"/>
            </a:pPr>
            <a:r>
              <a:rPr lang="en"/>
              <a:t>Typically seen at initiation of chemotherapy</a:t>
            </a:r>
            <a:endParaRPr/>
          </a:p>
          <a:p>
            <a:pPr marL="914400" lvl="1" indent="-317500" algn="l" rtl="0">
              <a:spcBef>
                <a:spcPts val="0"/>
              </a:spcBef>
              <a:spcAft>
                <a:spcPts val="0"/>
              </a:spcAft>
              <a:buSzPts val="1400"/>
              <a:buChar char="○"/>
            </a:pPr>
            <a:r>
              <a:rPr lang="en"/>
              <a:t>Cytotoxic medication</a:t>
            </a:r>
            <a:endParaRPr/>
          </a:p>
          <a:p>
            <a:pPr marL="457200" lvl="0" indent="-342900" algn="l" rtl="0">
              <a:spcBef>
                <a:spcPts val="0"/>
              </a:spcBef>
              <a:spcAft>
                <a:spcPts val="0"/>
              </a:spcAft>
              <a:buSzPts val="1800"/>
              <a:buChar char="●"/>
            </a:pPr>
            <a:r>
              <a:rPr lang="en"/>
              <a:t>Typically with hematologic malignancies (ALL) and high grade lymphomas (Burkitt)</a:t>
            </a:r>
            <a:endParaRPr/>
          </a:p>
          <a:p>
            <a:pPr marL="0" lvl="0" indent="0" algn="l" rtl="0">
              <a:spcBef>
                <a:spcPts val="0"/>
              </a:spcBef>
              <a:spcAft>
                <a:spcPts val="0"/>
              </a:spcAft>
              <a:buNone/>
            </a:pPr>
            <a:endParaRPr/>
          </a:p>
          <a:p>
            <a:pPr marL="0" lvl="0" indent="0" algn="l" rtl="0">
              <a:spcBef>
                <a:spcPts val="0"/>
              </a:spcBef>
              <a:spcAft>
                <a:spcPts val="0"/>
              </a:spcAft>
              <a:buNone/>
            </a:pPr>
            <a:r>
              <a:rPr lang="en"/>
              <a:t>Intracellular contents: potassium, phosphates, uric acid</a:t>
            </a:r>
            <a:endParaRPr/>
          </a:p>
          <a:p>
            <a:pPr marL="457200" lvl="0" indent="-342900" algn="l" rtl="0">
              <a:spcBef>
                <a:spcPts val="0"/>
              </a:spcBef>
              <a:spcAft>
                <a:spcPts val="0"/>
              </a:spcAft>
              <a:buSzPts val="1800"/>
              <a:buAutoNum type="arabicPeriod"/>
            </a:pPr>
            <a:r>
              <a:rPr lang="en"/>
              <a:t>Hyperuricemia</a:t>
            </a:r>
            <a:endParaRPr/>
          </a:p>
          <a:p>
            <a:pPr marL="457200" lvl="0" indent="-342900" algn="l" rtl="0">
              <a:spcBef>
                <a:spcPts val="0"/>
              </a:spcBef>
              <a:spcAft>
                <a:spcPts val="0"/>
              </a:spcAft>
              <a:buSzPts val="1800"/>
              <a:buAutoNum type="arabicPeriod"/>
            </a:pPr>
            <a:r>
              <a:rPr lang="en"/>
              <a:t>Hyperkalemia</a:t>
            </a:r>
            <a:endParaRPr/>
          </a:p>
          <a:p>
            <a:pPr marL="457200" lvl="0" indent="-342900" algn="l" rtl="0">
              <a:spcBef>
                <a:spcPts val="0"/>
              </a:spcBef>
              <a:spcAft>
                <a:spcPts val="0"/>
              </a:spcAft>
              <a:buSzPts val="1800"/>
              <a:buAutoNum type="arabicPeriod"/>
            </a:pPr>
            <a:r>
              <a:rPr lang="en"/>
              <a:t>Hyperphosphatemia (less common in spontaneous TLS, slower)</a:t>
            </a:r>
            <a:endParaRPr/>
          </a:p>
          <a:p>
            <a:pPr marL="457200" lvl="0" indent="-342900" algn="l" rtl="0">
              <a:spcBef>
                <a:spcPts val="0"/>
              </a:spcBef>
              <a:spcAft>
                <a:spcPts val="0"/>
              </a:spcAft>
              <a:buSzPts val="1800"/>
              <a:buAutoNum type="arabicPeriod"/>
            </a:pPr>
            <a:r>
              <a:rPr lang="en"/>
              <a:t>Secondary hypocalcemia</a:t>
            </a:r>
            <a:endParaRPr/>
          </a:p>
          <a:p>
            <a:pPr marL="0" lvl="0" indent="0" algn="l" rtl="0">
              <a:spcBef>
                <a:spcPts val="0"/>
              </a:spcBef>
              <a:spcAft>
                <a:spcPts val="0"/>
              </a:spcAft>
              <a:buNone/>
            </a:pPr>
            <a:endParaRPr/>
          </a:p>
          <a:p>
            <a:pPr marL="0" lvl="0" indent="0" algn="l" rtl="0">
              <a:spcBef>
                <a:spcPts val="0"/>
              </a:spcBef>
              <a:spcAft>
                <a:spcPts val="0"/>
              </a:spcAft>
              <a:buNone/>
            </a:pPr>
            <a:r>
              <a:rPr lang="en"/>
              <a:t>Treatment: aggressive fluids, +/ allopurinol or rasburicase (reduce uricemia)</a:t>
            </a:r>
            <a:endParaRPr/>
          </a:p>
        </p:txBody>
      </p:sp>
      <p:sp>
        <p:nvSpPr>
          <p:cNvPr id="688" name="Google Shape;688;p71"/>
          <p:cNvSpPr txBox="1">
            <a:spLocks noGrp="1"/>
          </p:cNvSpPr>
          <p:nvPr>
            <p:ph type="subTitle" idx="4294967295"/>
          </p:nvPr>
        </p:nvSpPr>
        <p:spPr>
          <a:xfrm>
            <a:off x="6713850" y="4707550"/>
            <a:ext cx="2455500" cy="388200"/>
          </a:xfrm>
          <a:prstGeom prst="rect">
            <a:avLst/>
          </a:prstGeom>
          <a:ln>
            <a:noFill/>
          </a:ln>
        </p:spPr>
        <p:txBody>
          <a:bodyPr spcFirstLastPara="1" wrap="square" lIns="91425" tIns="91425" rIns="91425" bIns="91425" anchor="t" anchorCtr="0">
            <a:normAutofit fontScale="70000"/>
          </a:bodyPr>
          <a:lstStyle/>
          <a:p>
            <a:pPr marL="0" lvl="0" indent="0" algn="l" rtl="0">
              <a:spcBef>
                <a:spcPts val="0"/>
              </a:spcBef>
              <a:spcAft>
                <a:spcPts val="1200"/>
              </a:spcAft>
              <a:buNone/>
            </a:pPr>
            <a:r>
              <a:rPr lang="en"/>
              <a:t>CME </a:t>
            </a:r>
            <a:r>
              <a:rPr lang="en" b="1"/>
              <a:t>52706 // </a:t>
            </a:r>
            <a:r>
              <a:rPr lang="en"/>
              <a:t>513-409-9506</a:t>
            </a:r>
            <a:endParaRPr/>
          </a:p>
        </p:txBody>
      </p:sp>
    </p:spTree>
  </p:cSld>
  <p:clrMapOvr>
    <a:masterClrMapping/>
  </p:clrMapOvr>
</p:sld>
</file>

<file path=ppt/theme/theme1.xml><?xml version="1.0" encoding="utf-8"?>
<a:theme xmlns:a="http://schemas.openxmlformats.org/drawingml/2006/main" name="Heckle - Helvetica BLANK">
  <a:themeElements>
    <a:clrScheme name="Simple Light">
      <a:dk1>
        <a:srgbClr val="000000"/>
      </a:dk1>
      <a:lt1>
        <a:srgbClr val="FFFFFF"/>
      </a:lt1>
      <a:dk2>
        <a:srgbClr val="CECECE"/>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4648</Words>
  <Application>Microsoft Office PowerPoint</Application>
  <PresentationFormat>On-screen Show (16:9)</PresentationFormat>
  <Paragraphs>527</Paragraphs>
  <Slides>58</Slides>
  <Notes>58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58</vt:i4>
      </vt:variant>
    </vt:vector>
  </HeadingPairs>
  <TitlesOfParts>
    <vt:vector size="61" baseType="lpstr">
      <vt:lpstr>Arial</vt:lpstr>
      <vt:lpstr>Helvetica Neue</vt:lpstr>
      <vt:lpstr>Heckle - Helvetica BLANK</vt:lpstr>
      <vt:lpstr>Hematologic and Oncologic Emergencies</vt:lpstr>
      <vt:lpstr>12.1) A 6yo with Hb SS disease presents to the ED with worsening fever, cough, and now has chest pain and respiratory distress. T 38.9, HR 160, RR 45, BP 96/62, SpO2 89% on room air. His Hb is 5.2 g/dL, decreased from baseline 8.0 g/dL. After administering supplemental oxygen and pain control, obtaining IV access, and confirming your suspected diagnosis with CXR, what is the most important next step in the management of this patient?</vt:lpstr>
      <vt:lpstr>12.1) A 6yo with Hb SS disease presents to the ED with worsening fever, cough, and now has chest pain and respiratory distress. T 38.9, HR 160, RR 45, BP 96/62, SpO2 89% on room air. His Hb is 5.2 g/dL, decreased from baseline 8.0 g/dL. After administering supplemental oxygen and pain control, obtaining IV access, and confirming your suspected diagnosis with CXR, what is the most important next step in the management of this patient?</vt:lpstr>
      <vt:lpstr>Acute Chest Syndrome</vt:lpstr>
      <vt:lpstr>12.2) A 23mo with sickle cell disease presents to the ED with his grandmother for evaluation of fussiness. The grandmother is babysitting while his parents are away and has limited knowledge of his medical history. She states the patient has been very fussy and difficult to console over the last 24 hours. Today, he refused all PO and had one episode of emesis. The grandmother thinks he looks more pale than usual but cannot be certain as she has not seen him in some time. T 37, HR 195, RR 60, BP 62/48. On exam, he is fussy and with abdominal distention and tenderness. What is the most crucial step in the acute management of this patient? </vt:lpstr>
      <vt:lpstr>12.2) A 23mo with sickle cell disease presents to the ED with his grandmother for evaluation of fussiness. The grandmother is babysitting while his parents are away and has limited knowledge of his medical history. She states the patient has been very fussy and difficult to console over the last 24 hours. Today, he refused all PO and had one episode of emesis. The grandmother thinks he looks more pale than usual but cannot be certain as she has not seen him in some time. T 37, HR 195, RR 60, BP 62/48. On exam, he is fussy and with abdominal distention and tenderness. What is the most crucial step in the acute management of this patient? </vt:lpstr>
      <vt:lpstr>Acute Splenic Sequestration</vt:lpstr>
      <vt:lpstr>12.3) A 9 day old term infant presents to the ED for evaluation of persistent bleeding from his circumcision site. He received routine newborn care and was circumcised on DOL 2. Mom notes that he has not had fever, has not been fussy, has fed well, and continued to void and stool well since the procedure. Mom does not believe that he is in pain but is concerned because he continues to bleed through the gauze around his penis. On exam, he has persistent oozing at his circumcision site that did not resolve with a pressure dressing. At bedside, Urology places sutures and fibrin glue but the oozing persists. Vital signs are HR 120, RR 35, BP 80/50. What lab values would be most consistent with the suspected diagnosis? </vt:lpstr>
      <vt:lpstr>12.3) A 9 day old term infant presents to the ED for evaluation of persistent bleeding from his circumcision site. He received routine newborn care and was circumcised on DOL 2. Mom notes that he has not had fever, has not been fussy, has fed well, and continued to void and stool well since the procedure. Mom does not believe that he is in pain but is concerned because he continues to bleed through the gauze around his penis. On exam, he has persistent oozing at his circumcision site that did not resolve with a pressure dressing. At bedside, Urology places sutures and fibrin glue but the oozing persists. Vital signs are HR 120, RR 35, BP 80/50. What lab values would be most consistent with the suspected diagnosis? </vt:lpstr>
      <vt:lpstr>Hemophilia</vt:lpstr>
      <vt:lpstr>Coagulation Cascade</vt:lpstr>
      <vt:lpstr>Coagulation Cascade</vt:lpstr>
      <vt:lpstr>Coagulation Cascade</vt:lpstr>
      <vt:lpstr>Coagulation Cascade</vt:lpstr>
      <vt:lpstr>Coagulation Cascade</vt:lpstr>
      <vt:lpstr>Coagulation Cascade</vt:lpstr>
      <vt:lpstr>Coagulation Cascade</vt:lpstr>
      <vt:lpstr>Coagulation Cascade</vt:lpstr>
      <vt:lpstr>Coagulation Cascade</vt:lpstr>
      <vt:lpstr>Coagulation Cascade</vt:lpstr>
      <vt:lpstr>Coagulation Cascade</vt:lpstr>
      <vt:lpstr>Coagulation Cascade</vt:lpstr>
      <vt:lpstr>Coagulation Cascade</vt:lpstr>
      <vt:lpstr>Coagulation Cascade</vt:lpstr>
      <vt:lpstr>Coagulation Cascade</vt:lpstr>
      <vt:lpstr>Hemophilia Complications</vt:lpstr>
      <vt:lpstr>von Willebrand Disease</vt:lpstr>
      <vt:lpstr>12.6) A 9yo with leukemia in maintenance therapy presents to the ED with fever, pallor, and fatigue. She received a blood transfusion six days ago for chemotherapy induced anemia. For the last 24 hours, she has had a low-grade fever, chills, and complaints of low back pain. Her mom knows that this morning she looked pale. T 38, HR 95, BP 110/60. She’s noted to be pale and has mild scleral icterus. Which of the following statements regarding her acute presentation is correct?</vt:lpstr>
      <vt:lpstr>12.6) A 9yo with leukemia in maintenance therapy presents to the ED with fever, pallor, and fatigue. She received a blood transfusion six days ago for chemotherapy induced anemia. For the last 24 hours, she has had a low-grade fever, chills, and complaints of low back pain. Her mom knows that this morning she looked pale. T 38, HR 95, BP 110/60. She’s noted to be pale and has mild scleral icterus. Which of the following statements regarding her acute presentation is correct?</vt:lpstr>
      <vt:lpstr>Transfusion Reactions</vt:lpstr>
      <vt:lpstr>Hemolysis work-up</vt:lpstr>
      <vt:lpstr>Delayed Transfusion Reaction</vt:lpstr>
      <vt:lpstr>12.8) A 4-year-old presents to the ED with a history of bloody diarrhea and new onset fever, lethargy, and vomiting. His mom notes that the patient has not urinated in 24 hours. On exam, he is ill-appearing. T 39, HR 178, RR 40, BP 125/80. He is pale and has diffuse abdominal tenderness. His laboratory evaluation reveals WBC 14,000/mm3, Hb 7.2 g/dL, platelets 42,000/mm3 with schistocytes on the smear. BUN 43 and Cr 1.6. Which of the following lab findings would you also suspect to find?</vt:lpstr>
      <vt:lpstr>12.8) A 4-year-old presents to the ED with a history of bloody diarrhea and new onset fever, lethargy, and vomiting. His mom notes that the patient has not urinated in 24 hours. On exam, he is ill-appearing. T 39, HR 178, RR 40, BP 125/80. He is pale and has diffuse abdominal tenderness. His laboratory evaluation reveals WBC 14,000/mm3, Hb 7.2 g/dL, platelets 42,000/mm3 with schistocytes on the smear. BUN 43 and Cr 1.6. Which of the following lab findings would you also suspect to find?</vt:lpstr>
      <vt:lpstr>Hemolytic Uremic Syndrome</vt:lpstr>
      <vt:lpstr>12.9) A 12-year-old otherwise healthy boy presents to the ED for evaluation of progressive fatigue and pallor. The patient now notes dizziness and palpitations when standing.  On exam, he is pale with scleral icterus. T 36.8, HR 100, BP 110/65, RR 22. His laboratory evaluation reveals a Hb 3.2 g/dL, total bilirubin 4.7 mg/dL, elevated LDH, and elevated reticulocyte count. His direct antiglobulin test is positive. Which of the following statements regarding the management of this patient is correct?</vt:lpstr>
      <vt:lpstr>12.9) A 12-year-old otherwise healthy boy presents to the ED for evaluation of progressive fatigue and pallor. The patient now notes dizziness and palpitations when standing.  On exam, he is pale with scleral icterus. T 36.8, HR 100, BP 110/65, RR 22. His laboratory evaluation reveals a Hb 3.2 g/dL, total bilirubin 4.7 mg/dL, elevated LDH, and elevated reticulocyte count. His direct antiglobulin test is positive. Which of the following statements regarding the management of this patient is correct?</vt:lpstr>
      <vt:lpstr>Autoimmune Hemolytic Anemia</vt:lpstr>
      <vt:lpstr>12.10) A 10yo critically ill trauma patient has refractory hemorrhage and coagulopathy after receiving 10 units of pRBC to replace the blood loss from her injuries. Which of the following is not contributing to her coagulopathy?</vt:lpstr>
      <vt:lpstr>12.10) A 10yo critically ill trauma patient has refractory hemorrhage and coagulopathy after receiving 10 units of pRBC to replace the blood loss from her injuries. Which of the following is not contributing to her coagulopathy?</vt:lpstr>
      <vt:lpstr>Blood products</vt:lpstr>
      <vt:lpstr>12.11) A 7yo on maintenance therapy for acute lymphoblastic leukemia (ALL) presents with fever, abdominal pain, and vomiting. He is ill-appearing and febrile with a diffusely tender abdomen, worst in the right lower quadrant. Laboratory studies demonstrate normal amylase and lipase levels, and an absolute neutrophil count of 70/mm3. His KUB is shown***. Which of the following statements is correct regarding this patient’s most likely diagnosis?</vt:lpstr>
      <vt:lpstr>12.11) A 7yo on maintenance therapy for acute lymphoblastic leukemia (ALL) presents with fever, abdominal pain, and vomiting. He is ill-appearing and febrile with a diffusely tender abdomen, worst in the right lower quadrant. Laboratory studies demonstrate normal amylase and lipase levels, and an absolute neutrophil count of 70/mm3. His KUB is shown***. Which of the following statements is correct regarding this patient’s most likely diagnosis?</vt:lpstr>
      <vt:lpstr>Typhlitis</vt:lpstr>
      <vt:lpstr>12.12) A 14yo on chemotherapy for non-Hodgkin’s lymphoma presents with concern for varicella exposure 72 hours prior. She is well appearing and denies symptoms of fever or rash. Immunity to varicella is unknown. Which of the following is indicated?</vt:lpstr>
      <vt:lpstr>12.12) A 14yo on chemotherapy for non-Hodgkin’s lymphoma presents with concern for varicella exposure 72 hours prior. She is well appearing and denies symptoms of fever or rash. Immunity to varicella is unknown. Which of the following is indicated?</vt:lpstr>
      <vt:lpstr>Infectious Disease in the Immunocompromised</vt:lpstr>
      <vt:lpstr>12.13) A 4yo otherwise healthy child was sent in by her pediatrician after an abdominal mass was incidentally palpated on exam during her well child check. Her mom says the patient has been well with no sick symptoms. The patient is well appearing and afebrile. You also palpate a moderate size, firm, non-tender mass on the right side of her abdomen. T 36.4, 100, BP 125/85. WBC 8,200/mm3, Hb 9.4 g/dL, UA with 3+blood. What is the most likely etiology of her presentation?</vt:lpstr>
      <vt:lpstr>12.13) A 4yo otherwise healthy child was sent in by her pediatrician after an abdominal mass was incidentally palpated on exam during her well child check. Her mom says the patient has been well with no sick symptoms. The patient is well appearing and afebrile. You also palpate a moderate size, firm, non-tender mass on the right side of her abdomen. T 36.4, 100, BP 125/85. WBC 8,200/mm3, Hb 9.4 g/dL, UA with 3+blood. What is the most likely etiology of her presentation?</vt:lpstr>
      <vt:lpstr>Nephroblastoma (Wilms)</vt:lpstr>
      <vt:lpstr>Nephroblastoma (Wilms)</vt:lpstr>
      <vt:lpstr>Mediastinal Mass</vt:lpstr>
      <vt:lpstr>12.15) A 3yo previously healthy child presents to the ED for evaluation of weakness and inability to walk. Her mom notes that she had difficulty walking yesterday, and today needs to be carried because she is unable to walk. She has had a decreased appetite over the last few weeks, decreased urine output and decreased bowel movements which mom initially attributed to her decreased PO. On exam, she is non-toxic appearing and cooperative. T 36.4, HR 115, BP 100/65. She has a distended but soft abdomen with a large, firm, nontender abdominal mass. Bilateral lower extremities have 1/5 strength and hyperactive DTRs. Which of the following would be appropriate in the initial emergent management in the ED?</vt:lpstr>
      <vt:lpstr>12.15) A 3yo previously healthy child presents to the ED for evaluation of weakness and inability to walk. Her mom notes that she had difficulty walking yesterday, and today needs to be carried because she is unable to walk. She has had a decreased appetite over the last few weeks, decreased urine output and decreased bowel movements which mom initially attributed to her decreased PO. On exam, she is non-toxic appearing and cooperative. T 36.4, HR 115, BP 100/65. She has a distended but soft abdomen with a large, firm, nontender abdominal mass. Bilateral lower extremities have 1/5 strength and hyperactive DTRs. Which of the following would be appropriate in the initial emergent management in the ED?</vt:lpstr>
      <vt:lpstr>Steroids and malignancy</vt:lpstr>
      <vt:lpstr>12.18) A 5yo child presents to the ED for evaluation of persistent fever. Her mom reports two weeks of intermittent fever, fatigue, and pale skin. And the last few days, she has developed a diffuse body “rash.” Her mom also knows a few nosebleeds recently. Mom states that her daughter was seen at urgent care this morning and prescribed prednisone for her rash, and she has received one dose prior to arrival. On exam, she is non-toxic appearing but very pale. Complaining of a headache. Diffuse particular rash, some purpura and dried blood in her nares. You place a PIV and send a CBC. Her WBC 62,000/mm3, Hb 6.2, platelets 42,000/mm3. Recognizing that she recently received prednisone, what additional lab abnormalities are you now concerned about?</vt:lpstr>
      <vt:lpstr>12.18) A 5yo child presents to the ED for evaluation of persistent fever. Her mom reports two weeks of intermittent fever, fatigue, and pale skin. And the last few days, she has developed a diffuse body “rash.” Her mom also knows a few nosebleeds recently. Mom states that her daughter was seen at urgent care this morning and prescribed prednisone for her rash, and she has received one dose prior to arrival. On exam, she is non-toxic appearing but very pale. Complaining of a headache. Diffuse particular rash, some purpura and dried blood in her nares. You place a PIV and send a CBC. Her WBC 62,000/mm3, Hb 6.2, platelets 42,000/mm3. Recognizing that she recently received prednisone, what additional lab abnormalities are you now concerned about?</vt:lpstr>
      <vt:lpstr>Tumor Lysis Syndrome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Heckle, Tanner</cp:lastModifiedBy>
  <cp:revision>1</cp:revision>
  <dcterms:modified xsi:type="dcterms:W3CDTF">2024-07-22T16:05:00Z</dcterms:modified>
</cp:coreProperties>
</file>