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48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uptodate.com/contents/overview-of-neuromuscular-junction-toxins?search=tick%20paralysis&amp;source=search_result&amp;selectedTitle=2~20&amp;usage_type=default&amp;display_rank=2#H8"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uptodate.com/contents/tick-paralysis?search=tick%20paralysis&amp;topicRef=5139&amp;source=see_link"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e4a90bdc6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e4a90bdc6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e4a90bdc6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e4a90bdc6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e4a90bdc6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e4a90bdc6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e4ce2dfa71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e4ce2dfa7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e4ce2dfa71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e4ce2dfa7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e4a90bdc6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e4a90bdc6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e4a90bdc66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e4a90bdc6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e4ce2dfa71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e4ce2dfa71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e4ce2dfa71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e4ce2dfa71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e4ce2dfa71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e4ce2dfa7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e4ce2dfa71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e4ce2dfa7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e4ce2dfa71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e4ce2dfa71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e4ce2dfa71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e4ce2dfa7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e4ce2dfa71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e4ce2dfa7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e4ce2dfa71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e4ce2dfa7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e2f4101e6c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e2f4101e6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e2f4101e6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e2f4101e6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e4ce2dfa71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e4ce2dfa71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https://www.uptodate.com/contents/overview-of-neuromuscular-junction-toxins?search=tick%20paralysis&amp;source=search_result&amp;selectedTitle=2~20&amp;usage_type=default&amp;display_rank=2#H8</a:t>
            </a:r>
            <a:endParaRPr/>
          </a:p>
          <a:p>
            <a:pPr marL="0" lvl="0" indent="0" algn="l" rtl="0">
              <a:spcBef>
                <a:spcPts val="0"/>
              </a:spcBef>
              <a:spcAft>
                <a:spcPts val="0"/>
              </a:spcAft>
              <a:buNone/>
            </a:pPr>
            <a:r>
              <a:rPr lang="en" u="sng">
                <a:solidFill>
                  <a:schemeClr val="hlink"/>
                </a:solidFill>
                <a:hlinkClick r:id="rId4"/>
              </a:rPr>
              <a:t>https://www.uptodate.com/contents/tick-paralysis?search=tick%20paralysis&amp;topicRef=5139&amp;source=see_link</a:t>
            </a: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e4ce2dfa71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e4ce2dfa71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https://www.uptodate.com/contents/overview-of-neuromuscular-junction-toxins?search=tick%20paralysis&amp;source=search_result&amp;selectedTitle=2~20&amp;usage_type=default&amp;display_rank=2#H8</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e4ce2dfa71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e4ce2dfa71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2f4101e6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e2f4101e6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e4ce2dfa71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e4ce2dfa71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363575"/>
            <a:ext cx="8520600" cy="916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dirty="0"/>
              <a:t>Rapid Onset Paralysis</a:t>
            </a:r>
            <a:endParaRPr dirty="0"/>
          </a:p>
        </p:txBody>
      </p:sp>
      <p:sp>
        <p:nvSpPr>
          <p:cNvPr id="55" name="Google Shape;55;p13"/>
          <p:cNvSpPr txBox="1">
            <a:spLocks noGrp="1"/>
          </p:cNvSpPr>
          <p:nvPr>
            <p:ph type="subTitle" idx="1"/>
          </p:nvPr>
        </p:nvSpPr>
        <p:spPr>
          <a:xfrm>
            <a:off x="311700" y="1280075"/>
            <a:ext cx="8520600" cy="1070272"/>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0"/>
              </a:spcAft>
              <a:buNone/>
            </a:pPr>
            <a:r>
              <a:rPr lang="en" dirty="0"/>
              <a:t>Tanner Heckle, MD, MPH</a:t>
            </a:r>
            <a:endParaRPr dirty="0"/>
          </a:p>
          <a:p>
            <a:pPr marL="0" lvl="0" indent="0" algn="ctr" rtl="0">
              <a:spcBef>
                <a:spcPts val="0"/>
              </a:spcBef>
              <a:spcAft>
                <a:spcPts val="0"/>
              </a:spcAft>
              <a:buNone/>
            </a:pPr>
            <a:r>
              <a:rPr lang="en" dirty="0"/>
              <a:t>Seattle Children’s Hospital</a:t>
            </a:r>
          </a:p>
          <a:p>
            <a:pPr marL="0" lvl="0" indent="0" algn="ctr" rtl="0">
              <a:spcBef>
                <a:spcPts val="0"/>
              </a:spcBef>
              <a:spcAft>
                <a:spcPts val="0"/>
              </a:spcAft>
              <a:buNone/>
            </a:pPr>
            <a:r>
              <a:rPr lang="en" dirty="0"/>
              <a:t>Pediatrics Residency Division Conference</a:t>
            </a:r>
          </a:p>
          <a:p>
            <a:pPr marL="0" lvl="0" indent="0" algn="ctr" rtl="0">
              <a:spcBef>
                <a:spcPts val="0"/>
              </a:spcBef>
              <a:spcAft>
                <a:spcPts val="0"/>
              </a:spcAft>
              <a:buNone/>
            </a:pPr>
            <a:r>
              <a:rPr lang="en" dirty="0"/>
              <a:t>July 2021</a:t>
            </a:r>
            <a:endParaRPr dirty="0"/>
          </a:p>
        </p:txBody>
      </p:sp>
      <p:pic>
        <p:nvPicPr>
          <p:cNvPr id="56" name="Google Shape;56;p13"/>
          <p:cNvPicPr preferRelativeResize="0"/>
          <p:nvPr/>
        </p:nvPicPr>
        <p:blipFill rotWithShape="1">
          <a:blip r:embed="rId3">
            <a:alphaModFix/>
          </a:blip>
          <a:srcRect l="10578" t="13905" b="31497"/>
          <a:stretch/>
        </p:blipFill>
        <p:spPr>
          <a:xfrm>
            <a:off x="5012267" y="2571743"/>
            <a:ext cx="2016783" cy="2078959"/>
          </a:xfrm>
          <a:prstGeom prst="rect">
            <a:avLst/>
          </a:prstGeom>
          <a:noFill/>
          <a:ln>
            <a:noFill/>
          </a:ln>
        </p:spPr>
      </p:pic>
      <p:pic>
        <p:nvPicPr>
          <p:cNvPr id="57" name="Google Shape;57;p13"/>
          <p:cNvPicPr preferRelativeResize="0"/>
          <p:nvPr/>
        </p:nvPicPr>
        <p:blipFill rotWithShape="1">
          <a:blip r:embed="rId4">
            <a:alphaModFix/>
          </a:blip>
          <a:srcRect t="18560"/>
          <a:stretch/>
        </p:blipFill>
        <p:spPr>
          <a:xfrm>
            <a:off x="2323252" y="2571749"/>
            <a:ext cx="1919521" cy="207895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Chief complaint</a:t>
            </a:r>
            <a:endParaRPr b="1" u="sng"/>
          </a:p>
        </p:txBody>
      </p:sp>
      <p:sp>
        <p:nvSpPr>
          <p:cNvPr id="63" name="Google Shape;63;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Setting: Emergency Department</a:t>
            </a:r>
            <a:endParaRPr/>
          </a:p>
          <a:p>
            <a:pPr marL="0" lvl="0" indent="0" algn="l" rtl="0">
              <a:spcBef>
                <a:spcPts val="1200"/>
              </a:spcBef>
              <a:spcAft>
                <a:spcPts val="1200"/>
              </a:spcAft>
              <a:buNone/>
            </a:pPr>
            <a:r>
              <a:rPr lang="en"/>
              <a:t>CC:7 yo girl with weakness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HPI: </a:t>
            </a:r>
            <a:endParaRPr b="1" u="sng"/>
          </a:p>
        </p:txBody>
      </p:sp>
      <p:sp>
        <p:nvSpPr>
          <p:cNvPr id="69" name="Google Shape;69;p15"/>
          <p:cNvSpPr txBox="1">
            <a:spLocks noGrp="1"/>
          </p:cNvSpPr>
          <p:nvPr>
            <p:ph type="body" idx="1"/>
          </p:nvPr>
        </p:nvSpPr>
        <p:spPr>
          <a:xfrm>
            <a:off x="311700" y="1000075"/>
            <a:ext cx="8520600" cy="3416400"/>
          </a:xfrm>
          <a:prstGeom prst="rect">
            <a:avLst/>
          </a:prstGeom>
        </p:spPr>
        <p:txBody>
          <a:bodyPr spcFirstLastPara="1" wrap="square" lIns="91425" tIns="91425" rIns="91425" bIns="91425" anchor="t" anchorCtr="0">
            <a:normAutofit fontScale="77500" lnSpcReduction="10000"/>
          </a:bodyPr>
          <a:lstStyle/>
          <a:p>
            <a:pPr marL="0" lvl="0" indent="0" algn="l" rtl="0">
              <a:spcBef>
                <a:spcPts val="0"/>
              </a:spcBef>
              <a:spcAft>
                <a:spcPts val="0"/>
              </a:spcAft>
              <a:buNone/>
            </a:pPr>
            <a:r>
              <a:rPr lang="en"/>
              <a:t>- healthy fully immunized 7 y.o. female presenting with Extremity Weakness</a:t>
            </a:r>
            <a:endParaRPr/>
          </a:p>
          <a:p>
            <a:pPr marL="0" lvl="0" indent="0" algn="l" rtl="0">
              <a:spcBef>
                <a:spcPts val="1200"/>
              </a:spcBef>
              <a:spcAft>
                <a:spcPts val="0"/>
              </a:spcAft>
              <a:buNone/>
            </a:pPr>
            <a:r>
              <a:rPr lang="en"/>
              <a:t>- this evening, finished watching a movie when she stood up and was having difficulty walking</a:t>
            </a:r>
            <a:endParaRPr/>
          </a:p>
          <a:p>
            <a:pPr marL="0" lvl="0" indent="0" algn="l" rtl="0">
              <a:spcBef>
                <a:spcPts val="1200"/>
              </a:spcBef>
              <a:spcAft>
                <a:spcPts val="0"/>
              </a:spcAft>
              <a:buNone/>
            </a:pPr>
            <a:r>
              <a:rPr lang="en"/>
              <a:t>- feet felt “tingly” and so did her hands; associated with pain in her hips, knees, and feet while walking</a:t>
            </a:r>
            <a:endParaRPr/>
          </a:p>
          <a:p>
            <a:pPr marL="0" lvl="0" indent="0" algn="l" rtl="0">
              <a:spcBef>
                <a:spcPts val="1200"/>
              </a:spcBef>
              <a:spcAft>
                <a:spcPts val="0"/>
              </a:spcAft>
              <a:buNone/>
            </a:pPr>
            <a:r>
              <a:rPr lang="en"/>
              <a:t>- mom has to help her with walking because she is very wobbly</a:t>
            </a:r>
            <a:endParaRPr/>
          </a:p>
          <a:p>
            <a:pPr marL="0" lvl="0" indent="0" algn="l" rtl="0">
              <a:spcBef>
                <a:spcPts val="1200"/>
              </a:spcBef>
              <a:spcAft>
                <a:spcPts val="0"/>
              </a:spcAft>
              <a:buNone/>
            </a:pPr>
            <a:r>
              <a:rPr lang="en" b="1"/>
              <a:t>-</a:t>
            </a:r>
            <a:r>
              <a:rPr lang="en" b="1">
                <a:solidFill>
                  <a:srgbClr val="38761D"/>
                </a:solidFill>
              </a:rPr>
              <a:t> Endorses:</a:t>
            </a:r>
            <a:r>
              <a:rPr lang="en" b="1"/>
              <a:t> </a:t>
            </a:r>
            <a:r>
              <a:rPr lang="en"/>
              <a:t>cough and runny nose for the past few days but no fevers. Mom and brother are both sick with similar symptoms at home and mom tested negative for COVID two days ago. She is a typically developing girl, typically an active child, and today riding her bike. She was complaining of abdominal pain earlier today that has since resolved. </a:t>
            </a:r>
            <a:endParaRPr/>
          </a:p>
          <a:p>
            <a:pPr marL="0" lvl="0" indent="0" algn="l" rtl="0">
              <a:spcBef>
                <a:spcPts val="1200"/>
              </a:spcBef>
              <a:spcAft>
                <a:spcPts val="1200"/>
              </a:spcAft>
              <a:buNone/>
            </a:pPr>
            <a:r>
              <a:rPr lang="en" b="1">
                <a:solidFill>
                  <a:srgbClr val="CC0000"/>
                </a:solidFill>
              </a:rPr>
              <a:t>- Denies: </a:t>
            </a:r>
            <a:r>
              <a:rPr lang="en"/>
              <a:t>recent fall, trauma, fever, vomiting, diarrhea, constipation, headache, dizziness, changes to speech or vision, recent travel. She has been eating and drinking well. Normal urinating and stooling without difficulty.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More History</a:t>
            </a:r>
            <a:endParaRPr b="1" u="sng"/>
          </a:p>
        </p:txBody>
      </p:sp>
      <p:sp>
        <p:nvSpPr>
          <p:cNvPr id="75" name="Google Shape;7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Family History: Mom with severe cystic fibrosis s/p lung transplant on immunosuppression (not biological mom, used egg donor for this pregnancy)</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Surgical History: no prior surgeries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Differential diagnosis: “acute inability to walk”</a:t>
            </a:r>
            <a:endParaRPr b="1" u="sng"/>
          </a:p>
        </p:txBody>
      </p:sp>
      <p:sp>
        <p:nvSpPr>
          <p:cNvPr id="81" name="Google Shape;81;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17500" algn="l" rtl="0">
              <a:lnSpc>
                <a:spcPct val="150000"/>
              </a:lnSpc>
              <a:spcBef>
                <a:spcPts val="0"/>
              </a:spcBef>
              <a:spcAft>
                <a:spcPts val="0"/>
              </a:spcAft>
              <a:buSzPts val="1400"/>
              <a:buAutoNum type="arabicPeriod"/>
            </a:pPr>
            <a:r>
              <a:rPr lang="en" sz="1400"/>
              <a:t>Broad Categories?</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Differential diagnosis: “acute inability to walk”</a:t>
            </a:r>
            <a:endParaRPr b="1" u="sng"/>
          </a:p>
        </p:txBody>
      </p:sp>
      <p:sp>
        <p:nvSpPr>
          <p:cNvPr id="87" name="Google Shape;87;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SzPts val="1400"/>
              <a:buAutoNum type="arabicPeriod"/>
            </a:pPr>
            <a:r>
              <a:rPr lang="en" sz="1400"/>
              <a:t>Infectious: GBS, demyelinating (ADEM), </a:t>
            </a:r>
            <a:r>
              <a:rPr lang="en" sz="1400">
                <a:highlight>
                  <a:srgbClr val="FFFFFF"/>
                </a:highlight>
              </a:rPr>
              <a:t> Meningitis, encephalitis, and labyrinthitis</a:t>
            </a:r>
            <a:endParaRPr sz="1400"/>
          </a:p>
          <a:p>
            <a:pPr marL="457200" lvl="0" indent="-317500" algn="l" rtl="0">
              <a:lnSpc>
                <a:spcPct val="150000"/>
              </a:lnSpc>
              <a:spcBef>
                <a:spcPts val="0"/>
              </a:spcBef>
              <a:spcAft>
                <a:spcPts val="0"/>
              </a:spcAft>
              <a:buSzPts val="1400"/>
              <a:buAutoNum type="arabicPeriod"/>
            </a:pPr>
            <a:r>
              <a:rPr lang="en" sz="1400"/>
              <a:t>Neurologic: cerebellar ataxia (post-infectious cerebellitis), </a:t>
            </a:r>
            <a:r>
              <a:rPr lang="en" sz="1400">
                <a:highlight>
                  <a:srgbClr val="FFFFFF"/>
                </a:highlight>
              </a:rPr>
              <a:t>opsoclonus-myoclonus syndrome</a:t>
            </a:r>
            <a:endParaRPr sz="1400"/>
          </a:p>
          <a:p>
            <a:pPr marL="457200" lvl="0" indent="-317500" algn="l" rtl="0">
              <a:lnSpc>
                <a:spcPct val="150000"/>
              </a:lnSpc>
              <a:spcBef>
                <a:spcPts val="0"/>
              </a:spcBef>
              <a:spcAft>
                <a:spcPts val="0"/>
              </a:spcAft>
              <a:buSzPts val="1400"/>
              <a:buAutoNum type="arabicPeriod"/>
            </a:pPr>
            <a:r>
              <a:rPr lang="en" sz="1400">
                <a:highlight>
                  <a:srgbClr val="FFFFFF"/>
                </a:highlight>
              </a:rPr>
              <a:t>Malignancy: posterior fossa tumor, (tumor associated with opsoclonus-myoclonus?)</a:t>
            </a:r>
            <a:endParaRPr sz="1400"/>
          </a:p>
          <a:p>
            <a:pPr marL="457200" lvl="0" indent="-317500" algn="l" rtl="0">
              <a:lnSpc>
                <a:spcPct val="150000"/>
              </a:lnSpc>
              <a:spcBef>
                <a:spcPts val="0"/>
              </a:spcBef>
              <a:spcAft>
                <a:spcPts val="0"/>
              </a:spcAft>
              <a:buSzPts val="1400"/>
              <a:buAutoNum type="arabicPeriod"/>
            </a:pPr>
            <a:r>
              <a:rPr lang="en" sz="1400"/>
              <a:t>Autoimmune: demyelinating disease (MS), autoimmune encephalitis</a:t>
            </a:r>
            <a:endParaRPr sz="1400"/>
          </a:p>
          <a:p>
            <a:pPr marL="457200" lvl="0" indent="-317500" algn="l" rtl="0">
              <a:lnSpc>
                <a:spcPct val="150000"/>
              </a:lnSpc>
              <a:spcBef>
                <a:spcPts val="0"/>
              </a:spcBef>
              <a:spcAft>
                <a:spcPts val="0"/>
              </a:spcAft>
              <a:buSzPts val="1400"/>
              <a:buAutoNum type="arabicPeriod"/>
            </a:pPr>
            <a:r>
              <a:rPr lang="en" sz="1400"/>
              <a:t>MSK: trauma</a:t>
            </a:r>
            <a:endParaRPr sz="1400"/>
          </a:p>
          <a:p>
            <a:pPr marL="457200" lvl="0" indent="-317500" algn="l" rtl="0">
              <a:lnSpc>
                <a:spcPct val="150000"/>
              </a:lnSpc>
              <a:spcBef>
                <a:spcPts val="0"/>
              </a:spcBef>
              <a:spcAft>
                <a:spcPts val="0"/>
              </a:spcAft>
              <a:buSzPts val="1400"/>
              <a:buAutoNum type="arabicPeriod"/>
            </a:pPr>
            <a:r>
              <a:rPr lang="en" sz="1400"/>
              <a:t>Heme: Anemia, Bleed/Stroke</a:t>
            </a:r>
            <a:endParaRPr sz="1400"/>
          </a:p>
          <a:p>
            <a:pPr marL="457200" lvl="0" indent="-317500" algn="l" rtl="0">
              <a:lnSpc>
                <a:spcPct val="150000"/>
              </a:lnSpc>
              <a:spcBef>
                <a:spcPts val="0"/>
              </a:spcBef>
              <a:spcAft>
                <a:spcPts val="0"/>
              </a:spcAft>
              <a:buSzPts val="1400"/>
              <a:buAutoNum type="arabicPeriod"/>
            </a:pPr>
            <a:r>
              <a:rPr lang="en" sz="1400"/>
              <a:t>Anatomic: imperforate hymen</a:t>
            </a:r>
            <a:endParaRPr sz="1400"/>
          </a:p>
          <a:p>
            <a:pPr marL="457200" lvl="0" indent="-317500" algn="l" rtl="0">
              <a:lnSpc>
                <a:spcPct val="150000"/>
              </a:lnSpc>
              <a:spcBef>
                <a:spcPts val="0"/>
              </a:spcBef>
              <a:spcAft>
                <a:spcPts val="0"/>
              </a:spcAft>
              <a:buSzPts val="1400"/>
              <a:buAutoNum type="arabicPeriod"/>
            </a:pPr>
            <a:r>
              <a:rPr lang="en" sz="1400"/>
              <a:t>Toxicology: Ingestion (</a:t>
            </a:r>
            <a:r>
              <a:rPr lang="en" sz="1400">
                <a:highlight>
                  <a:srgbClr val="FFFFFF"/>
                </a:highlight>
              </a:rPr>
              <a:t>alcohol, benzodiazepines, or other anticonvulsant drugs)</a:t>
            </a:r>
            <a:endParaRPr sz="1400">
              <a:highlight>
                <a:srgbClr val="FFFFFF"/>
              </a:highlight>
            </a:endParaRPr>
          </a:p>
          <a:p>
            <a:pPr marL="0" lvl="0" indent="0" algn="l" rtl="0">
              <a:lnSpc>
                <a:spcPct val="100000"/>
              </a:lnSpc>
              <a:spcBef>
                <a:spcPts val="0"/>
              </a:spcBef>
              <a:spcAft>
                <a:spcPts val="0"/>
              </a:spcAft>
              <a:buNone/>
            </a:pPr>
            <a:endParaRPr sz="1400">
              <a:highlight>
                <a:srgbClr val="FFFFFF"/>
              </a:highlight>
            </a:endParaRPr>
          </a:p>
          <a:p>
            <a:pPr marL="0" lvl="0" indent="0" algn="l" rtl="0">
              <a:lnSpc>
                <a:spcPct val="100000"/>
              </a:lnSpc>
              <a:spcBef>
                <a:spcPts val="0"/>
              </a:spcBef>
              <a:spcAft>
                <a:spcPts val="0"/>
              </a:spcAft>
              <a:buNone/>
            </a:pPr>
            <a:r>
              <a:rPr lang="en" sz="1400">
                <a:highlight>
                  <a:srgbClr val="FFFFFF"/>
                </a:highlight>
              </a:rPr>
              <a:t>Other metabolic and degenerative diseases typically have longer course. </a:t>
            </a:r>
            <a:endParaRPr sz="1400">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ctrTitle"/>
          </p:nvPr>
        </p:nvSpPr>
        <p:spPr>
          <a:xfrm>
            <a:off x="311700" y="1804600"/>
            <a:ext cx="8520600" cy="9927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4600"/>
              <a:t>What’s next? </a:t>
            </a:r>
            <a:endParaRPr sz="4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273625"/>
            <a:ext cx="8520600" cy="422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ct val="44594"/>
              <a:buNone/>
            </a:pPr>
            <a:r>
              <a:rPr lang="en" sz="2220" b="1" u="sng"/>
              <a:t>Vitals:</a:t>
            </a:r>
            <a:endParaRPr sz="2220" b="1" u="sng"/>
          </a:p>
        </p:txBody>
      </p:sp>
      <p:sp>
        <p:nvSpPr>
          <p:cNvPr id="98" name="Google Shape;98;p20"/>
          <p:cNvSpPr txBox="1">
            <a:spLocks noGrp="1"/>
          </p:cNvSpPr>
          <p:nvPr>
            <p:ph type="body" idx="1"/>
          </p:nvPr>
        </p:nvSpPr>
        <p:spPr>
          <a:xfrm>
            <a:off x="311700" y="683100"/>
            <a:ext cx="8520600" cy="422100"/>
          </a:xfrm>
          <a:prstGeom prst="rect">
            <a:avLst/>
          </a:prstGeom>
        </p:spPr>
        <p:txBody>
          <a:bodyPr spcFirstLastPara="1" wrap="square" lIns="91425" tIns="91425" rIns="91425" bIns="91425" anchor="t" anchorCtr="0">
            <a:normAutofit fontScale="85000"/>
          </a:bodyPr>
          <a:lstStyle/>
          <a:p>
            <a:pPr marL="0" lvl="0" indent="0" algn="l" rtl="0">
              <a:spcBef>
                <a:spcPts val="0"/>
              </a:spcBef>
              <a:spcAft>
                <a:spcPts val="1200"/>
              </a:spcAft>
              <a:buNone/>
            </a:pPr>
            <a:r>
              <a:rPr lang="en"/>
              <a:t>T: 36.8 °C		HR: 74		RR: 28		BP: 105/56		O2 sat: 99 %</a:t>
            </a:r>
            <a:endParaRPr/>
          </a:p>
        </p:txBody>
      </p:sp>
      <p:sp>
        <p:nvSpPr>
          <p:cNvPr id="99" name="Google Shape;99;p20"/>
          <p:cNvSpPr txBox="1">
            <a:spLocks noGrp="1"/>
          </p:cNvSpPr>
          <p:nvPr>
            <p:ph type="body" idx="1"/>
          </p:nvPr>
        </p:nvSpPr>
        <p:spPr>
          <a:xfrm>
            <a:off x="362100" y="1540350"/>
            <a:ext cx="8520600" cy="3336600"/>
          </a:xfrm>
          <a:prstGeom prst="rect">
            <a:avLst/>
          </a:prstGeom>
        </p:spPr>
        <p:txBody>
          <a:bodyPr spcFirstLastPara="1" wrap="square" lIns="91425" tIns="91425" rIns="91425" bIns="91425" anchor="t" anchorCtr="0">
            <a:normAutofit fontScale="70000" lnSpcReduction="10000"/>
          </a:bodyPr>
          <a:lstStyle/>
          <a:p>
            <a:pPr marL="0" lvl="0" indent="0" algn="l" rtl="0">
              <a:spcBef>
                <a:spcPts val="0"/>
              </a:spcBef>
              <a:spcAft>
                <a:spcPts val="0"/>
              </a:spcAft>
              <a:buClr>
                <a:schemeClr val="dk1"/>
              </a:buClr>
              <a:buSzPct val="61111"/>
              <a:buFont typeface="Arial"/>
              <a:buNone/>
            </a:pPr>
            <a:r>
              <a:rPr lang="en"/>
              <a:t>GENERAL: Awake, alert. </a:t>
            </a:r>
            <a:endParaRPr/>
          </a:p>
          <a:p>
            <a:pPr marL="0" lvl="0" indent="0" algn="l" rtl="0">
              <a:spcBef>
                <a:spcPts val="0"/>
              </a:spcBef>
              <a:spcAft>
                <a:spcPts val="0"/>
              </a:spcAft>
              <a:buClr>
                <a:schemeClr val="dk1"/>
              </a:buClr>
              <a:buSzPct val="61111"/>
              <a:buFont typeface="Arial"/>
              <a:buNone/>
            </a:pPr>
            <a:r>
              <a:rPr lang="en"/>
              <a:t>HEENT: Normocephalic, atraumatic. Moist mucous membranes. EOMI. PERRL. Oropharynx clear. TMs normal. Full ROM to neck without cervical spine tenderness. </a:t>
            </a:r>
            <a:endParaRPr/>
          </a:p>
          <a:p>
            <a:pPr marL="0" lvl="0" indent="0" algn="l" rtl="0">
              <a:spcBef>
                <a:spcPts val="0"/>
              </a:spcBef>
              <a:spcAft>
                <a:spcPts val="0"/>
              </a:spcAft>
              <a:buClr>
                <a:schemeClr val="dk1"/>
              </a:buClr>
              <a:buSzPct val="61111"/>
              <a:buFont typeface="Arial"/>
              <a:buNone/>
            </a:pPr>
            <a:r>
              <a:rPr lang="en"/>
              <a:t>LUNGS: Clear to auscultation bilaterally. No crackles, wheezes, rales. No retractions. </a:t>
            </a:r>
            <a:endParaRPr/>
          </a:p>
          <a:p>
            <a:pPr marL="0" lvl="0" indent="0" algn="l" rtl="0">
              <a:spcBef>
                <a:spcPts val="0"/>
              </a:spcBef>
              <a:spcAft>
                <a:spcPts val="0"/>
              </a:spcAft>
              <a:buClr>
                <a:schemeClr val="dk1"/>
              </a:buClr>
              <a:buSzPct val="61111"/>
              <a:buFont typeface="Arial"/>
              <a:buNone/>
            </a:pPr>
            <a:r>
              <a:rPr lang="en"/>
              <a:t>HEART:  Regular rate and rhythm; no murmurs, gallops, or rubs. </a:t>
            </a:r>
            <a:endParaRPr/>
          </a:p>
          <a:p>
            <a:pPr marL="0" lvl="0" indent="0" algn="l" rtl="0">
              <a:spcBef>
                <a:spcPts val="0"/>
              </a:spcBef>
              <a:spcAft>
                <a:spcPts val="0"/>
              </a:spcAft>
              <a:buClr>
                <a:schemeClr val="dk1"/>
              </a:buClr>
              <a:buSzPct val="61111"/>
              <a:buFont typeface="Arial"/>
              <a:buNone/>
            </a:pPr>
            <a:r>
              <a:rPr lang="en"/>
              <a:t>ABDOMEN: Soft, nontender to palpation, nondistended. </a:t>
            </a:r>
            <a:endParaRPr/>
          </a:p>
          <a:p>
            <a:pPr marL="0" lvl="0" indent="0" algn="l" rtl="0">
              <a:spcBef>
                <a:spcPts val="0"/>
              </a:spcBef>
              <a:spcAft>
                <a:spcPts val="0"/>
              </a:spcAft>
              <a:buClr>
                <a:schemeClr val="dk1"/>
              </a:buClr>
              <a:buSzPct val="61111"/>
              <a:buFont typeface="Arial"/>
              <a:buNone/>
            </a:pPr>
            <a:r>
              <a:rPr lang="en"/>
              <a:t>GU: Normal external genitalia. </a:t>
            </a:r>
            <a:endParaRPr/>
          </a:p>
          <a:p>
            <a:pPr marL="0" lvl="0" indent="0" algn="l" rtl="0">
              <a:spcBef>
                <a:spcPts val="0"/>
              </a:spcBef>
              <a:spcAft>
                <a:spcPts val="0"/>
              </a:spcAft>
              <a:buClr>
                <a:schemeClr val="dk1"/>
              </a:buClr>
              <a:buSzPct val="61111"/>
              <a:buFont typeface="Arial"/>
              <a:buNone/>
            </a:pPr>
            <a:r>
              <a:rPr lang="en"/>
              <a:t>EXTREMITIES: Warm and well perfused; no deformities. CR 2 seconds. No tenderness to back or spine. </a:t>
            </a:r>
            <a:endParaRPr/>
          </a:p>
          <a:p>
            <a:pPr marL="0" lvl="0" indent="0" algn="l" rtl="0">
              <a:spcBef>
                <a:spcPts val="0"/>
              </a:spcBef>
              <a:spcAft>
                <a:spcPts val="0"/>
              </a:spcAft>
              <a:buClr>
                <a:schemeClr val="dk1"/>
              </a:buClr>
              <a:buSzPct val="61111"/>
              <a:buFont typeface="Arial"/>
              <a:buNone/>
            </a:pPr>
            <a:r>
              <a:rPr lang="en"/>
              <a:t>SKIN:  Warm and dry, no rashes or lesions. </a:t>
            </a:r>
            <a:endParaRPr/>
          </a:p>
          <a:p>
            <a:pPr marL="0" lvl="0" indent="0" algn="l" rtl="0">
              <a:spcBef>
                <a:spcPts val="0"/>
              </a:spcBef>
              <a:spcAft>
                <a:spcPts val="0"/>
              </a:spcAft>
              <a:buNone/>
            </a:pPr>
            <a:r>
              <a:rPr lang="en"/>
              <a:t>PSYCH: Appropriate for age. </a:t>
            </a:r>
            <a:endParaRPr/>
          </a:p>
          <a:p>
            <a:pPr marL="0" lvl="0" indent="0" algn="l" rtl="0">
              <a:spcBef>
                <a:spcPts val="0"/>
              </a:spcBef>
              <a:spcAft>
                <a:spcPts val="0"/>
              </a:spcAft>
              <a:buClr>
                <a:schemeClr val="dk1"/>
              </a:buClr>
              <a:buSzPct val="61111"/>
              <a:buFont typeface="Arial"/>
              <a:buNone/>
            </a:pPr>
            <a:r>
              <a:rPr lang="en" b="1"/>
              <a:t>NEUROLOGIC: Appears alert, makes good eye contact, conversant. CN II-XII intact. Upper and lower extremity reflexes intact and equal bilaterally. Full strength to upper and lower extremities when tested lying flat. Ataxic gait with ambulation and need for support when walking. Reports paresthesias to soles of feet and palms of hands but sensation intact and equal. Mild dysmetria with finger to nose coordination.</a:t>
            </a:r>
            <a:endParaRPr b="1"/>
          </a:p>
          <a:p>
            <a:pPr marL="0" lvl="0" indent="0" algn="l" rtl="0">
              <a:spcBef>
                <a:spcPts val="0"/>
              </a:spcBef>
              <a:spcAft>
                <a:spcPts val="0"/>
              </a:spcAft>
              <a:buNone/>
            </a:pPr>
            <a:endParaRPr/>
          </a:p>
        </p:txBody>
      </p:sp>
      <p:sp>
        <p:nvSpPr>
          <p:cNvPr id="100" name="Google Shape;100;p20"/>
          <p:cNvSpPr txBox="1">
            <a:spLocks noGrp="1"/>
          </p:cNvSpPr>
          <p:nvPr>
            <p:ph type="title"/>
          </p:nvPr>
        </p:nvSpPr>
        <p:spPr>
          <a:xfrm>
            <a:off x="311700" y="1111825"/>
            <a:ext cx="8520600" cy="422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ct val="44594"/>
              <a:buNone/>
            </a:pPr>
            <a:r>
              <a:rPr lang="en" sz="2220" b="1" u="sng"/>
              <a:t>Exam:</a:t>
            </a:r>
            <a:endParaRPr sz="2220" b="1" u="sng"/>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Work-up</a:t>
            </a:r>
            <a:endParaRPr b="1" u="sng"/>
          </a:p>
        </p:txBody>
      </p:sp>
      <p:sp>
        <p:nvSpPr>
          <p:cNvPr id="106" name="Google Shape;106;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RVP: +rhino/entero</a:t>
            </a:r>
            <a:endParaRPr/>
          </a:p>
          <a:p>
            <a:pPr marL="0" lvl="0" indent="0" algn="l" rtl="0">
              <a:spcBef>
                <a:spcPts val="1200"/>
              </a:spcBef>
              <a:spcAft>
                <a:spcPts val="1200"/>
              </a:spcAft>
              <a:buNone/>
            </a:pPr>
            <a:r>
              <a:rPr lang="en"/>
              <a:t>COVID: none detected</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Work-up</a:t>
            </a:r>
            <a:endParaRPr b="1" u="sng"/>
          </a:p>
        </p:txBody>
      </p:sp>
      <p:sp>
        <p:nvSpPr>
          <p:cNvPr id="112" name="Google Shape;112;p22"/>
          <p:cNvSpPr txBox="1">
            <a:spLocks noGrp="1"/>
          </p:cNvSpPr>
          <p:nvPr>
            <p:ph type="body" idx="1"/>
          </p:nvPr>
        </p:nvSpPr>
        <p:spPr>
          <a:xfrm>
            <a:off x="202625" y="1017725"/>
            <a:ext cx="4260300" cy="355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200" dirty="0"/>
              <a:t>	13		ESR: 3 </a:t>
            </a:r>
            <a:endParaRPr lang="en-US" sz="1200" dirty="0"/>
          </a:p>
          <a:p>
            <a:pPr marL="0" lvl="0" indent="0" algn="l" rtl="0">
              <a:lnSpc>
                <a:spcPct val="100000"/>
              </a:lnSpc>
              <a:spcBef>
                <a:spcPts val="0"/>
              </a:spcBef>
              <a:spcAft>
                <a:spcPts val="0"/>
              </a:spcAft>
              <a:buNone/>
            </a:pPr>
            <a:r>
              <a:rPr lang="en" sz="1200" dirty="0"/>
              <a:t>              </a:t>
            </a:r>
            <a:r>
              <a:rPr lang="en-US" sz="1200" dirty="0"/>
              <a:t>7.2	        260		CRP: &lt;0.8</a:t>
            </a:r>
          </a:p>
          <a:p>
            <a:pPr marL="0" lvl="0" indent="0" algn="l" rtl="0">
              <a:lnSpc>
                <a:spcPct val="100000"/>
              </a:lnSpc>
              <a:spcBef>
                <a:spcPts val="0"/>
              </a:spcBef>
              <a:spcAft>
                <a:spcPts val="0"/>
              </a:spcAft>
              <a:buNone/>
            </a:pPr>
            <a:r>
              <a:rPr lang="en" sz="1200" dirty="0"/>
              <a:t>	39</a:t>
            </a: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None/>
            </a:pPr>
            <a:r>
              <a:rPr lang="en" sz="1200" dirty="0"/>
              <a:t>Differential: eosinophils 338 (nl &lt;250)</a:t>
            </a: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None/>
            </a:pPr>
            <a:r>
              <a:rPr lang="en" sz="1200" dirty="0"/>
              <a:t>CMP: Normal</a:t>
            </a: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None/>
            </a:pPr>
            <a:endParaRPr sz="1200" dirty="0"/>
          </a:p>
        </p:txBody>
      </p:sp>
      <p:cxnSp>
        <p:nvCxnSpPr>
          <p:cNvPr id="113" name="Google Shape;113;p22"/>
          <p:cNvCxnSpPr/>
          <p:nvPr/>
        </p:nvCxnSpPr>
        <p:spPr>
          <a:xfrm rot="10800000" flipH="1">
            <a:off x="993175" y="1122275"/>
            <a:ext cx="573300" cy="508800"/>
          </a:xfrm>
          <a:prstGeom prst="straightConnector1">
            <a:avLst/>
          </a:prstGeom>
          <a:noFill/>
          <a:ln w="9525" cap="flat" cmpd="sng">
            <a:solidFill>
              <a:schemeClr val="dk2"/>
            </a:solidFill>
            <a:prstDash val="solid"/>
            <a:round/>
            <a:headEnd type="none" w="med" len="med"/>
            <a:tailEnd type="none" w="med" len="med"/>
          </a:ln>
        </p:spPr>
      </p:cxnSp>
      <p:cxnSp>
        <p:nvCxnSpPr>
          <p:cNvPr id="114" name="Google Shape;114;p22"/>
          <p:cNvCxnSpPr/>
          <p:nvPr/>
        </p:nvCxnSpPr>
        <p:spPr>
          <a:xfrm>
            <a:off x="977025" y="1146600"/>
            <a:ext cx="645900" cy="4764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body" idx="1"/>
          </p:nvPr>
        </p:nvSpPr>
        <p:spPr>
          <a:xfrm>
            <a:off x="285900" y="930750"/>
            <a:ext cx="8520600" cy="3957900"/>
          </a:xfrm>
          <a:prstGeom prst="rect">
            <a:avLst/>
          </a:prstGeom>
        </p:spPr>
        <p:txBody>
          <a:bodyPr spcFirstLastPara="1" wrap="square" lIns="91425" tIns="91425" rIns="91425" bIns="91425" anchor="t" anchorCtr="0">
            <a:normAutofit fontScale="55000" lnSpcReduction="20000"/>
          </a:bodyPr>
          <a:lstStyle/>
          <a:p>
            <a:pPr marL="0" lvl="0" indent="0" algn="l" rtl="0">
              <a:lnSpc>
                <a:spcPct val="100000"/>
              </a:lnSpc>
              <a:spcBef>
                <a:spcPts val="0"/>
              </a:spcBef>
              <a:spcAft>
                <a:spcPts val="0"/>
              </a:spcAft>
              <a:buClr>
                <a:schemeClr val="dk1"/>
              </a:buClr>
              <a:buSzPct val="61111"/>
              <a:buFont typeface="Arial"/>
              <a:buNone/>
            </a:pPr>
            <a:r>
              <a:rPr lang="en"/>
              <a:t>Gen: afebrile, well appearing, clear oropharynx, symmetric chest rise, no respiratory distress, no edema, good capillary refill, no abdominal distention, no rash, cooperative</a:t>
            </a:r>
            <a:endParaRPr/>
          </a:p>
          <a:p>
            <a:pPr marL="0" lvl="0" indent="0" algn="l" rtl="0">
              <a:lnSpc>
                <a:spcPct val="100000"/>
              </a:lnSpc>
              <a:spcBef>
                <a:spcPts val="0"/>
              </a:spcBef>
              <a:spcAft>
                <a:spcPts val="0"/>
              </a:spcAft>
              <a:buClr>
                <a:schemeClr val="dk1"/>
              </a:buClr>
              <a:buSzPct val="61111"/>
              <a:buFont typeface="Arial"/>
              <a:buNone/>
            </a:pPr>
            <a:r>
              <a:rPr lang="en"/>
              <a:t> </a:t>
            </a:r>
            <a:endParaRPr/>
          </a:p>
          <a:p>
            <a:pPr marL="0" lvl="0" indent="0" algn="l" rtl="0">
              <a:lnSpc>
                <a:spcPct val="100000"/>
              </a:lnSpc>
              <a:spcBef>
                <a:spcPts val="0"/>
              </a:spcBef>
              <a:spcAft>
                <a:spcPts val="0"/>
              </a:spcAft>
              <a:buClr>
                <a:schemeClr val="dk1"/>
              </a:buClr>
              <a:buSzPct val="61111"/>
              <a:buFont typeface="Arial"/>
              <a:buNone/>
            </a:pPr>
            <a:r>
              <a:rPr lang="en"/>
              <a:t>Neuro: </a:t>
            </a:r>
            <a:endParaRPr/>
          </a:p>
          <a:p>
            <a:pPr marL="0" lvl="0" indent="0" algn="l" rtl="0">
              <a:lnSpc>
                <a:spcPct val="100000"/>
              </a:lnSpc>
              <a:spcBef>
                <a:spcPts val="0"/>
              </a:spcBef>
              <a:spcAft>
                <a:spcPts val="0"/>
              </a:spcAft>
              <a:buClr>
                <a:schemeClr val="dk1"/>
              </a:buClr>
              <a:buSzPct val="61111"/>
              <a:buFont typeface="Arial"/>
              <a:buNone/>
            </a:pPr>
            <a:r>
              <a:rPr lang="en"/>
              <a:t>MS:</a:t>
            </a:r>
            <a:endParaRPr/>
          </a:p>
          <a:p>
            <a:pPr marL="0" lvl="0" indent="0" algn="l" rtl="0">
              <a:lnSpc>
                <a:spcPct val="100000"/>
              </a:lnSpc>
              <a:spcBef>
                <a:spcPts val="0"/>
              </a:spcBef>
              <a:spcAft>
                <a:spcPts val="0"/>
              </a:spcAft>
              <a:buClr>
                <a:schemeClr val="dk1"/>
              </a:buClr>
              <a:buSzPct val="61111"/>
              <a:buFont typeface="Arial"/>
              <a:buNone/>
            </a:pPr>
            <a:r>
              <a:rPr lang="en"/>
              <a:t>     Alertness: Awake and alert</a:t>
            </a:r>
            <a:endParaRPr/>
          </a:p>
          <a:p>
            <a:pPr marL="0" lvl="0" indent="0" algn="l" rtl="0">
              <a:lnSpc>
                <a:spcPct val="100000"/>
              </a:lnSpc>
              <a:spcBef>
                <a:spcPts val="0"/>
              </a:spcBef>
              <a:spcAft>
                <a:spcPts val="0"/>
              </a:spcAft>
              <a:buClr>
                <a:schemeClr val="dk1"/>
              </a:buClr>
              <a:buSzPct val="61111"/>
              <a:buFont typeface="Arial"/>
              <a:buNone/>
            </a:pPr>
            <a:r>
              <a:rPr lang="en"/>
              <a:t>     Orientation: Oriented to people, location and day</a:t>
            </a:r>
            <a:endParaRPr/>
          </a:p>
          <a:p>
            <a:pPr marL="0" lvl="0" indent="0" algn="l" rtl="0">
              <a:lnSpc>
                <a:spcPct val="100000"/>
              </a:lnSpc>
              <a:spcBef>
                <a:spcPts val="0"/>
              </a:spcBef>
              <a:spcAft>
                <a:spcPts val="0"/>
              </a:spcAft>
              <a:buClr>
                <a:schemeClr val="dk1"/>
              </a:buClr>
              <a:buSzPct val="61111"/>
              <a:buFont typeface="Arial"/>
              <a:buNone/>
            </a:pPr>
            <a:r>
              <a:rPr lang="en"/>
              <a:t>     Language: Normal language with good fund of knowledge, no anomia</a:t>
            </a:r>
            <a:endParaRPr/>
          </a:p>
          <a:p>
            <a:pPr marL="0" lvl="0" indent="0" algn="l" rtl="0">
              <a:lnSpc>
                <a:spcPct val="100000"/>
              </a:lnSpc>
              <a:spcBef>
                <a:spcPts val="0"/>
              </a:spcBef>
              <a:spcAft>
                <a:spcPts val="0"/>
              </a:spcAft>
              <a:buClr>
                <a:schemeClr val="dk1"/>
              </a:buClr>
              <a:buSzPct val="61111"/>
              <a:buFont typeface="Arial"/>
              <a:buNone/>
            </a:pPr>
            <a:r>
              <a:rPr lang="en"/>
              <a:t> </a:t>
            </a:r>
            <a:endParaRPr/>
          </a:p>
          <a:p>
            <a:pPr marL="0" lvl="0" indent="0" algn="l" rtl="0">
              <a:lnSpc>
                <a:spcPct val="100000"/>
              </a:lnSpc>
              <a:spcBef>
                <a:spcPts val="0"/>
              </a:spcBef>
              <a:spcAft>
                <a:spcPts val="0"/>
              </a:spcAft>
              <a:buClr>
                <a:schemeClr val="dk1"/>
              </a:buClr>
              <a:buSzPct val="61111"/>
              <a:buFont typeface="Arial"/>
              <a:buNone/>
            </a:pPr>
            <a:r>
              <a:rPr lang="en"/>
              <a:t>CN: VFFTC, PERRL, </a:t>
            </a:r>
            <a:r>
              <a:rPr lang="en" b="1"/>
              <a:t>EOMI without nystagmus, reacts to touch on face bilaterally but does report a somewhat strange sensation around her mouth and on her tongue ("crinkly"), symmetric face</a:t>
            </a:r>
            <a:r>
              <a:rPr lang="en"/>
              <a:t>, can tell me which side of head I am making a noise on, symmetric palate elevation, no dysarthria, tongue is midline and can pocket with full strength</a:t>
            </a:r>
            <a:endParaRPr/>
          </a:p>
          <a:p>
            <a:pPr marL="0" lvl="0" indent="0" algn="l" rtl="0">
              <a:lnSpc>
                <a:spcPct val="100000"/>
              </a:lnSpc>
              <a:spcBef>
                <a:spcPts val="0"/>
              </a:spcBef>
              <a:spcAft>
                <a:spcPts val="0"/>
              </a:spcAft>
              <a:buClr>
                <a:schemeClr val="dk1"/>
              </a:buClr>
              <a:buSzPct val="61111"/>
              <a:buFont typeface="Arial"/>
              <a:buNone/>
            </a:pPr>
            <a:r>
              <a:rPr lang="en"/>
              <a:t> </a:t>
            </a:r>
            <a:endParaRPr/>
          </a:p>
          <a:p>
            <a:pPr marL="0" lvl="0" indent="0" algn="l" rtl="0">
              <a:lnSpc>
                <a:spcPct val="100000"/>
              </a:lnSpc>
              <a:spcBef>
                <a:spcPts val="0"/>
              </a:spcBef>
              <a:spcAft>
                <a:spcPts val="0"/>
              </a:spcAft>
              <a:buClr>
                <a:schemeClr val="dk1"/>
              </a:buClr>
              <a:buSzPct val="61111"/>
              <a:buFont typeface="Arial"/>
              <a:buNone/>
            </a:pPr>
            <a:r>
              <a:rPr lang="en"/>
              <a:t>Motor:</a:t>
            </a:r>
            <a:endParaRPr/>
          </a:p>
          <a:p>
            <a:pPr marL="0" lvl="0" indent="0" algn="l" rtl="0">
              <a:lnSpc>
                <a:spcPct val="100000"/>
              </a:lnSpc>
              <a:spcBef>
                <a:spcPts val="0"/>
              </a:spcBef>
              <a:spcAft>
                <a:spcPts val="0"/>
              </a:spcAft>
              <a:buClr>
                <a:schemeClr val="dk1"/>
              </a:buClr>
              <a:buSzPct val="61111"/>
              <a:buFont typeface="Arial"/>
              <a:buNone/>
            </a:pPr>
            <a:r>
              <a:rPr lang="en"/>
              <a:t>Bulk: Normal bulk</a:t>
            </a:r>
            <a:endParaRPr/>
          </a:p>
          <a:p>
            <a:pPr marL="0" lvl="0" indent="0" algn="l" rtl="0">
              <a:lnSpc>
                <a:spcPct val="100000"/>
              </a:lnSpc>
              <a:spcBef>
                <a:spcPts val="0"/>
              </a:spcBef>
              <a:spcAft>
                <a:spcPts val="0"/>
              </a:spcAft>
              <a:buClr>
                <a:schemeClr val="dk1"/>
              </a:buClr>
              <a:buSzPct val="61111"/>
              <a:buFont typeface="Arial"/>
              <a:buNone/>
            </a:pPr>
            <a:r>
              <a:rPr lang="en"/>
              <a:t>Tone: Normal tone</a:t>
            </a:r>
            <a:endParaRPr/>
          </a:p>
          <a:p>
            <a:pPr marL="0" lvl="0" indent="0" algn="l" rtl="0">
              <a:lnSpc>
                <a:spcPct val="100000"/>
              </a:lnSpc>
              <a:spcBef>
                <a:spcPts val="0"/>
              </a:spcBef>
              <a:spcAft>
                <a:spcPts val="0"/>
              </a:spcAft>
              <a:buClr>
                <a:schemeClr val="dk1"/>
              </a:buClr>
              <a:buSzPct val="61111"/>
              <a:buFont typeface="Arial"/>
              <a:buNone/>
            </a:pPr>
            <a:r>
              <a:rPr lang="en"/>
              <a:t>Movements: No abnormal movements</a:t>
            </a:r>
            <a:endParaRPr/>
          </a:p>
          <a:p>
            <a:pPr marL="0" lvl="0" indent="0" algn="l" rtl="0">
              <a:lnSpc>
                <a:spcPct val="100000"/>
              </a:lnSpc>
              <a:spcBef>
                <a:spcPts val="0"/>
              </a:spcBef>
              <a:spcAft>
                <a:spcPts val="0"/>
              </a:spcAft>
              <a:buClr>
                <a:schemeClr val="dk1"/>
              </a:buClr>
              <a:buSzPct val="61111"/>
              <a:buFont typeface="Arial"/>
              <a:buNone/>
            </a:pPr>
            <a:r>
              <a:rPr lang="en"/>
              <a:t>Strength: 5/5 in bilateral UE (deltoids, biceps, triceps, wrist felxion/extension, interossei) and LE (hip flexion, knee flexion, ankle flexion/extension, great toe extension)</a:t>
            </a:r>
            <a:endParaRPr/>
          </a:p>
          <a:p>
            <a:pPr marL="0" lvl="0" indent="0" algn="l" rtl="0">
              <a:lnSpc>
                <a:spcPct val="100000"/>
              </a:lnSpc>
              <a:spcBef>
                <a:spcPts val="0"/>
              </a:spcBef>
              <a:spcAft>
                <a:spcPts val="0"/>
              </a:spcAft>
              <a:buClr>
                <a:schemeClr val="dk1"/>
              </a:buClr>
              <a:buSzPct val="61111"/>
              <a:buFont typeface="Arial"/>
              <a:buNone/>
            </a:pPr>
            <a:r>
              <a:rPr lang="en"/>
              <a:t>Reflexes: 		L           R</a:t>
            </a:r>
            <a:endParaRPr/>
          </a:p>
          <a:p>
            <a:pPr marL="0" lvl="0" indent="0" algn="l" rtl="0">
              <a:lnSpc>
                <a:spcPct val="100000"/>
              </a:lnSpc>
              <a:spcBef>
                <a:spcPts val="0"/>
              </a:spcBef>
              <a:spcAft>
                <a:spcPts val="0"/>
              </a:spcAft>
              <a:buClr>
                <a:schemeClr val="dk1"/>
              </a:buClr>
              <a:buSzPct val="61111"/>
              <a:buFont typeface="Arial"/>
              <a:buNone/>
            </a:pPr>
            <a:r>
              <a:rPr lang="en"/>
              <a:t>     Biceps:                 	1          1</a:t>
            </a:r>
            <a:endParaRPr/>
          </a:p>
          <a:p>
            <a:pPr marL="0" lvl="0" indent="0" algn="l" rtl="0">
              <a:lnSpc>
                <a:spcPct val="100000"/>
              </a:lnSpc>
              <a:spcBef>
                <a:spcPts val="0"/>
              </a:spcBef>
              <a:spcAft>
                <a:spcPts val="0"/>
              </a:spcAft>
              <a:buClr>
                <a:schemeClr val="dk1"/>
              </a:buClr>
              <a:buSzPct val="61111"/>
              <a:buFont typeface="Arial"/>
              <a:buNone/>
            </a:pPr>
            <a:r>
              <a:rPr lang="en"/>
              <a:t>     Brachioradialis     	1          1</a:t>
            </a:r>
            <a:endParaRPr/>
          </a:p>
          <a:p>
            <a:pPr marL="0" lvl="0" indent="0" algn="l" rtl="0">
              <a:lnSpc>
                <a:spcPct val="100000"/>
              </a:lnSpc>
              <a:spcBef>
                <a:spcPts val="0"/>
              </a:spcBef>
              <a:spcAft>
                <a:spcPts val="0"/>
              </a:spcAft>
              <a:buClr>
                <a:schemeClr val="dk1"/>
              </a:buClr>
              <a:buSzPct val="61111"/>
              <a:buFont typeface="Arial"/>
              <a:buNone/>
            </a:pPr>
            <a:r>
              <a:rPr lang="en"/>
              <a:t>     Patella                  	1          1</a:t>
            </a:r>
            <a:endParaRPr/>
          </a:p>
          <a:p>
            <a:pPr marL="0" lvl="0" indent="0" algn="l" rtl="0">
              <a:lnSpc>
                <a:spcPct val="100000"/>
              </a:lnSpc>
              <a:spcBef>
                <a:spcPts val="0"/>
              </a:spcBef>
              <a:spcAft>
                <a:spcPts val="0"/>
              </a:spcAft>
              <a:buClr>
                <a:schemeClr val="dk1"/>
              </a:buClr>
              <a:buSzPct val="61111"/>
              <a:buFont typeface="Arial"/>
              <a:buNone/>
            </a:pPr>
            <a:r>
              <a:rPr lang="en"/>
              <a:t>     Ankle                   	1-         1-</a:t>
            </a:r>
            <a:endParaRPr/>
          </a:p>
          <a:p>
            <a:pPr marL="0" lvl="0" indent="0" algn="l" rtl="0">
              <a:lnSpc>
                <a:spcPct val="100000"/>
              </a:lnSpc>
              <a:spcBef>
                <a:spcPts val="0"/>
              </a:spcBef>
              <a:spcAft>
                <a:spcPts val="0"/>
              </a:spcAft>
              <a:buClr>
                <a:schemeClr val="dk1"/>
              </a:buClr>
              <a:buSzPct val="61111"/>
              <a:buFont typeface="Arial"/>
              <a:buNone/>
            </a:pPr>
            <a:r>
              <a:rPr lang="en"/>
              <a:t>     Toes:                    down   down</a:t>
            </a:r>
            <a:endParaRPr/>
          </a:p>
          <a:p>
            <a:pPr marL="0" lvl="0" indent="0" algn="l" rtl="0">
              <a:lnSpc>
                <a:spcPct val="100000"/>
              </a:lnSpc>
              <a:spcBef>
                <a:spcPts val="0"/>
              </a:spcBef>
              <a:spcAft>
                <a:spcPts val="0"/>
              </a:spcAft>
              <a:buClr>
                <a:schemeClr val="dk1"/>
              </a:buClr>
              <a:buSzPct val="61111"/>
              <a:buFont typeface="Arial"/>
              <a:buNone/>
            </a:pPr>
            <a:r>
              <a:rPr lang="en" b="1"/>
              <a:t> </a:t>
            </a:r>
            <a:endParaRPr b="1"/>
          </a:p>
          <a:p>
            <a:pPr marL="0" lvl="0" indent="0" algn="l" rtl="0">
              <a:lnSpc>
                <a:spcPct val="100000"/>
              </a:lnSpc>
              <a:spcBef>
                <a:spcPts val="0"/>
              </a:spcBef>
              <a:spcAft>
                <a:spcPts val="0"/>
              </a:spcAft>
              <a:buClr>
                <a:schemeClr val="dk1"/>
              </a:buClr>
              <a:buSzPct val="61111"/>
              <a:buFont typeface="Arial"/>
              <a:buNone/>
            </a:pPr>
            <a:r>
              <a:rPr lang="en" b="1"/>
              <a:t>Cerebellar: Unable to walk and even when being helped to stand with support will prefer to lock her knees and will reach her feet out.  Significant dysmetria on finger-nose-finger and heel-shin.  Unable to assess Romberg.</a:t>
            </a:r>
            <a:endParaRPr b="1"/>
          </a:p>
          <a:p>
            <a:pPr marL="0" lvl="0" indent="0" algn="l" rtl="0">
              <a:lnSpc>
                <a:spcPct val="100000"/>
              </a:lnSpc>
              <a:spcBef>
                <a:spcPts val="0"/>
              </a:spcBef>
              <a:spcAft>
                <a:spcPts val="0"/>
              </a:spcAft>
              <a:buClr>
                <a:schemeClr val="dk1"/>
              </a:buClr>
              <a:buSzPct val="61111"/>
              <a:buFont typeface="Arial"/>
              <a:buNone/>
            </a:pPr>
            <a:r>
              <a:rPr lang="en" b="1"/>
              <a:t> </a:t>
            </a:r>
            <a:endParaRPr b="1"/>
          </a:p>
          <a:p>
            <a:pPr marL="0" lvl="0" indent="0" algn="l" rtl="0">
              <a:lnSpc>
                <a:spcPct val="100000"/>
              </a:lnSpc>
              <a:spcBef>
                <a:spcPts val="0"/>
              </a:spcBef>
              <a:spcAft>
                <a:spcPts val="0"/>
              </a:spcAft>
              <a:buClr>
                <a:schemeClr val="dk1"/>
              </a:buClr>
              <a:buSzPct val="61111"/>
              <a:buFont typeface="Arial"/>
              <a:buNone/>
            </a:pPr>
            <a:r>
              <a:rPr lang="en"/>
              <a:t>Sensory:  In arms and legs can detect cold, pinprick verses soft touch, light touch, vibration, great toe and some proprioception.</a:t>
            </a:r>
            <a:endParaRPr/>
          </a:p>
        </p:txBody>
      </p:sp>
      <p:sp>
        <p:nvSpPr>
          <p:cNvPr id="120" name="Google Shape;120;p23"/>
          <p:cNvSpPr txBox="1">
            <a:spLocks noGrp="1"/>
          </p:cNvSpPr>
          <p:nvPr>
            <p:ph type="title"/>
          </p:nvPr>
        </p:nvSpPr>
        <p:spPr>
          <a:xfrm>
            <a:off x="311700" y="349825"/>
            <a:ext cx="8520600" cy="422100"/>
          </a:xfrm>
          <a:prstGeom prst="rect">
            <a:avLst/>
          </a:prstGeom>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44594"/>
              <a:buNone/>
            </a:pPr>
            <a:r>
              <a:rPr lang="en" sz="2220" b="1" u="sng"/>
              <a:t>Neuro fellow consult:</a:t>
            </a:r>
            <a:endParaRPr sz="2220" b="1" u="sng"/>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One Liner? </a:t>
            </a:r>
            <a:endParaRPr b="1" u="sng"/>
          </a:p>
        </p:txBody>
      </p:sp>
      <p:sp>
        <p:nvSpPr>
          <p:cNvPr id="126" name="Google Shape;126;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One Liner </a:t>
            </a:r>
            <a:endParaRPr b="1" u="sng"/>
          </a:p>
        </p:txBody>
      </p:sp>
      <p:sp>
        <p:nvSpPr>
          <p:cNvPr id="132" name="Google Shape;132;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7yo previously healthy, fully immunized girl with acute onset ataxia with progressive lower extremity and perioral tingling, dysmetria, and distal hyporeflexia admitted for ongoing work-up, concerning for...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Admitted for LP, MRI, and respiratory monitoring</a:t>
            </a:r>
            <a:endParaRPr b="1" u="sng"/>
          </a:p>
        </p:txBody>
      </p:sp>
      <p:sp>
        <p:nvSpPr>
          <p:cNvPr id="138" name="Google Shape;138;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Normal morning, nauseated with occasional abdominal pain</a:t>
            </a:r>
            <a:endParaRPr/>
          </a:p>
          <a:p>
            <a:pPr marL="0" lvl="0" indent="0" algn="l" rtl="0">
              <a:spcBef>
                <a:spcPts val="1200"/>
              </a:spcBef>
              <a:spcAft>
                <a:spcPts val="0"/>
              </a:spcAft>
              <a:buNone/>
            </a:pPr>
            <a:r>
              <a:rPr lang="en"/>
              <a:t>Able to eat breakfast</a:t>
            </a:r>
            <a:endParaRPr/>
          </a:p>
          <a:p>
            <a:pPr marL="0" lvl="0" indent="0" algn="l" rtl="0">
              <a:spcBef>
                <a:spcPts val="1200"/>
              </a:spcBef>
              <a:spcAft>
                <a:spcPts val="0"/>
              </a:spcAft>
              <a:buNone/>
            </a:pPr>
            <a:r>
              <a:rPr lang="en"/>
              <a:t>RRT called at 1500, rapid respiratory distress, pooling of secretions, increased work of breathing, tripoding and making lots of distressful noises</a:t>
            </a:r>
            <a:endParaRPr/>
          </a:p>
          <a:p>
            <a:pPr marL="0" lvl="0" indent="0" algn="l" rtl="0">
              <a:spcBef>
                <a:spcPts val="1200"/>
              </a:spcBef>
              <a:spcAft>
                <a:spcPts val="0"/>
              </a:spcAft>
              <a:buNone/>
            </a:pPr>
            <a:r>
              <a:rPr lang="en"/>
              <a:t>Transferred to the PICU, intubated, MRI</a:t>
            </a:r>
            <a:endParaRPr/>
          </a:p>
          <a:p>
            <a:pPr marL="0" lvl="0" indent="0" algn="l" rtl="0">
              <a:spcBef>
                <a:spcPts val="1200"/>
              </a:spcBef>
              <a:spcAft>
                <a:spcPts val="1200"/>
              </a:spcAft>
              <a:buNone/>
            </a:pPr>
            <a:r>
              <a:rPr lang="en"/>
              <a:t>Returned to the PICU for LP</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While rolling her to get her into position for the LP...</a:t>
            </a:r>
            <a:endParaRPr/>
          </a:p>
        </p:txBody>
      </p:sp>
      <p:pic>
        <p:nvPicPr>
          <p:cNvPr id="144" name="Google Shape;144;p27"/>
          <p:cNvPicPr preferRelativeResize="0"/>
          <p:nvPr/>
        </p:nvPicPr>
        <p:blipFill>
          <a:blip r:embed="rId3">
            <a:alphaModFix/>
          </a:blip>
          <a:stretch>
            <a:fillRect/>
          </a:stretch>
        </p:blipFill>
        <p:spPr>
          <a:xfrm>
            <a:off x="838200" y="1170125"/>
            <a:ext cx="3771900" cy="2847975"/>
          </a:xfrm>
          <a:prstGeom prst="rect">
            <a:avLst/>
          </a:prstGeom>
          <a:noFill/>
          <a:ln>
            <a:noFill/>
          </a:ln>
        </p:spPr>
      </p:pic>
      <p:pic>
        <p:nvPicPr>
          <p:cNvPr id="145" name="Google Shape;145;p27"/>
          <p:cNvPicPr preferRelativeResize="0"/>
          <p:nvPr/>
        </p:nvPicPr>
        <p:blipFill>
          <a:blip r:embed="rId4">
            <a:alphaModFix/>
          </a:blip>
          <a:stretch>
            <a:fillRect/>
          </a:stretch>
        </p:blipFill>
        <p:spPr>
          <a:xfrm>
            <a:off x="4762500" y="1170125"/>
            <a:ext cx="3781425" cy="2828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Results</a:t>
            </a:r>
            <a:endParaRPr b="1" u="sng"/>
          </a:p>
        </p:txBody>
      </p:sp>
      <p:sp>
        <p:nvSpPr>
          <p:cNvPr id="151" name="Google Shape;151;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a:t>CSF with normal cell count, cultures, viral PCR</a:t>
            </a:r>
            <a:endParaRPr/>
          </a:p>
          <a:p>
            <a:pPr marL="0" lvl="0" indent="0" algn="l" rtl="0">
              <a:lnSpc>
                <a:spcPct val="100000"/>
              </a:lnSpc>
              <a:spcBef>
                <a:spcPts val="1200"/>
              </a:spcBef>
              <a:spcAft>
                <a:spcPts val="0"/>
              </a:spcAft>
              <a:buNone/>
            </a:pPr>
            <a:r>
              <a:rPr lang="en"/>
              <a:t>Tick sent for arthropod exam: Dermacentor variabilis</a:t>
            </a:r>
            <a:endParaRPr/>
          </a:p>
          <a:p>
            <a:pPr marL="0" lvl="0" indent="0" algn="l" rtl="0">
              <a:lnSpc>
                <a:spcPct val="100000"/>
              </a:lnSpc>
              <a:spcBef>
                <a:spcPts val="1200"/>
              </a:spcBef>
              <a:spcAft>
                <a:spcPts val="0"/>
              </a:spcAft>
              <a:buNone/>
            </a:pPr>
            <a:r>
              <a:rPr lang="en"/>
              <a:t>Remained intubated for 3 days with minimal sedation needs</a:t>
            </a:r>
            <a:endParaRPr/>
          </a:p>
          <a:p>
            <a:pPr marL="0" lvl="0" indent="0" algn="l" rtl="0">
              <a:lnSpc>
                <a:spcPct val="100000"/>
              </a:lnSpc>
              <a:spcBef>
                <a:spcPts val="1200"/>
              </a:spcBef>
              <a:spcAft>
                <a:spcPts val="1200"/>
              </a:spcAft>
              <a:buNone/>
            </a:pPr>
            <a:r>
              <a:rPr lang="en"/>
              <a:t>ID remained involved: treated for aspiration pneumonia (augmentin) and febrile tick-borne illness (doxycycline)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Results</a:t>
            </a:r>
            <a:endParaRPr b="1" u="sng"/>
          </a:p>
        </p:txBody>
      </p:sp>
      <p:pic>
        <p:nvPicPr>
          <p:cNvPr id="157" name="Google Shape;157;p29"/>
          <p:cNvPicPr preferRelativeResize="0"/>
          <p:nvPr/>
        </p:nvPicPr>
        <p:blipFill>
          <a:blip r:embed="rId3">
            <a:alphaModFix/>
          </a:blip>
          <a:stretch>
            <a:fillRect/>
          </a:stretch>
        </p:blipFill>
        <p:spPr>
          <a:xfrm>
            <a:off x="2105300" y="288625"/>
            <a:ext cx="4445399" cy="4487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Results</a:t>
            </a:r>
            <a:endParaRPr b="1" u="sng"/>
          </a:p>
        </p:txBody>
      </p:sp>
      <p:sp>
        <p:nvSpPr>
          <p:cNvPr id="163" name="Google Shape;163;p30"/>
          <p:cNvSpPr txBox="1">
            <a:spLocks noGrp="1"/>
          </p:cNvSpPr>
          <p:nvPr>
            <p:ph type="body" idx="1"/>
          </p:nvPr>
        </p:nvSpPr>
        <p:spPr>
          <a:xfrm>
            <a:off x="311700" y="3461350"/>
            <a:ext cx="8520600" cy="11076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1200"/>
              </a:spcAft>
              <a:buNone/>
            </a:pPr>
            <a:r>
              <a:rPr lang="en" dirty="0"/>
              <a:t>Incidental dextrocardia</a:t>
            </a:r>
            <a:endParaRPr dirty="0"/>
          </a:p>
        </p:txBody>
      </p:sp>
      <p:pic>
        <p:nvPicPr>
          <p:cNvPr id="164" name="Google Shape;164;p30"/>
          <p:cNvPicPr preferRelativeResize="0"/>
          <p:nvPr/>
        </p:nvPicPr>
        <p:blipFill>
          <a:blip r:embed="rId3">
            <a:alphaModFix/>
          </a:blip>
          <a:stretch>
            <a:fillRect/>
          </a:stretch>
        </p:blipFill>
        <p:spPr>
          <a:xfrm>
            <a:off x="3180900" y="183475"/>
            <a:ext cx="3199325" cy="3229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Tick Paralysis</a:t>
            </a:r>
            <a:endParaRPr b="1" u="sng"/>
          </a:p>
        </p:txBody>
      </p:sp>
      <p:sp>
        <p:nvSpPr>
          <p:cNvPr id="170" name="Google Shape;170;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 sz="1400">
                <a:highlight>
                  <a:srgbClr val="FFFFFF"/>
                </a:highlight>
              </a:rPr>
              <a:t>Over 40 individual tick species are capable of producing salivary toxins that can cause paralysis in humans and animals</a:t>
            </a:r>
            <a:endParaRPr sz="1400"/>
          </a:p>
          <a:p>
            <a:pPr marL="457200" lvl="0" indent="-317500" algn="l" rtl="0">
              <a:lnSpc>
                <a:spcPct val="100000"/>
              </a:lnSpc>
              <a:spcBef>
                <a:spcPts val="0"/>
              </a:spcBef>
              <a:spcAft>
                <a:spcPts val="0"/>
              </a:spcAft>
              <a:buSzPts val="1400"/>
              <a:buChar char="-"/>
            </a:pPr>
            <a:r>
              <a:rPr lang="en" sz="1400"/>
              <a:t>Toxin mediated blockade at NMJ: b</a:t>
            </a:r>
            <a:r>
              <a:rPr lang="en" sz="1400">
                <a:highlight>
                  <a:srgbClr val="FFFFFF"/>
                </a:highlight>
              </a:rPr>
              <a:t>otulism, tick paralysis, snake venom, organophosphates</a:t>
            </a:r>
            <a:endParaRPr sz="1400">
              <a:highlight>
                <a:srgbClr val="FFFFFF"/>
              </a:highlight>
            </a:endParaRPr>
          </a:p>
          <a:p>
            <a:pPr marL="457200" lvl="0" indent="-317500" algn="l" rtl="0">
              <a:lnSpc>
                <a:spcPct val="100000"/>
              </a:lnSpc>
              <a:spcBef>
                <a:spcPts val="0"/>
              </a:spcBef>
              <a:spcAft>
                <a:spcPts val="0"/>
              </a:spcAft>
              <a:buSzPts val="1400"/>
              <a:buChar char="-"/>
            </a:pPr>
            <a:r>
              <a:rPr lang="en" sz="1400">
                <a:highlight>
                  <a:srgbClr val="FFFFFF"/>
                </a:highlight>
              </a:rPr>
              <a:t>In the US (PNW and Colorado): Dermacentor tick</a:t>
            </a:r>
            <a:endParaRPr sz="1400">
              <a:highlight>
                <a:srgbClr val="FFFFFF"/>
              </a:highlight>
            </a:endParaRPr>
          </a:p>
          <a:p>
            <a:pPr marL="914400" lvl="1" indent="-317500" algn="l" rtl="0">
              <a:lnSpc>
                <a:spcPct val="100000"/>
              </a:lnSpc>
              <a:spcBef>
                <a:spcPts val="0"/>
              </a:spcBef>
              <a:spcAft>
                <a:spcPts val="0"/>
              </a:spcAft>
              <a:buSzPts val="1400"/>
              <a:buChar char="-"/>
            </a:pPr>
            <a:r>
              <a:rPr lang="en" sz="1400">
                <a:highlight>
                  <a:srgbClr val="FFFFFF"/>
                </a:highlight>
              </a:rPr>
              <a:t>Rocky Mountain wood tick (</a:t>
            </a:r>
            <a:r>
              <a:rPr lang="en" sz="1400" i="1">
                <a:highlight>
                  <a:srgbClr val="FFFFFF"/>
                </a:highlight>
              </a:rPr>
              <a:t>Dermacentor andersoni</a:t>
            </a:r>
            <a:r>
              <a:rPr lang="en" sz="1400">
                <a:highlight>
                  <a:srgbClr val="FFFFFF"/>
                </a:highlight>
              </a:rPr>
              <a:t>)</a:t>
            </a:r>
            <a:endParaRPr>
              <a:highlight>
                <a:srgbClr val="FFFFFF"/>
              </a:highlight>
            </a:endParaRPr>
          </a:p>
          <a:p>
            <a:pPr marL="914400" lvl="1" indent="-317500" algn="l" rtl="0">
              <a:lnSpc>
                <a:spcPct val="100000"/>
              </a:lnSpc>
              <a:spcBef>
                <a:spcPts val="0"/>
              </a:spcBef>
              <a:spcAft>
                <a:spcPts val="0"/>
              </a:spcAft>
              <a:buSzPts val="1400"/>
              <a:buChar char="-"/>
            </a:pPr>
            <a:r>
              <a:rPr lang="en" sz="1400">
                <a:highlight>
                  <a:srgbClr val="FFFFFF"/>
                </a:highlight>
              </a:rPr>
              <a:t>American dog tick (</a:t>
            </a:r>
            <a:r>
              <a:rPr lang="en" sz="1400" i="1">
                <a:highlight>
                  <a:srgbClr val="FFFFFF"/>
                </a:highlight>
              </a:rPr>
              <a:t>Dermacentor variabilis</a:t>
            </a:r>
            <a:r>
              <a:rPr lang="en" sz="1400">
                <a:highlight>
                  <a:srgbClr val="FFFFFF"/>
                </a:highlight>
              </a:rPr>
              <a:t>)</a:t>
            </a:r>
            <a:endParaRPr>
              <a:highlight>
                <a:srgbClr val="FFFFFF"/>
              </a:highlight>
            </a:endParaRPr>
          </a:p>
          <a:p>
            <a:pPr marL="914400" lvl="1" indent="-317500" algn="l" rtl="0">
              <a:lnSpc>
                <a:spcPct val="100000"/>
              </a:lnSpc>
              <a:spcBef>
                <a:spcPts val="0"/>
              </a:spcBef>
              <a:spcAft>
                <a:spcPts val="0"/>
              </a:spcAft>
              <a:buSzPts val="1400"/>
              <a:buChar char="-"/>
            </a:pPr>
            <a:r>
              <a:rPr lang="en">
                <a:highlight>
                  <a:srgbClr val="FFFFFF"/>
                </a:highlight>
              </a:rPr>
              <a:t>And also </a:t>
            </a:r>
            <a:r>
              <a:rPr lang="en" sz="1400">
                <a:highlight>
                  <a:srgbClr val="FFFFFF"/>
                </a:highlight>
              </a:rPr>
              <a:t>Lone Star tick (</a:t>
            </a:r>
            <a:r>
              <a:rPr lang="en" sz="1400" i="1">
                <a:highlight>
                  <a:srgbClr val="FFFFFF"/>
                </a:highlight>
              </a:rPr>
              <a:t>Amblyomma americanum</a:t>
            </a:r>
            <a:r>
              <a:rPr lang="en" sz="1400">
                <a:highlight>
                  <a:srgbClr val="FFFFFF"/>
                </a:highlight>
              </a:rPr>
              <a:t>)</a:t>
            </a:r>
            <a:endParaRPr>
              <a:highlight>
                <a:srgbClr val="FFFFFF"/>
              </a:highlight>
            </a:endParaRPr>
          </a:p>
          <a:p>
            <a:pPr marL="457200" lvl="0" indent="-317500" algn="l" rtl="0">
              <a:lnSpc>
                <a:spcPct val="100000"/>
              </a:lnSpc>
              <a:spcBef>
                <a:spcPts val="0"/>
              </a:spcBef>
              <a:spcAft>
                <a:spcPts val="0"/>
              </a:spcAft>
              <a:buSzPts val="1400"/>
              <a:buChar char="-"/>
            </a:pPr>
            <a:r>
              <a:rPr lang="en" sz="1400">
                <a:highlight>
                  <a:srgbClr val="FFFFFF"/>
                </a:highlight>
              </a:rPr>
              <a:t>In Australia: Ixodes tick </a:t>
            </a:r>
            <a:endParaRPr sz="1400">
              <a:highlight>
                <a:srgbClr val="FFFFFF"/>
              </a:highlight>
            </a:endParaRPr>
          </a:p>
          <a:p>
            <a:pPr marL="914400" lvl="1" indent="-317500" algn="l" rtl="0">
              <a:lnSpc>
                <a:spcPct val="100000"/>
              </a:lnSpc>
              <a:spcBef>
                <a:spcPts val="0"/>
              </a:spcBef>
              <a:spcAft>
                <a:spcPts val="0"/>
              </a:spcAft>
              <a:buSzPts val="1400"/>
              <a:buChar char="-"/>
            </a:pPr>
            <a:r>
              <a:rPr lang="en" sz="1400">
                <a:highlight>
                  <a:srgbClr val="FFFFFF"/>
                </a:highlight>
              </a:rPr>
              <a:t>black-legged tick</a:t>
            </a:r>
            <a:endParaRPr>
              <a:highlight>
                <a:srgbClr val="FFFFFF"/>
              </a:highlight>
            </a:endParaRPr>
          </a:p>
          <a:p>
            <a:pPr marL="914400" lvl="1" indent="-317500" algn="l" rtl="0">
              <a:lnSpc>
                <a:spcPct val="100000"/>
              </a:lnSpc>
              <a:spcBef>
                <a:spcPts val="0"/>
              </a:spcBef>
              <a:spcAft>
                <a:spcPts val="0"/>
              </a:spcAft>
              <a:buSzPts val="1400"/>
              <a:buChar char="-"/>
            </a:pPr>
            <a:r>
              <a:rPr lang="en" sz="1400">
                <a:highlight>
                  <a:srgbClr val="FFFFFF"/>
                </a:highlight>
              </a:rPr>
              <a:t>Australia paralysis tick</a:t>
            </a:r>
            <a:endParaRPr>
              <a:highlight>
                <a:srgbClr val="FFFFFF"/>
              </a:highlight>
            </a:endParaRPr>
          </a:p>
          <a:p>
            <a:pPr marL="0" lvl="0" indent="0" algn="l" rtl="0">
              <a:lnSpc>
                <a:spcPct val="100000"/>
              </a:lnSpc>
              <a:spcBef>
                <a:spcPts val="0"/>
              </a:spcBef>
              <a:spcAft>
                <a:spcPts val="0"/>
              </a:spcAft>
              <a:buNone/>
            </a:pPr>
            <a:endParaRPr sz="1400">
              <a:highlight>
                <a:srgbClr val="FFFFFF"/>
              </a:highlight>
            </a:endParaRPr>
          </a:p>
          <a:p>
            <a:pPr marL="0" lvl="0" indent="0" algn="l" rtl="0">
              <a:lnSpc>
                <a:spcPct val="100000"/>
              </a:lnSpc>
              <a:spcBef>
                <a:spcPts val="0"/>
              </a:spcBef>
              <a:spcAft>
                <a:spcPts val="0"/>
              </a:spcAft>
              <a:buNone/>
            </a:pPr>
            <a:r>
              <a:rPr lang="en" sz="1400">
                <a:highlight>
                  <a:srgbClr val="FFFFFF"/>
                </a:highlight>
              </a:rPr>
              <a:t>Neurotoxins produced by </a:t>
            </a:r>
            <a:r>
              <a:rPr lang="en" sz="1400" i="1">
                <a:highlight>
                  <a:srgbClr val="FFFFFF"/>
                </a:highlight>
              </a:rPr>
              <a:t>Dermacentor</a:t>
            </a:r>
            <a:r>
              <a:rPr lang="en" sz="1400">
                <a:highlight>
                  <a:srgbClr val="FFFFFF"/>
                </a:highlight>
              </a:rPr>
              <a:t> ticks (likely interfering with presynaptic Na channels, nodes of Ranvier) have a number of pathologic effects: </a:t>
            </a:r>
            <a:endParaRPr sz="1400">
              <a:highlight>
                <a:srgbClr val="FFFFFF"/>
              </a:highlight>
            </a:endParaRPr>
          </a:p>
          <a:p>
            <a:pPr marL="457200" lvl="0" indent="-317500" algn="l" rtl="0">
              <a:lnSpc>
                <a:spcPct val="100000"/>
              </a:lnSpc>
              <a:spcBef>
                <a:spcPts val="0"/>
              </a:spcBef>
              <a:spcAft>
                <a:spcPts val="0"/>
              </a:spcAft>
              <a:buSzPts val="1400"/>
              <a:buAutoNum type="arabicPeriod"/>
            </a:pPr>
            <a:r>
              <a:rPr lang="en" sz="1400">
                <a:highlight>
                  <a:srgbClr val="FFFFFF"/>
                </a:highlight>
              </a:rPr>
              <a:t>Slowing of motor nerve conduction velocity</a:t>
            </a:r>
            <a:endParaRPr sz="1400">
              <a:highlight>
                <a:srgbClr val="FFFFFF"/>
              </a:highlight>
            </a:endParaRPr>
          </a:p>
          <a:p>
            <a:pPr marL="457200" lvl="0" indent="-317500" algn="l" rtl="0">
              <a:lnSpc>
                <a:spcPct val="100000"/>
              </a:lnSpc>
              <a:spcBef>
                <a:spcPts val="0"/>
              </a:spcBef>
              <a:spcAft>
                <a:spcPts val="0"/>
              </a:spcAft>
              <a:buSzPts val="1400"/>
              <a:buAutoNum type="arabicPeriod"/>
            </a:pPr>
            <a:r>
              <a:rPr lang="en" sz="1400">
                <a:highlight>
                  <a:srgbClr val="FFFFFF"/>
                </a:highlight>
              </a:rPr>
              <a:t>Lowering of the height of the nerve and muscle action potential</a:t>
            </a:r>
            <a:endParaRPr sz="1400">
              <a:highlight>
                <a:srgbClr val="FFFFFF"/>
              </a:highlight>
            </a:endParaRPr>
          </a:p>
          <a:p>
            <a:pPr marL="457200" lvl="0" indent="-317500" algn="l" rtl="0">
              <a:lnSpc>
                <a:spcPct val="100000"/>
              </a:lnSpc>
              <a:spcBef>
                <a:spcPts val="0"/>
              </a:spcBef>
              <a:spcAft>
                <a:spcPts val="0"/>
              </a:spcAft>
              <a:buSzPts val="1400"/>
              <a:buAutoNum type="arabicPeriod"/>
            </a:pPr>
            <a:r>
              <a:rPr lang="en" sz="1400">
                <a:highlight>
                  <a:srgbClr val="FFFFFF"/>
                </a:highlight>
              </a:rPr>
              <a:t>Impaired propagation of afferent nerve fiber signals</a:t>
            </a:r>
            <a:endParaRPr sz="1400">
              <a:highlight>
                <a:srgbClr val="FFFFFF"/>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Tick Paralysis</a:t>
            </a:r>
            <a:endParaRPr b="1" u="sng"/>
          </a:p>
        </p:txBody>
      </p:sp>
      <p:sp>
        <p:nvSpPr>
          <p:cNvPr id="176" name="Google Shape;176;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 sz="1400">
                <a:highlight>
                  <a:srgbClr val="FFFFFF"/>
                </a:highlight>
              </a:rPr>
              <a:t>Spring-Summer (mating season), loves the scalp, children &lt;8</a:t>
            </a:r>
            <a:endParaRPr sz="1400">
              <a:highlight>
                <a:srgbClr val="FFFFFF"/>
              </a:highlight>
            </a:endParaRPr>
          </a:p>
          <a:p>
            <a:pPr marL="457200" lvl="0" indent="-317500" algn="l" rtl="0">
              <a:lnSpc>
                <a:spcPct val="100000"/>
              </a:lnSpc>
              <a:spcBef>
                <a:spcPts val="0"/>
              </a:spcBef>
              <a:spcAft>
                <a:spcPts val="0"/>
              </a:spcAft>
              <a:buSzPts val="1400"/>
              <a:buChar char="-"/>
            </a:pPr>
            <a:r>
              <a:rPr lang="en" sz="1400">
                <a:highlight>
                  <a:srgbClr val="FFFFFF"/>
                </a:highlight>
              </a:rPr>
              <a:t>Incubation period 3-7 days: Short prodrome (24 hours), paralysis worsens in first 24-48 hours</a:t>
            </a:r>
            <a:endParaRPr sz="1400">
              <a:highlight>
                <a:srgbClr val="FFFFFF"/>
              </a:highlight>
            </a:endParaRPr>
          </a:p>
          <a:p>
            <a:pPr marL="457200" lvl="0" indent="-317500" algn="l" rtl="0">
              <a:lnSpc>
                <a:spcPct val="100000"/>
              </a:lnSpc>
              <a:spcBef>
                <a:spcPts val="0"/>
              </a:spcBef>
              <a:spcAft>
                <a:spcPts val="0"/>
              </a:spcAft>
              <a:buSzPts val="1400"/>
              <a:buChar char="-"/>
            </a:pPr>
            <a:r>
              <a:rPr lang="en" sz="1400" b="1">
                <a:highlight>
                  <a:srgbClr val="FFFFFF"/>
                </a:highlight>
              </a:rPr>
              <a:t>Other sx/sx:</a:t>
            </a:r>
            <a:r>
              <a:rPr lang="en" sz="1400">
                <a:highlight>
                  <a:srgbClr val="FFFFFF"/>
                </a:highlight>
              </a:rPr>
              <a:t> anorexia, lethargy, muscle weakness, nystagmus, and an ascending flaccid paralysis</a:t>
            </a:r>
            <a:endParaRPr sz="1400">
              <a:highlight>
                <a:srgbClr val="FFFFFF"/>
              </a:highlight>
            </a:endParaRPr>
          </a:p>
          <a:p>
            <a:pPr marL="457200" lvl="0" indent="-317500" algn="l" rtl="0">
              <a:lnSpc>
                <a:spcPct val="100000"/>
              </a:lnSpc>
              <a:spcBef>
                <a:spcPts val="0"/>
              </a:spcBef>
              <a:spcAft>
                <a:spcPts val="0"/>
              </a:spcAft>
              <a:buSzPts val="1400"/>
              <a:buChar char="-"/>
            </a:pPr>
            <a:r>
              <a:rPr lang="en" sz="1400">
                <a:highlight>
                  <a:srgbClr val="FFFFFF"/>
                </a:highlight>
              </a:rPr>
              <a:t>Bulbar findings (facial, ocular, lingual, and pharyngeal muscles which may produce diplopia, dysphagia, and/or dysarthria) are not common</a:t>
            </a:r>
            <a:endParaRPr sz="1400">
              <a:highlight>
                <a:srgbClr val="FFFFFF"/>
              </a:highlight>
            </a:endParaRPr>
          </a:p>
          <a:p>
            <a:pPr marL="457200" lvl="0" indent="-317500" algn="l" rtl="0">
              <a:lnSpc>
                <a:spcPct val="100000"/>
              </a:lnSpc>
              <a:spcBef>
                <a:spcPts val="0"/>
              </a:spcBef>
              <a:spcAft>
                <a:spcPts val="0"/>
              </a:spcAft>
              <a:buSzPts val="1400"/>
              <a:buChar char="-"/>
            </a:pPr>
            <a:r>
              <a:rPr lang="en" sz="1400" b="1">
                <a:highlight>
                  <a:srgbClr val="FFFFFF"/>
                </a:highlight>
              </a:rPr>
              <a:t>EMG:</a:t>
            </a:r>
            <a:r>
              <a:rPr lang="en" sz="1400">
                <a:highlight>
                  <a:srgbClr val="FFFFFF"/>
                </a:highlight>
              </a:rPr>
              <a:t> reduced amplitude of compound muscle action potentials (CMAPs)</a:t>
            </a:r>
            <a:endParaRPr sz="1400">
              <a:highlight>
                <a:srgbClr val="FFFFFF"/>
              </a:highlight>
            </a:endParaRPr>
          </a:p>
          <a:p>
            <a:pPr marL="457200" lvl="0" indent="-317500" algn="l" rtl="0">
              <a:lnSpc>
                <a:spcPct val="100000"/>
              </a:lnSpc>
              <a:spcBef>
                <a:spcPts val="1200"/>
              </a:spcBef>
              <a:spcAft>
                <a:spcPts val="0"/>
              </a:spcAft>
              <a:buSzPts val="1400"/>
              <a:buChar char="-"/>
            </a:pPr>
            <a:r>
              <a:rPr lang="en" sz="1400" b="1">
                <a:highlight>
                  <a:srgbClr val="FFFFFF"/>
                </a:highlight>
              </a:rPr>
              <a:t>Treatment:</a:t>
            </a:r>
            <a:r>
              <a:rPr lang="en" sz="1400">
                <a:highlight>
                  <a:srgbClr val="FFFFFF"/>
                </a:highlight>
              </a:rPr>
              <a:t> removal of the tick with forceps. Ideally, tick should be paralyzed with an insecticide prior to removal to ensure removal of mouth parts. Fever is rare. </a:t>
            </a:r>
            <a:endParaRPr sz="1400">
              <a:highlight>
                <a:srgbClr val="FFFFFF"/>
              </a:highlight>
            </a:endParaRPr>
          </a:p>
          <a:p>
            <a:pPr marL="0" lvl="0" indent="0" algn="l" rtl="0">
              <a:lnSpc>
                <a:spcPct val="100000"/>
              </a:lnSpc>
              <a:spcBef>
                <a:spcPts val="0"/>
              </a:spcBef>
              <a:spcAft>
                <a:spcPts val="0"/>
              </a:spcAft>
              <a:buNone/>
            </a:pPr>
            <a:endParaRPr sz="1400">
              <a:highlight>
                <a:srgbClr val="FFFFFF"/>
              </a:high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2" name="Google Shape;182;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3" name="Google Shape;183;p33"/>
          <p:cNvPicPr preferRelativeResize="0"/>
          <p:nvPr/>
        </p:nvPicPr>
        <p:blipFill>
          <a:blip r:embed="rId3">
            <a:alphaModFix/>
          </a:blip>
          <a:stretch>
            <a:fillRect/>
          </a:stretch>
        </p:blipFill>
        <p:spPr>
          <a:xfrm>
            <a:off x="1581827" y="516777"/>
            <a:ext cx="5594225" cy="43436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Objectives</a:t>
            </a:r>
            <a:endParaRPr b="1" u="sng"/>
          </a:p>
        </p:txBody>
      </p:sp>
      <p:sp>
        <p:nvSpPr>
          <p:cNvPr id="189" name="Google Shape;189;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Continue to build skills for DDx by system</a:t>
            </a:r>
            <a:endParaRPr/>
          </a:p>
          <a:p>
            <a:pPr marL="457200" lvl="0" indent="-342900" algn="l" rtl="0">
              <a:spcBef>
                <a:spcPts val="0"/>
              </a:spcBef>
              <a:spcAft>
                <a:spcPts val="0"/>
              </a:spcAft>
              <a:buSzPts val="1800"/>
              <a:buChar char="-"/>
            </a:pPr>
            <a:r>
              <a:rPr lang="en"/>
              <a:t>Practice good one liner</a:t>
            </a:r>
            <a:endParaRPr/>
          </a:p>
          <a:p>
            <a:pPr marL="457200" lvl="0" indent="-342900" algn="l" rtl="0">
              <a:spcBef>
                <a:spcPts val="0"/>
              </a:spcBef>
              <a:spcAft>
                <a:spcPts val="0"/>
              </a:spcAft>
              <a:buSzPts val="1800"/>
              <a:buChar char="-"/>
            </a:pPr>
            <a:r>
              <a:rPr lang="en"/>
              <a:t>Explore differential diagnosis for “acute inability to walk”</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u="sng"/>
              <a:t>Take Aways</a:t>
            </a:r>
            <a:endParaRPr b="1" u="sng"/>
          </a:p>
        </p:txBody>
      </p:sp>
      <p:sp>
        <p:nvSpPr>
          <p:cNvPr id="195" name="Google Shape;195;p35"/>
          <p:cNvSpPr txBox="1">
            <a:spLocks noGrp="1"/>
          </p:cNvSpPr>
          <p:nvPr>
            <p:ph type="body" idx="1"/>
          </p:nvPr>
        </p:nvSpPr>
        <p:spPr>
          <a:xfrm>
            <a:off x="311700" y="1152475"/>
            <a:ext cx="39078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Kid can’t walk: ataxia vs weakness</a:t>
            </a:r>
            <a:endParaRPr/>
          </a:p>
          <a:p>
            <a:pPr marL="457200" lvl="0" indent="-342900" algn="l" rtl="0">
              <a:spcBef>
                <a:spcPts val="0"/>
              </a:spcBef>
              <a:spcAft>
                <a:spcPts val="0"/>
              </a:spcAft>
              <a:buSzPts val="1800"/>
              <a:buChar char="-"/>
            </a:pPr>
            <a:r>
              <a:rPr lang="en"/>
              <a:t>Broad differential</a:t>
            </a:r>
            <a:endParaRPr/>
          </a:p>
          <a:p>
            <a:pPr marL="457200" lvl="0" indent="-342900" algn="l" rtl="0">
              <a:spcBef>
                <a:spcPts val="0"/>
              </a:spcBef>
              <a:spcAft>
                <a:spcPts val="0"/>
              </a:spcAft>
              <a:buSzPts val="1800"/>
              <a:buChar char="-"/>
            </a:pPr>
            <a:r>
              <a:rPr lang="en"/>
              <a:t>Rare cases of ascending paralysis, so should be considered alongside GBS</a:t>
            </a:r>
            <a:endParaRPr/>
          </a:p>
          <a:p>
            <a:pPr marL="457200" lvl="0" indent="-342900" algn="l" rtl="0">
              <a:spcBef>
                <a:spcPts val="0"/>
              </a:spcBef>
              <a:spcAft>
                <a:spcPts val="0"/>
              </a:spcAft>
              <a:buSzPts val="1800"/>
              <a:buChar char="-"/>
            </a:pPr>
            <a:r>
              <a:rPr lang="en"/>
              <a:t>Always check for a tick</a:t>
            </a:r>
            <a:endParaRPr/>
          </a:p>
          <a:p>
            <a:pPr marL="457200" lvl="0" indent="-342900" algn="l" rtl="0">
              <a:spcBef>
                <a:spcPts val="0"/>
              </a:spcBef>
              <a:spcAft>
                <a:spcPts val="0"/>
              </a:spcAft>
              <a:buSzPts val="1800"/>
              <a:buChar char="-"/>
            </a:pPr>
            <a:r>
              <a:rPr lang="en"/>
              <a:t>Antibiotics are only warranted for exceptions</a:t>
            </a:r>
            <a:endParaRPr/>
          </a:p>
        </p:txBody>
      </p:sp>
      <p:pic>
        <p:nvPicPr>
          <p:cNvPr id="197" name="Google Shape;197;p35"/>
          <p:cNvPicPr preferRelativeResize="0"/>
          <p:nvPr/>
        </p:nvPicPr>
        <p:blipFill rotWithShape="1">
          <a:blip r:embed="rId3">
            <a:alphaModFix/>
          </a:blip>
          <a:srcRect t="16957" r="20000"/>
          <a:stretch/>
        </p:blipFill>
        <p:spPr>
          <a:xfrm>
            <a:off x="4639387" y="414776"/>
            <a:ext cx="2067026" cy="2860774"/>
          </a:xfrm>
          <a:prstGeom prst="rect">
            <a:avLst/>
          </a:prstGeom>
          <a:noFill/>
          <a:ln>
            <a:noFill/>
          </a:ln>
        </p:spPr>
      </p:pic>
      <p:pic>
        <p:nvPicPr>
          <p:cNvPr id="198" name="Google Shape;198;p35"/>
          <p:cNvPicPr preferRelativeResize="0"/>
          <p:nvPr/>
        </p:nvPicPr>
        <p:blipFill rotWithShape="1">
          <a:blip r:embed="rId4">
            <a:alphaModFix/>
          </a:blip>
          <a:srcRect t="7512" b="7605"/>
          <a:stretch/>
        </p:blipFill>
        <p:spPr>
          <a:xfrm>
            <a:off x="4840712" y="2929649"/>
            <a:ext cx="1664375" cy="1883602"/>
          </a:xfrm>
          <a:prstGeom prst="rect">
            <a:avLst/>
          </a:prstGeom>
          <a:noFill/>
          <a:ln>
            <a:noFill/>
          </a:ln>
        </p:spPr>
      </p:pic>
      <p:pic>
        <p:nvPicPr>
          <p:cNvPr id="199" name="Google Shape;199;p35"/>
          <p:cNvPicPr preferRelativeResize="0"/>
          <p:nvPr/>
        </p:nvPicPr>
        <p:blipFill>
          <a:blip r:embed="rId5">
            <a:alphaModFix/>
          </a:blip>
          <a:stretch>
            <a:fillRect/>
          </a:stretch>
        </p:blipFill>
        <p:spPr>
          <a:xfrm>
            <a:off x="6311064" y="2571750"/>
            <a:ext cx="1726575" cy="2302106"/>
          </a:xfrm>
          <a:prstGeom prst="rect">
            <a:avLst/>
          </a:prstGeom>
          <a:noFill/>
          <a:ln>
            <a:noFill/>
          </a:ln>
        </p:spPr>
      </p:pic>
      <p:pic>
        <p:nvPicPr>
          <p:cNvPr id="200" name="Google Shape;200;p35"/>
          <p:cNvPicPr preferRelativeResize="0"/>
          <p:nvPr/>
        </p:nvPicPr>
        <p:blipFill>
          <a:blip r:embed="rId6">
            <a:alphaModFix/>
          </a:blip>
          <a:stretch>
            <a:fillRect/>
          </a:stretch>
        </p:blipFill>
        <p:spPr>
          <a:xfrm>
            <a:off x="6452381" y="445025"/>
            <a:ext cx="1726575" cy="23021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1489</Words>
  <Application>Microsoft Office PowerPoint</Application>
  <PresentationFormat>On-screen Show (16:9)</PresentationFormat>
  <Paragraphs>140</Paragraphs>
  <Slides>23</Slides>
  <Notes>23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Arial</vt:lpstr>
      <vt:lpstr>Simple Light</vt:lpstr>
      <vt:lpstr>Rapid Onset Paralysis</vt:lpstr>
      <vt:lpstr>Chief complaint</vt:lpstr>
      <vt:lpstr>HPI: </vt:lpstr>
      <vt:lpstr>More History</vt:lpstr>
      <vt:lpstr>Differential diagnosis: “acute inability to walk”</vt:lpstr>
      <vt:lpstr>Differential diagnosis: “acute inability to walk”</vt:lpstr>
      <vt:lpstr>What’s next? </vt:lpstr>
      <vt:lpstr>Vitals:</vt:lpstr>
      <vt:lpstr>Work-up</vt:lpstr>
      <vt:lpstr>Work-up</vt:lpstr>
      <vt:lpstr>Neuro fellow consult:</vt:lpstr>
      <vt:lpstr>One Liner? </vt:lpstr>
      <vt:lpstr>One Liner </vt:lpstr>
      <vt:lpstr>Admitted for LP, MRI, and respiratory monitoring</vt:lpstr>
      <vt:lpstr>While rolling her to get her into position for the LP...</vt:lpstr>
      <vt:lpstr>Results</vt:lpstr>
      <vt:lpstr>Results</vt:lpstr>
      <vt:lpstr>Results</vt:lpstr>
      <vt:lpstr>Tick Paralysis</vt:lpstr>
      <vt:lpstr>Tick Paralysis</vt:lpstr>
      <vt:lpstr>PowerPoint Presentation</vt:lpstr>
      <vt:lpstr>Objectives</vt:lpstr>
      <vt:lpstr>Take 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Heckle, Tanner</cp:lastModifiedBy>
  <cp:revision>1</cp:revision>
  <dcterms:modified xsi:type="dcterms:W3CDTF">2024-07-22T16:22:05Z</dcterms:modified>
</cp:coreProperties>
</file>